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3" r:id="rId2"/>
  </p:sldMasterIdLst>
  <p:notesMasterIdLst>
    <p:notesMasterId r:id="rId77"/>
  </p:notesMasterIdLst>
  <p:handoutMasterIdLst>
    <p:handoutMasterId r:id="rId78"/>
  </p:handoutMasterIdLst>
  <p:sldIdLst>
    <p:sldId id="443" r:id="rId3"/>
    <p:sldId id="1040" r:id="rId4"/>
    <p:sldId id="1041" r:id="rId5"/>
    <p:sldId id="1042" r:id="rId6"/>
    <p:sldId id="484" r:id="rId7"/>
    <p:sldId id="886" r:id="rId8"/>
    <p:sldId id="869" r:id="rId9"/>
    <p:sldId id="873" r:id="rId10"/>
    <p:sldId id="872" r:id="rId11"/>
    <p:sldId id="874" r:id="rId12"/>
    <p:sldId id="875" r:id="rId13"/>
    <p:sldId id="876" r:id="rId14"/>
    <p:sldId id="877" r:id="rId15"/>
    <p:sldId id="878" r:id="rId16"/>
    <p:sldId id="880" r:id="rId17"/>
    <p:sldId id="887" r:id="rId18"/>
    <p:sldId id="881" r:id="rId19"/>
    <p:sldId id="882" r:id="rId20"/>
    <p:sldId id="883" r:id="rId21"/>
    <p:sldId id="884" r:id="rId22"/>
    <p:sldId id="885" r:id="rId23"/>
    <p:sldId id="888" r:id="rId24"/>
    <p:sldId id="891" r:id="rId25"/>
    <p:sldId id="896" r:id="rId26"/>
    <p:sldId id="897" r:id="rId27"/>
    <p:sldId id="455" r:id="rId28"/>
    <p:sldId id="456" r:id="rId29"/>
    <p:sldId id="469" r:id="rId30"/>
    <p:sldId id="470" r:id="rId31"/>
    <p:sldId id="471" r:id="rId32"/>
    <p:sldId id="457" r:id="rId33"/>
    <p:sldId id="479" r:id="rId34"/>
    <p:sldId id="483" r:id="rId35"/>
    <p:sldId id="472" r:id="rId36"/>
    <p:sldId id="266" r:id="rId37"/>
    <p:sldId id="458" r:id="rId38"/>
    <p:sldId id="459" r:id="rId39"/>
    <p:sldId id="475" r:id="rId40"/>
    <p:sldId id="474" r:id="rId41"/>
    <p:sldId id="460" r:id="rId42"/>
    <p:sldId id="462" r:id="rId43"/>
    <p:sldId id="463" r:id="rId44"/>
    <p:sldId id="465" r:id="rId45"/>
    <p:sldId id="466" r:id="rId46"/>
    <p:sldId id="478" r:id="rId47"/>
    <p:sldId id="467" r:id="rId48"/>
    <p:sldId id="480" r:id="rId49"/>
    <p:sldId id="898" r:id="rId50"/>
    <p:sldId id="594" r:id="rId51"/>
    <p:sldId id="595" r:id="rId52"/>
    <p:sldId id="599" r:id="rId53"/>
    <p:sldId id="1000" r:id="rId54"/>
    <p:sldId id="1001" r:id="rId55"/>
    <p:sldId id="1047" r:id="rId56"/>
    <p:sldId id="602" r:id="rId57"/>
    <p:sldId id="1048" r:id="rId58"/>
    <p:sldId id="833" r:id="rId59"/>
    <p:sldId id="899" r:id="rId60"/>
    <p:sldId id="1049" r:id="rId61"/>
    <p:sldId id="900" r:id="rId62"/>
    <p:sldId id="901" r:id="rId63"/>
    <p:sldId id="902" r:id="rId64"/>
    <p:sldId id="903" r:id="rId65"/>
    <p:sldId id="904" r:id="rId66"/>
    <p:sldId id="905" r:id="rId67"/>
    <p:sldId id="906" r:id="rId68"/>
    <p:sldId id="778" r:id="rId69"/>
    <p:sldId id="485" r:id="rId70"/>
    <p:sldId id="486" r:id="rId71"/>
    <p:sldId id="489" r:id="rId72"/>
    <p:sldId id="1043" r:id="rId73"/>
    <p:sldId id="1044" r:id="rId74"/>
    <p:sldId id="1045" r:id="rId75"/>
    <p:sldId id="1046" r:id="rId7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F86"/>
    <a:srgbClr val="F29292"/>
    <a:srgbClr val="BD92DE"/>
    <a:srgbClr val="1E276E"/>
    <a:srgbClr val="0000FF"/>
    <a:srgbClr val="8D42C6"/>
    <a:srgbClr val="E84444"/>
    <a:srgbClr val="E42020"/>
    <a:srgbClr val="FFC81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6532" autoAdjust="0"/>
  </p:normalViewPr>
  <p:slideViewPr>
    <p:cSldViewPr snapToGrid="0">
      <p:cViewPr>
        <p:scale>
          <a:sx n="70" d="100"/>
          <a:sy n="70" d="100"/>
        </p:scale>
        <p:origin x="51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nancynwilson.com/building-an-online-business-2/" TargetMode="External"/><Relationship Id="rId1" Type="http://schemas.openxmlformats.org/officeDocument/2006/relationships/image" Target="../media/image4.jpg"/><Relationship Id="rId6" Type="http://schemas.openxmlformats.org/officeDocument/2006/relationships/hyperlink" Target="http://www.helpingwithmath.com/printables/worksheets/wor0301time03.htm" TargetMode="External"/><Relationship Id="rId5" Type="http://schemas.openxmlformats.org/officeDocument/2006/relationships/image" Target="../media/image6.gif"/><Relationship Id="rId4" Type="http://schemas.openxmlformats.org/officeDocument/2006/relationships/hyperlink" Target="https://commons.wikimedia.org/wiki/File:Person_icon_BLACK-01.sv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nancynwilson.com/building-an-online-business-2/" TargetMode="External"/><Relationship Id="rId1" Type="http://schemas.openxmlformats.org/officeDocument/2006/relationships/image" Target="../media/image4.jpg"/><Relationship Id="rId6" Type="http://schemas.openxmlformats.org/officeDocument/2006/relationships/hyperlink" Target="http://www.helpingwithmath.com/printables/worksheets/wor0301time03.htm" TargetMode="External"/><Relationship Id="rId5" Type="http://schemas.openxmlformats.org/officeDocument/2006/relationships/image" Target="../media/image6.gif"/><Relationship Id="rId4" Type="http://schemas.openxmlformats.org/officeDocument/2006/relationships/hyperlink" Target="https://commons.wikimedia.org/wiki/File:Person_icon_BLACK-01.sv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6A97C-1C82-4D54-9021-C14A52B4A13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EB31478D-4C6B-4CED-914A-0B8A3A3F82ED}">
      <dgm:prSet custT="1"/>
      <dgm:spPr/>
      <dgm:t>
        <a:bodyPr/>
        <a:lstStyle/>
        <a:p>
          <a:r>
            <a:rPr lang="en-US" sz="2400" b="1" dirty="0"/>
            <a:t>The steps required to produce the deliverables which will lead you to the expected result (goal)</a:t>
          </a:r>
          <a:endParaRPr lang="el-GR" sz="2400" dirty="0"/>
        </a:p>
      </dgm:t>
    </dgm:pt>
    <dgm:pt modelId="{F069C3AE-A071-49DD-B6E2-9513C5A50A12}" type="parTrans" cxnId="{09944459-B113-4E96-A940-A70FF6447A7C}">
      <dgm:prSet/>
      <dgm:spPr/>
      <dgm:t>
        <a:bodyPr/>
        <a:lstStyle/>
        <a:p>
          <a:endParaRPr lang="el-GR" sz="1600"/>
        </a:p>
      </dgm:t>
    </dgm:pt>
    <dgm:pt modelId="{1B3BA8B5-A38D-4F52-A5E3-68F54F4EB97F}" type="sibTrans" cxnId="{09944459-B113-4E96-A940-A70FF6447A7C}">
      <dgm:prSet/>
      <dgm:spPr/>
      <dgm:t>
        <a:bodyPr/>
        <a:lstStyle/>
        <a:p>
          <a:endParaRPr lang="el-GR" sz="1600"/>
        </a:p>
      </dgm:t>
    </dgm:pt>
    <dgm:pt modelId="{2F59D4B4-6BDC-4E84-98C8-DCD2DD2A0FC9}">
      <dgm:prSet custT="1"/>
      <dgm:spPr/>
      <dgm:t>
        <a:bodyPr/>
        <a:lstStyle/>
        <a:p>
          <a:r>
            <a:rPr lang="en-US" sz="2400" b="1" dirty="0"/>
            <a:t>The resources to be assigned to each step</a:t>
          </a:r>
          <a:endParaRPr lang="el-GR" sz="2400" b="1" dirty="0"/>
        </a:p>
      </dgm:t>
    </dgm:pt>
    <dgm:pt modelId="{C044452E-D959-4659-B936-2F12DBD75FB3}" type="parTrans" cxnId="{53025B9F-D82C-4B94-9A5B-5ED9953AF8FA}">
      <dgm:prSet/>
      <dgm:spPr/>
      <dgm:t>
        <a:bodyPr/>
        <a:lstStyle/>
        <a:p>
          <a:endParaRPr lang="el-GR" sz="1600"/>
        </a:p>
      </dgm:t>
    </dgm:pt>
    <dgm:pt modelId="{7F842C30-D95B-45BB-9D8E-DADCE4EF04B1}" type="sibTrans" cxnId="{53025B9F-D82C-4B94-9A5B-5ED9953AF8FA}">
      <dgm:prSet/>
      <dgm:spPr/>
      <dgm:t>
        <a:bodyPr/>
        <a:lstStyle/>
        <a:p>
          <a:endParaRPr lang="el-GR" sz="1600"/>
        </a:p>
      </dgm:t>
    </dgm:pt>
    <dgm:pt modelId="{8FDF5D7B-692F-4029-84C8-07F11BC3D981}">
      <dgm:prSet custT="1"/>
      <dgm:spPr/>
      <dgm:t>
        <a:bodyPr/>
        <a:lstStyle/>
        <a:p>
          <a:r>
            <a:rPr lang="en-US" sz="2400" b="1" dirty="0"/>
            <a:t>The time required to complete each step and the project altogether</a:t>
          </a:r>
          <a:endParaRPr lang="el-GR" sz="2400" dirty="0"/>
        </a:p>
      </dgm:t>
    </dgm:pt>
    <dgm:pt modelId="{0D287F0D-B2EA-42E6-8044-A7B3B710F429}" type="parTrans" cxnId="{5A470526-6DC1-44C5-A20F-60750E42DF5A}">
      <dgm:prSet/>
      <dgm:spPr/>
      <dgm:t>
        <a:bodyPr/>
        <a:lstStyle/>
        <a:p>
          <a:endParaRPr lang="el-GR" sz="1600"/>
        </a:p>
      </dgm:t>
    </dgm:pt>
    <dgm:pt modelId="{9E294C07-C114-4B43-8703-A465E1D4943C}" type="sibTrans" cxnId="{5A470526-6DC1-44C5-A20F-60750E42DF5A}">
      <dgm:prSet/>
      <dgm:spPr/>
      <dgm:t>
        <a:bodyPr/>
        <a:lstStyle/>
        <a:p>
          <a:endParaRPr lang="el-GR" sz="1600"/>
        </a:p>
      </dgm:t>
    </dgm:pt>
    <dgm:pt modelId="{5A0BC9DE-0D9E-4EDE-A68B-8EA42E150C7C}" type="pres">
      <dgm:prSet presAssocID="{AC56A97C-1C82-4D54-9021-C14A52B4A13F}" presName="linearFlow" presStyleCnt="0">
        <dgm:presLayoutVars>
          <dgm:dir/>
          <dgm:resizeHandles val="exact"/>
        </dgm:presLayoutVars>
      </dgm:prSet>
      <dgm:spPr/>
    </dgm:pt>
    <dgm:pt modelId="{FAB0FF66-0E1B-45FA-BDA8-34DF3B33FE68}" type="pres">
      <dgm:prSet presAssocID="{EB31478D-4C6B-4CED-914A-0B8A3A3F82ED}" presName="composite" presStyleCnt="0"/>
      <dgm:spPr/>
    </dgm:pt>
    <dgm:pt modelId="{D054DF4D-CB33-46D6-8D6D-5D74754D9F3F}" type="pres">
      <dgm:prSet presAssocID="{EB31478D-4C6B-4CED-914A-0B8A3A3F82ED}" presName="imgShp" presStyleLbl="fgImgPlace1" presStyleIdx="0" presStyleCnt="3" custLinFactNeighborX="-4998"/>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1000" r="-11000"/>
          </a:stretch>
        </a:blipFill>
      </dgm:spPr>
    </dgm:pt>
    <dgm:pt modelId="{E4D48A33-BACF-4C86-950D-8EB8EF153FC9}" type="pres">
      <dgm:prSet presAssocID="{EB31478D-4C6B-4CED-914A-0B8A3A3F82ED}" presName="txShp" presStyleLbl="node1" presStyleIdx="0" presStyleCnt="3">
        <dgm:presLayoutVars>
          <dgm:bulletEnabled val="1"/>
        </dgm:presLayoutVars>
      </dgm:prSet>
      <dgm:spPr/>
    </dgm:pt>
    <dgm:pt modelId="{0B50898B-5AB9-49A7-B3DE-54B1B397BB0B}" type="pres">
      <dgm:prSet presAssocID="{1B3BA8B5-A38D-4F52-A5E3-68F54F4EB97F}" presName="spacing" presStyleCnt="0"/>
      <dgm:spPr/>
    </dgm:pt>
    <dgm:pt modelId="{236F1556-691D-4419-B5E5-0AD320D8333E}" type="pres">
      <dgm:prSet presAssocID="{2F59D4B4-6BDC-4E84-98C8-DCD2DD2A0FC9}" presName="composite" presStyleCnt="0"/>
      <dgm:spPr/>
    </dgm:pt>
    <dgm:pt modelId="{F96848A3-A8A4-48CC-8420-6D671C413B6D}" type="pres">
      <dgm:prSet presAssocID="{2F59D4B4-6BDC-4E84-98C8-DCD2DD2A0FC9}"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000" b="-3000"/>
          </a:stretch>
        </a:blipFill>
      </dgm:spPr>
    </dgm:pt>
    <dgm:pt modelId="{232B6E32-3FE6-4B0D-9E69-1B0419DC2E03}" type="pres">
      <dgm:prSet presAssocID="{2F59D4B4-6BDC-4E84-98C8-DCD2DD2A0FC9}" presName="txShp" presStyleLbl="node1" presStyleIdx="1" presStyleCnt="3">
        <dgm:presLayoutVars>
          <dgm:bulletEnabled val="1"/>
        </dgm:presLayoutVars>
      </dgm:prSet>
      <dgm:spPr/>
    </dgm:pt>
    <dgm:pt modelId="{F5A6510E-FEFB-45F6-8FD2-7E62C7D00CAA}" type="pres">
      <dgm:prSet presAssocID="{7F842C30-D95B-45BB-9D8E-DADCE4EF04B1}" presName="spacing" presStyleCnt="0"/>
      <dgm:spPr/>
    </dgm:pt>
    <dgm:pt modelId="{53AB4628-E3F6-451F-96E5-F3404A701915}" type="pres">
      <dgm:prSet presAssocID="{8FDF5D7B-692F-4029-84C8-07F11BC3D981}" presName="composite" presStyleCnt="0"/>
      <dgm:spPr/>
    </dgm:pt>
    <dgm:pt modelId="{AFE35405-60B8-4447-A687-08232F2747C5}" type="pres">
      <dgm:prSet presAssocID="{8FDF5D7B-692F-4029-84C8-07F11BC3D981}"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 r="-1000"/>
          </a:stretch>
        </a:blipFill>
      </dgm:spPr>
    </dgm:pt>
    <dgm:pt modelId="{61AB261A-5E8E-42EA-BB41-EA0B93EA4A53}" type="pres">
      <dgm:prSet presAssocID="{8FDF5D7B-692F-4029-84C8-07F11BC3D981}" presName="txShp" presStyleLbl="node1" presStyleIdx="2" presStyleCnt="3">
        <dgm:presLayoutVars>
          <dgm:bulletEnabled val="1"/>
        </dgm:presLayoutVars>
      </dgm:prSet>
      <dgm:spPr/>
    </dgm:pt>
  </dgm:ptLst>
  <dgm:cxnLst>
    <dgm:cxn modelId="{5A470526-6DC1-44C5-A20F-60750E42DF5A}" srcId="{AC56A97C-1C82-4D54-9021-C14A52B4A13F}" destId="{8FDF5D7B-692F-4029-84C8-07F11BC3D981}" srcOrd="2" destOrd="0" parTransId="{0D287F0D-B2EA-42E6-8044-A7B3B710F429}" sibTransId="{9E294C07-C114-4B43-8703-A465E1D4943C}"/>
    <dgm:cxn modelId="{C2F17942-7EFF-4E48-967E-8348FD3FEA30}" type="presOf" srcId="{8FDF5D7B-692F-4029-84C8-07F11BC3D981}" destId="{61AB261A-5E8E-42EA-BB41-EA0B93EA4A53}" srcOrd="0" destOrd="0" presId="urn:microsoft.com/office/officeart/2005/8/layout/vList3"/>
    <dgm:cxn modelId="{F4EC4F69-7840-400D-A1F6-D05DC87B2BAE}" type="presOf" srcId="{AC56A97C-1C82-4D54-9021-C14A52B4A13F}" destId="{5A0BC9DE-0D9E-4EDE-A68B-8EA42E150C7C}" srcOrd="0" destOrd="0" presId="urn:microsoft.com/office/officeart/2005/8/layout/vList3"/>
    <dgm:cxn modelId="{0823E450-E0CC-48A3-AA23-4CE0410D6DFF}" type="presOf" srcId="{2F59D4B4-6BDC-4E84-98C8-DCD2DD2A0FC9}" destId="{232B6E32-3FE6-4B0D-9E69-1B0419DC2E03}" srcOrd="0" destOrd="0" presId="urn:microsoft.com/office/officeart/2005/8/layout/vList3"/>
    <dgm:cxn modelId="{09944459-B113-4E96-A940-A70FF6447A7C}" srcId="{AC56A97C-1C82-4D54-9021-C14A52B4A13F}" destId="{EB31478D-4C6B-4CED-914A-0B8A3A3F82ED}" srcOrd="0" destOrd="0" parTransId="{F069C3AE-A071-49DD-B6E2-9513C5A50A12}" sibTransId="{1B3BA8B5-A38D-4F52-A5E3-68F54F4EB97F}"/>
    <dgm:cxn modelId="{5A4A1E89-5EEB-4B47-80B5-CCFCC9BDC620}" type="presOf" srcId="{EB31478D-4C6B-4CED-914A-0B8A3A3F82ED}" destId="{E4D48A33-BACF-4C86-950D-8EB8EF153FC9}" srcOrd="0" destOrd="0" presId="urn:microsoft.com/office/officeart/2005/8/layout/vList3"/>
    <dgm:cxn modelId="{53025B9F-D82C-4B94-9A5B-5ED9953AF8FA}" srcId="{AC56A97C-1C82-4D54-9021-C14A52B4A13F}" destId="{2F59D4B4-6BDC-4E84-98C8-DCD2DD2A0FC9}" srcOrd="1" destOrd="0" parTransId="{C044452E-D959-4659-B936-2F12DBD75FB3}" sibTransId="{7F842C30-D95B-45BB-9D8E-DADCE4EF04B1}"/>
    <dgm:cxn modelId="{5A5F02AE-9855-4B04-A4A2-20556B5F9435}" type="presParOf" srcId="{5A0BC9DE-0D9E-4EDE-A68B-8EA42E150C7C}" destId="{FAB0FF66-0E1B-45FA-BDA8-34DF3B33FE68}" srcOrd="0" destOrd="0" presId="urn:microsoft.com/office/officeart/2005/8/layout/vList3"/>
    <dgm:cxn modelId="{A860B8E2-A280-4D4B-9450-453618A8E943}" type="presParOf" srcId="{FAB0FF66-0E1B-45FA-BDA8-34DF3B33FE68}" destId="{D054DF4D-CB33-46D6-8D6D-5D74754D9F3F}" srcOrd="0" destOrd="0" presId="urn:microsoft.com/office/officeart/2005/8/layout/vList3"/>
    <dgm:cxn modelId="{DD4FD6E3-02D5-4BF6-9466-17B7C386208E}" type="presParOf" srcId="{FAB0FF66-0E1B-45FA-BDA8-34DF3B33FE68}" destId="{E4D48A33-BACF-4C86-950D-8EB8EF153FC9}" srcOrd="1" destOrd="0" presId="urn:microsoft.com/office/officeart/2005/8/layout/vList3"/>
    <dgm:cxn modelId="{6CD38B31-E090-4A6C-BB55-254E7AE9339C}" type="presParOf" srcId="{5A0BC9DE-0D9E-4EDE-A68B-8EA42E150C7C}" destId="{0B50898B-5AB9-49A7-B3DE-54B1B397BB0B}" srcOrd="1" destOrd="0" presId="urn:microsoft.com/office/officeart/2005/8/layout/vList3"/>
    <dgm:cxn modelId="{D2483C96-A695-4920-9724-AB4952BFC40A}" type="presParOf" srcId="{5A0BC9DE-0D9E-4EDE-A68B-8EA42E150C7C}" destId="{236F1556-691D-4419-B5E5-0AD320D8333E}" srcOrd="2" destOrd="0" presId="urn:microsoft.com/office/officeart/2005/8/layout/vList3"/>
    <dgm:cxn modelId="{D65BD863-CD00-4A55-A3FD-57025E4E4F10}" type="presParOf" srcId="{236F1556-691D-4419-B5E5-0AD320D8333E}" destId="{F96848A3-A8A4-48CC-8420-6D671C413B6D}" srcOrd="0" destOrd="0" presId="urn:microsoft.com/office/officeart/2005/8/layout/vList3"/>
    <dgm:cxn modelId="{A1605CF3-7170-4D61-857A-4D4DF672A877}" type="presParOf" srcId="{236F1556-691D-4419-B5E5-0AD320D8333E}" destId="{232B6E32-3FE6-4B0D-9E69-1B0419DC2E03}" srcOrd="1" destOrd="0" presId="urn:microsoft.com/office/officeart/2005/8/layout/vList3"/>
    <dgm:cxn modelId="{F8589FC1-A484-424D-84CF-D31D009BCAFC}" type="presParOf" srcId="{5A0BC9DE-0D9E-4EDE-A68B-8EA42E150C7C}" destId="{F5A6510E-FEFB-45F6-8FD2-7E62C7D00CAA}" srcOrd="3" destOrd="0" presId="urn:microsoft.com/office/officeart/2005/8/layout/vList3"/>
    <dgm:cxn modelId="{07AAB8A1-ACBD-46EA-AEA9-56FF4A8A70C5}" type="presParOf" srcId="{5A0BC9DE-0D9E-4EDE-A68B-8EA42E150C7C}" destId="{53AB4628-E3F6-451F-96E5-F3404A701915}" srcOrd="4" destOrd="0" presId="urn:microsoft.com/office/officeart/2005/8/layout/vList3"/>
    <dgm:cxn modelId="{D3DEB6CB-9632-42D3-8D23-28B629D8DA92}" type="presParOf" srcId="{53AB4628-E3F6-451F-96E5-F3404A701915}" destId="{AFE35405-60B8-4447-A687-08232F2747C5}" srcOrd="0" destOrd="0" presId="urn:microsoft.com/office/officeart/2005/8/layout/vList3"/>
    <dgm:cxn modelId="{74956B68-CE55-4BE3-82EE-EF9C6A0C8D80}" type="presParOf" srcId="{53AB4628-E3F6-451F-96E5-F3404A701915}" destId="{61AB261A-5E8E-42EA-BB41-EA0B93EA4A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06078F-B1ED-42EC-820D-BCC7E4CE069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l-GR"/>
        </a:p>
      </dgm:t>
    </dgm:pt>
    <dgm:pt modelId="{0409CF5A-DCBC-4B08-AB51-D5899948CAC8}">
      <dgm:prSet phldrT="[Κείμενο]" custT="1"/>
      <dgm:spPr/>
      <dgm:t>
        <a:bodyPr/>
        <a:lstStyle/>
        <a:p>
          <a:r>
            <a:rPr lang="en-US" sz="3600" dirty="0"/>
            <a:t>Step 1</a:t>
          </a:r>
          <a:endParaRPr lang="el-GR" sz="3600" dirty="0"/>
        </a:p>
      </dgm:t>
    </dgm:pt>
    <dgm:pt modelId="{5FDAFC26-B006-4CA1-AE1E-7CD80C8E31AC}" type="parTrans" cxnId="{B664DC23-F698-4152-9495-7F940EA03274}">
      <dgm:prSet/>
      <dgm:spPr/>
      <dgm:t>
        <a:bodyPr/>
        <a:lstStyle/>
        <a:p>
          <a:endParaRPr lang="el-GR"/>
        </a:p>
      </dgm:t>
    </dgm:pt>
    <dgm:pt modelId="{08635134-5B07-4578-94F3-7012DBE4B0D8}" type="sibTrans" cxnId="{B664DC23-F698-4152-9495-7F940EA03274}">
      <dgm:prSet/>
      <dgm:spPr/>
      <dgm:t>
        <a:bodyPr/>
        <a:lstStyle/>
        <a:p>
          <a:endParaRPr lang="el-GR"/>
        </a:p>
      </dgm:t>
    </dgm:pt>
    <dgm:pt modelId="{D0406E48-A679-488A-A8A4-DCE3A789EAD7}">
      <dgm:prSet phldrT="[Κείμενο]" custT="1"/>
      <dgm:spPr/>
      <dgm:t>
        <a:bodyPr/>
        <a:lstStyle/>
        <a:p>
          <a:pPr>
            <a:buNone/>
          </a:pPr>
          <a:r>
            <a:rPr lang="en-US" sz="1800" b="1" dirty="0"/>
            <a:t>Determine what data will be collected, processed or generated</a:t>
          </a:r>
          <a:endParaRPr lang="el-GR" sz="1800" i="1" dirty="0"/>
        </a:p>
      </dgm:t>
    </dgm:pt>
    <dgm:pt modelId="{7E7E8DBC-960D-4F17-910D-36EA26C85B4C}" type="parTrans" cxnId="{BD6BE402-9D0F-49AA-9EC7-DBB18838CB76}">
      <dgm:prSet/>
      <dgm:spPr/>
      <dgm:t>
        <a:bodyPr/>
        <a:lstStyle/>
        <a:p>
          <a:endParaRPr lang="el-GR"/>
        </a:p>
      </dgm:t>
    </dgm:pt>
    <dgm:pt modelId="{4837468C-EDE2-45E9-9239-9A33DE3BF658}" type="sibTrans" cxnId="{BD6BE402-9D0F-49AA-9EC7-DBB18838CB76}">
      <dgm:prSet/>
      <dgm:spPr/>
      <dgm:t>
        <a:bodyPr/>
        <a:lstStyle/>
        <a:p>
          <a:endParaRPr lang="el-GR"/>
        </a:p>
      </dgm:t>
    </dgm:pt>
    <dgm:pt modelId="{6C52956B-F898-42E5-B51D-D6057C7A01C1}">
      <dgm:prSet phldrT="[Κείμενο]" custT="1"/>
      <dgm:spPr/>
      <dgm:t>
        <a:bodyPr/>
        <a:lstStyle/>
        <a:p>
          <a:r>
            <a:rPr lang="en-US" sz="3600" dirty="0"/>
            <a:t>Step 2</a:t>
          </a:r>
          <a:endParaRPr lang="el-GR" sz="3600" dirty="0"/>
        </a:p>
      </dgm:t>
    </dgm:pt>
    <dgm:pt modelId="{63FC9571-089B-4F4F-A3E3-62CF068B88AD}" type="parTrans" cxnId="{1C918793-FA59-4408-8FD1-927CAA787DCD}">
      <dgm:prSet/>
      <dgm:spPr/>
      <dgm:t>
        <a:bodyPr/>
        <a:lstStyle/>
        <a:p>
          <a:endParaRPr lang="el-GR"/>
        </a:p>
      </dgm:t>
    </dgm:pt>
    <dgm:pt modelId="{F94E2012-2EDC-4F97-976A-C3C76F081CFE}" type="sibTrans" cxnId="{1C918793-FA59-4408-8FD1-927CAA787DCD}">
      <dgm:prSet/>
      <dgm:spPr/>
      <dgm:t>
        <a:bodyPr/>
        <a:lstStyle/>
        <a:p>
          <a:endParaRPr lang="el-GR"/>
        </a:p>
      </dgm:t>
    </dgm:pt>
    <dgm:pt modelId="{2C668087-7166-43CB-AD78-61CCA4C60BD9}">
      <dgm:prSet phldrT="[Κείμενο]" custT="1"/>
      <dgm:spPr/>
      <dgm:t>
        <a:bodyPr spcFirstLastPara="0" vert="horz" wrap="square" lIns="247650" tIns="123825" rIns="247650" bIns="123825" numCol="1" spcCol="1270" anchor="ctr" anchorCtr="0"/>
        <a:lstStyle/>
        <a:p>
          <a:pPr marL="171450" lvl="1" indent="-171450" algn="l" defTabSz="800100">
            <a:lnSpc>
              <a:spcPct val="90000"/>
            </a:lnSpc>
            <a:spcBef>
              <a:spcPct val="0"/>
            </a:spcBef>
            <a:spcAft>
              <a:spcPct val="15000"/>
            </a:spcAft>
            <a:buNone/>
          </a:pPr>
          <a:r>
            <a:rPr lang="en-US" sz="1800" b="1" kern="1200" dirty="0">
              <a:latin typeface="Calibri"/>
              <a:ea typeface="+mn-ea"/>
              <a:cs typeface="+mn-cs"/>
            </a:rPr>
            <a:t>Determine how data will be handled during and after the project: mainly how they will be organized and how they will be documented</a:t>
          </a:r>
          <a:endParaRPr lang="el-GR" sz="1800" kern="1200" dirty="0">
            <a:latin typeface="Calibri"/>
            <a:ea typeface="+mn-ea"/>
            <a:cs typeface="+mn-cs"/>
          </a:endParaRPr>
        </a:p>
      </dgm:t>
    </dgm:pt>
    <dgm:pt modelId="{092ECCF1-E154-4D45-A0BA-52B36D1BFB15}" type="parTrans" cxnId="{E2FB4CAB-6CA4-4F9E-8B1A-5D0991231F13}">
      <dgm:prSet/>
      <dgm:spPr/>
      <dgm:t>
        <a:bodyPr/>
        <a:lstStyle/>
        <a:p>
          <a:endParaRPr lang="el-GR"/>
        </a:p>
      </dgm:t>
    </dgm:pt>
    <dgm:pt modelId="{2BFD4459-3675-4CA1-B3E0-2326DD0769F7}" type="sibTrans" cxnId="{E2FB4CAB-6CA4-4F9E-8B1A-5D0991231F13}">
      <dgm:prSet/>
      <dgm:spPr/>
      <dgm:t>
        <a:bodyPr/>
        <a:lstStyle/>
        <a:p>
          <a:endParaRPr lang="el-GR"/>
        </a:p>
      </dgm:t>
    </dgm:pt>
    <dgm:pt modelId="{19A4CB9F-DD2F-4EC6-AD25-2188B38C29FD}">
      <dgm:prSet phldrT="[Κείμενο]" custT="1"/>
      <dgm:spPr/>
      <dgm:t>
        <a:bodyPr/>
        <a:lstStyle/>
        <a:p>
          <a:r>
            <a:rPr lang="en-US" sz="3600" dirty="0"/>
            <a:t>Step 3</a:t>
          </a:r>
          <a:endParaRPr lang="el-GR" sz="3600" dirty="0"/>
        </a:p>
      </dgm:t>
    </dgm:pt>
    <dgm:pt modelId="{EAD6CF59-A6B4-4540-AF9C-54F7D0D6F3F4}" type="parTrans" cxnId="{CF1AAAA1-73BF-4C7B-AB97-7DC59DE485D3}">
      <dgm:prSet/>
      <dgm:spPr/>
      <dgm:t>
        <a:bodyPr/>
        <a:lstStyle/>
        <a:p>
          <a:endParaRPr lang="el-GR"/>
        </a:p>
      </dgm:t>
    </dgm:pt>
    <dgm:pt modelId="{1FF4C244-C44A-4BDD-8A27-62288346E85D}" type="sibTrans" cxnId="{CF1AAAA1-73BF-4C7B-AB97-7DC59DE485D3}">
      <dgm:prSet/>
      <dgm:spPr/>
      <dgm:t>
        <a:bodyPr/>
        <a:lstStyle/>
        <a:p>
          <a:endParaRPr lang="el-GR"/>
        </a:p>
      </dgm:t>
    </dgm:pt>
    <dgm:pt modelId="{E614C5F3-FDF3-48CC-8080-54EAFA3606F3}">
      <dgm:prSet phldrT="[Κείμενο]" custT="1"/>
      <dgm:spPr/>
      <dgm:t>
        <a:bodyPr/>
        <a:lstStyle/>
        <a:p>
          <a:pPr>
            <a:buNone/>
          </a:pPr>
          <a:r>
            <a:rPr lang="en-US" sz="1800" b="1" dirty="0"/>
            <a:t>Define the methodology and standards to be applied and most of all the quality assurance methods.</a:t>
          </a:r>
          <a:endParaRPr lang="el-GR" sz="1800" dirty="0"/>
        </a:p>
      </dgm:t>
    </dgm:pt>
    <dgm:pt modelId="{04740F26-5572-4B3F-B95A-5BA1403C4048}" type="parTrans" cxnId="{AFDBEDCC-C45E-45ED-A938-EBC99362307A}">
      <dgm:prSet/>
      <dgm:spPr/>
      <dgm:t>
        <a:bodyPr/>
        <a:lstStyle/>
        <a:p>
          <a:endParaRPr lang="el-GR"/>
        </a:p>
      </dgm:t>
    </dgm:pt>
    <dgm:pt modelId="{2EC40FA7-7E27-4440-9B2D-E85EEB8BDBF4}" type="sibTrans" cxnId="{AFDBEDCC-C45E-45ED-A938-EBC99362307A}">
      <dgm:prSet/>
      <dgm:spPr/>
      <dgm:t>
        <a:bodyPr/>
        <a:lstStyle/>
        <a:p>
          <a:endParaRPr lang="el-GR"/>
        </a:p>
      </dgm:t>
    </dgm:pt>
    <dgm:pt modelId="{1FCA189F-910C-4DA5-BA08-4DDFA3D11C00}" type="pres">
      <dgm:prSet presAssocID="{4106078F-B1ED-42EC-820D-BCC7E4CE069A}" presName="Name0" presStyleCnt="0">
        <dgm:presLayoutVars>
          <dgm:dir/>
          <dgm:animLvl val="lvl"/>
          <dgm:resizeHandles val="exact"/>
        </dgm:presLayoutVars>
      </dgm:prSet>
      <dgm:spPr/>
    </dgm:pt>
    <dgm:pt modelId="{A6B68022-4CD8-4281-86D5-AD6F14B62CC2}" type="pres">
      <dgm:prSet presAssocID="{0409CF5A-DCBC-4B08-AB51-D5899948CAC8}" presName="linNode" presStyleCnt="0"/>
      <dgm:spPr/>
    </dgm:pt>
    <dgm:pt modelId="{0B84B78C-D827-4E2F-8F6F-7DCB6D60F52A}" type="pres">
      <dgm:prSet presAssocID="{0409CF5A-DCBC-4B08-AB51-D5899948CAC8}" presName="parentText" presStyleLbl="node1" presStyleIdx="0" presStyleCnt="3" custScaleX="63645">
        <dgm:presLayoutVars>
          <dgm:chMax val="1"/>
          <dgm:bulletEnabled val="1"/>
        </dgm:presLayoutVars>
      </dgm:prSet>
      <dgm:spPr/>
    </dgm:pt>
    <dgm:pt modelId="{4D64CC8A-0EB2-45AC-8C77-BDE87BCAFE3B}" type="pres">
      <dgm:prSet presAssocID="{0409CF5A-DCBC-4B08-AB51-D5899948CAC8}" presName="descendantText" presStyleLbl="alignAccFollowNode1" presStyleIdx="0" presStyleCnt="3" custScaleX="125321">
        <dgm:presLayoutVars>
          <dgm:bulletEnabled val="1"/>
        </dgm:presLayoutVars>
      </dgm:prSet>
      <dgm:spPr/>
    </dgm:pt>
    <dgm:pt modelId="{EA2FF384-54B8-4226-8E3E-08F2BBCA801D}" type="pres">
      <dgm:prSet presAssocID="{08635134-5B07-4578-94F3-7012DBE4B0D8}" presName="sp" presStyleCnt="0"/>
      <dgm:spPr/>
    </dgm:pt>
    <dgm:pt modelId="{EBFCCD4A-8DA4-428A-979F-D95B701874B7}" type="pres">
      <dgm:prSet presAssocID="{6C52956B-F898-42E5-B51D-D6057C7A01C1}" presName="linNode" presStyleCnt="0"/>
      <dgm:spPr/>
    </dgm:pt>
    <dgm:pt modelId="{3D5D72DC-198E-4B34-95A4-B83946F1FC59}" type="pres">
      <dgm:prSet presAssocID="{6C52956B-F898-42E5-B51D-D6057C7A01C1}" presName="parentText" presStyleLbl="node1" presStyleIdx="1" presStyleCnt="3" custScaleX="63645">
        <dgm:presLayoutVars>
          <dgm:chMax val="1"/>
          <dgm:bulletEnabled val="1"/>
        </dgm:presLayoutVars>
      </dgm:prSet>
      <dgm:spPr/>
    </dgm:pt>
    <dgm:pt modelId="{2F1FD399-C322-409B-8B22-00546F68B4B3}" type="pres">
      <dgm:prSet presAssocID="{6C52956B-F898-42E5-B51D-D6057C7A01C1}" presName="descendantText" presStyleLbl="alignAccFollowNode1" presStyleIdx="1" presStyleCnt="3" custScaleX="123225">
        <dgm:presLayoutVars>
          <dgm:bulletEnabled val="1"/>
        </dgm:presLayoutVars>
      </dgm:prSet>
      <dgm:spPr>
        <a:xfrm rot="5400000">
          <a:off x="5456329" y="-1256545"/>
          <a:ext cx="1166849" cy="7039053"/>
        </a:xfrm>
        <a:prstGeom prst="round2SameRect">
          <a:avLst/>
        </a:prstGeom>
      </dgm:spPr>
    </dgm:pt>
    <dgm:pt modelId="{D33B8B25-F82D-4FE1-9119-1A726D094100}" type="pres">
      <dgm:prSet presAssocID="{F94E2012-2EDC-4F97-976A-C3C76F081CFE}" presName="sp" presStyleCnt="0"/>
      <dgm:spPr/>
    </dgm:pt>
    <dgm:pt modelId="{1CA9A921-080F-4D83-AB47-4B340638CB49}" type="pres">
      <dgm:prSet presAssocID="{19A4CB9F-DD2F-4EC6-AD25-2188B38C29FD}" presName="linNode" presStyleCnt="0"/>
      <dgm:spPr/>
    </dgm:pt>
    <dgm:pt modelId="{185C35DA-824B-4F17-BD29-080D0A0FB9C6}" type="pres">
      <dgm:prSet presAssocID="{19A4CB9F-DD2F-4EC6-AD25-2188B38C29FD}" presName="parentText" presStyleLbl="node1" presStyleIdx="2" presStyleCnt="3" custScaleX="63645">
        <dgm:presLayoutVars>
          <dgm:chMax val="1"/>
          <dgm:bulletEnabled val="1"/>
        </dgm:presLayoutVars>
      </dgm:prSet>
      <dgm:spPr/>
    </dgm:pt>
    <dgm:pt modelId="{2B76843F-E915-478E-8C4B-1F218023EECC}" type="pres">
      <dgm:prSet presAssocID="{19A4CB9F-DD2F-4EC6-AD25-2188B38C29FD}" presName="descendantText" presStyleLbl="alignAccFollowNode1" presStyleIdx="2" presStyleCnt="3" custScaleX="123225">
        <dgm:presLayoutVars>
          <dgm:bulletEnabled val="1"/>
        </dgm:presLayoutVars>
      </dgm:prSet>
      <dgm:spPr/>
    </dgm:pt>
  </dgm:ptLst>
  <dgm:cxnLst>
    <dgm:cxn modelId="{FB7AD802-7EA5-457F-8D8A-976238096477}" type="presOf" srcId="{E614C5F3-FDF3-48CC-8080-54EAFA3606F3}" destId="{2B76843F-E915-478E-8C4B-1F218023EECC}" srcOrd="0" destOrd="0" presId="urn:microsoft.com/office/officeart/2005/8/layout/vList5"/>
    <dgm:cxn modelId="{BD6BE402-9D0F-49AA-9EC7-DBB18838CB76}" srcId="{0409CF5A-DCBC-4B08-AB51-D5899948CAC8}" destId="{D0406E48-A679-488A-A8A4-DCE3A789EAD7}" srcOrd="0" destOrd="0" parTransId="{7E7E8DBC-960D-4F17-910D-36EA26C85B4C}" sibTransId="{4837468C-EDE2-45E9-9239-9A33DE3BF658}"/>
    <dgm:cxn modelId="{093C1B08-47E9-401E-8BC1-75CD81F29B5A}" type="presOf" srcId="{6C52956B-F898-42E5-B51D-D6057C7A01C1}" destId="{3D5D72DC-198E-4B34-95A4-B83946F1FC59}" srcOrd="0" destOrd="0" presId="urn:microsoft.com/office/officeart/2005/8/layout/vList5"/>
    <dgm:cxn modelId="{0E954919-9FFD-45C1-9845-F410F4809FD4}" type="presOf" srcId="{D0406E48-A679-488A-A8A4-DCE3A789EAD7}" destId="{4D64CC8A-0EB2-45AC-8C77-BDE87BCAFE3B}" srcOrd="0" destOrd="0" presId="urn:microsoft.com/office/officeart/2005/8/layout/vList5"/>
    <dgm:cxn modelId="{B664DC23-F698-4152-9495-7F940EA03274}" srcId="{4106078F-B1ED-42EC-820D-BCC7E4CE069A}" destId="{0409CF5A-DCBC-4B08-AB51-D5899948CAC8}" srcOrd="0" destOrd="0" parTransId="{5FDAFC26-B006-4CA1-AE1E-7CD80C8E31AC}" sibTransId="{08635134-5B07-4578-94F3-7012DBE4B0D8}"/>
    <dgm:cxn modelId="{7102B742-662A-48E7-BAD3-43C18C3D1F80}" type="presOf" srcId="{2C668087-7166-43CB-AD78-61CCA4C60BD9}" destId="{2F1FD399-C322-409B-8B22-00546F68B4B3}" srcOrd="0" destOrd="0" presId="urn:microsoft.com/office/officeart/2005/8/layout/vList5"/>
    <dgm:cxn modelId="{3B9D9771-3CD1-465A-AA97-2D8BE65C576A}" type="presOf" srcId="{4106078F-B1ED-42EC-820D-BCC7E4CE069A}" destId="{1FCA189F-910C-4DA5-BA08-4DDFA3D11C00}" srcOrd="0" destOrd="0" presId="urn:microsoft.com/office/officeart/2005/8/layout/vList5"/>
    <dgm:cxn modelId="{21456874-0A76-42D8-9B77-B98283B1B65E}" type="presOf" srcId="{19A4CB9F-DD2F-4EC6-AD25-2188B38C29FD}" destId="{185C35DA-824B-4F17-BD29-080D0A0FB9C6}" srcOrd="0" destOrd="0" presId="urn:microsoft.com/office/officeart/2005/8/layout/vList5"/>
    <dgm:cxn modelId="{1C918793-FA59-4408-8FD1-927CAA787DCD}" srcId="{4106078F-B1ED-42EC-820D-BCC7E4CE069A}" destId="{6C52956B-F898-42E5-B51D-D6057C7A01C1}" srcOrd="1" destOrd="0" parTransId="{63FC9571-089B-4F4F-A3E3-62CF068B88AD}" sibTransId="{F94E2012-2EDC-4F97-976A-C3C76F081CFE}"/>
    <dgm:cxn modelId="{CF1AAAA1-73BF-4C7B-AB97-7DC59DE485D3}" srcId="{4106078F-B1ED-42EC-820D-BCC7E4CE069A}" destId="{19A4CB9F-DD2F-4EC6-AD25-2188B38C29FD}" srcOrd="2" destOrd="0" parTransId="{EAD6CF59-A6B4-4540-AF9C-54F7D0D6F3F4}" sibTransId="{1FF4C244-C44A-4BDD-8A27-62288346E85D}"/>
    <dgm:cxn modelId="{E2FB4CAB-6CA4-4F9E-8B1A-5D0991231F13}" srcId="{6C52956B-F898-42E5-B51D-D6057C7A01C1}" destId="{2C668087-7166-43CB-AD78-61CCA4C60BD9}" srcOrd="0" destOrd="0" parTransId="{092ECCF1-E154-4D45-A0BA-52B36D1BFB15}" sibTransId="{2BFD4459-3675-4CA1-B3E0-2326DD0769F7}"/>
    <dgm:cxn modelId="{AFDBEDCC-C45E-45ED-A938-EBC99362307A}" srcId="{19A4CB9F-DD2F-4EC6-AD25-2188B38C29FD}" destId="{E614C5F3-FDF3-48CC-8080-54EAFA3606F3}" srcOrd="0" destOrd="0" parTransId="{04740F26-5572-4B3F-B95A-5BA1403C4048}" sibTransId="{2EC40FA7-7E27-4440-9B2D-E85EEB8BDBF4}"/>
    <dgm:cxn modelId="{E55EF6D5-E2A3-4D71-AB5A-7F9B6CB218D6}" type="presOf" srcId="{0409CF5A-DCBC-4B08-AB51-D5899948CAC8}" destId="{0B84B78C-D827-4E2F-8F6F-7DCB6D60F52A}" srcOrd="0" destOrd="0" presId="urn:microsoft.com/office/officeart/2005/8/layout/vList5"/>
    <dgm:cxn modelId="{2248F94B-152A-4C5C-958F-4BC058CB1BCE}" type="presParOf" srcId="{1FCA189F-910C-4DA5-BA08-4DDFA3D11C00}" destId="{A6B68022-4CD8-4281-86D5-AD6F14B62CC2}" srcOrd="0" destOrd="0" presId="urn:microsoft.com/office/officeart/2005/8/layout/vList5"/>
    <dgm:cxn modelId="{F0029A60-4E40-4D18-8B35-3C126F66186C}" type="presParOf" srcId="{A6B68022-4CD8-4281-86D5-AD6F14B62CC2}" destId="{0B84B78C-D827-4E2F-8F6F-7DCB6D60F52A}" srcOrd="0" destOrd="0" presId="urn:microsoft.com/office/officeart/2005/8/layout/vList5"/>
    <dgm:cxn modelId="{11153A64-3471-4C67-AAE0-FB41F4C3081A}" type="presParOf" srcId="{A6B68022-4CD8-4281-86D5-AD6F14B62CC2}" destId="{4D64CC8A-0EB2-45AC-8C77-BDE87BCAFE3B}" srcOrd="1" destOrd="0" presId="urn:microsoft.com/office/officeart/2005/8/layout/vList5"/>
    <dgm:cxn modelId="{CD1908B7-185E-4F8E-839F-F258D242533F}" type="presParOf" srcId="{1FCA189F-910C-4DA5-BA08-4DDFA3D11C00}" destId="{EA2FF384-54B8-4226-8E3E-08F2BBCA801D}" srcOrd="1" destOrd="0" presId="urn:microsoft.com/office/officeart/2005/8/layout/vList5"/>
    <dgm:cxn modelId="{662244AB-B990-4F10-8469-B20CEF94671E}" type="presParOf" srcId="{1FCA189F-910C-4DA5-BA08-4DDFA3D11C00}" destId="{EBFCCD4A-8DA4-428A-979F-D95B701874B7}" srcOrd="2" destOrd="0" presId="urn:microsoft.com/office/officeart/2005/8/layout/vList5"/>
    <dgm:cxn modelId="{0A9CBDCD-890D-4EAD-9093-FBD9D7216B53}" type="presParOf" srcId="{EBFCCD4A-8DA4-428A-979F-D95B701874B7}" destId="{3D5D72DC-198E-4B34-95A4-B83946F1FC59}" srcOrd="0" destOrd="0" presId="urn:microsoft.com/office/officeart/2005/8/layout/vList5"/>
    <dgm:cxn modelId="{96728AA2-0D41-4888-B55E-96F4A2C41B1D}" type="presParOf" srcId="{EBFCCD4A-8DA4-428A-979F-D95B701874B7}" destId="{2F1FD399-C322-409B-8B22-00546F68B4B3}" srcOrd="1" destOrd="0" presId="urn:microsoft.com/office/officeart/2005/8/layout/vList5"/>
    <dgm:cxn modelId="{98A59E92-13A4-4649-A9D2-B29F341E5241}" type="presParOf" srcId="{1FCA189F-910C-4DA5-BA08-4DDFA3D11C00}" destId="{D33B8B25-F82D-4FE1-9119-1A726D094100}" srcOrd="3" destOrd="0" presId="urn:microsoft.com/office/officeart/2005/8/layout/vList5"/>
    <dgm:cxn modelId="{EC13FE71-CE38-478B-BDA4-DE2B789C7B5C}" type="presParOf" srcId="{1FCA189F-910C-4DA5-BA08-4DDFA3D11C00}" destId="{1CA9A921-080F-4D83-AB47-4B340638CB49}" srcOrd="4" destOrd="0" presId="urn:microsoft.com/office/officeart/2005/8/layout/vList5"/>
    <dgm:cxn modelId="{4A2D7F2C-7158-431F-B43D-0B7B028710BE}" type="presParOf" srcId="{1CA9A921-080F-4D83-AB47-4B340638CB49}" destId="{185C35DA-824B-4F17-BD29-080D0A0FB9C6}" srcOrd="0" destOrd="0" presId="urn:microsoft.com/office/officeart/2005/8/layout/vList5"/>
    <dgm:cxn modelId="{A7F18556-2FED-4D6B-B2E7-529978D36A19}" type="presParOf" srcId="{1CA9A921-080F-4D83-AB47-4B340638CB49}" destId="{2B76843F-E915-478E-8C4B-1F218023EEC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06078F-B1ED-42EC-820D-BCC7E4CE069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l-GR"/>
        </a:p>
      </dgm:t>
    </dgm:pt>
    <dgm:pt modelId="{0409CF5A-DCBC-4B08-AB51-D5899948CAC8}">
      <dgm:prSet phldrT="[Κείμενο]" custT="1"/>
      <dgm:spPr/>
      <dgm:t>
        <a:bodyPr/>
        <a:lstStyle/>
        <a:p>
          <a:r>
            <a:rPr lang="en-US" sz="3600" dirty="0"/>
            <a:t>Step 4</a:t>
          </a:r>
          <a:endParaRPr lang="el-GR" sz="3600" dirty="0"/>
        </a:p>
      </dgm:t>
    </dgm:pt>
    <dgm:pt modelId="{5FDAFC26-B006-4CA1-AE1E-7CD80C8E31AC}" type="parTrans" cxnId="{B664DC23-F698-4152-9495-7F940EA03274}">
      <dgm:prSet/>
      <dgm:spPr/>
      <dgm:t>
        <a:bodyPr/>
        <a:lstStyle/>
        <a:p>
          <a:endParaRPr lang="el-GR"/>
        </a:p>
      </dgm:t>
    </dgm:pt>
    <dgm:pt modelId="{08635134-5B07-4578-94F3-7012DBE4B0D8}" type="sibTrans" cxnId="{B664DC23-F698-4152-9495-7F940EA03274}">
      <dgm:prSet/>
      <dgm:spPr/>
      <dgm:t>
        <a:bodyPr/>
        <a:lstStyle/>
        <a:p>
          <a:endParaRPr lang="el-GR"/>
        </a:p>
      </dgm:t>
    </dgm:pt>
    <dgm:pt modelId="{D0406E48-A679-488A-A8A4-DCE3A789EAD7}">
      <dgm:prSet phldrT="[Κείμενο]" custT="1"/>
      <dgm:spPr/>
      <dgm:t>
        <a:bodyPr/>
        <a:lstStyle/>
        <a:p>
          <a:pPr>
            <a:buNone/>
          </a:pPr>
          <a:r>
            <a:rPr lang="en-US" sz="1800" b="1" dirty="0"/>
            <a:t>Determine how data will be stored and preserved.</a:t>
          </a:r>
          <a:endParaRPr lang="el-GR" sz="1800" i="1" dirty="0"/>
        </a:p>
      </dgm:t>
    </dgm:pt>
    <dgm:pt modelId="{7E7E8DBC-960D-4F17-910D-36EA26C85B4C}" type="parTrans" cxnId="{BD6BE402-9D0F-49AA-9EC7-DBB18838CB76}">
      <dgm:prSet/>
      <dgm:spPr/>
      <dgm:t>
        <a:bodyPr/>
        <a:lstStyle/>
        <a:p>
          <a:endParaRPr lang="el-GR"/>
        </a:p>
      </dgm:t>
    </dgm:pt>
    <dgm:pt modelId="{4837468C-EDE2-45E9-9239-9A33DE3BF658}" type="sibTrans" cxnId="{BD6BE402-9D0F-49AA-9EC7-DBB18838CB76}">
      <dgm:prSet/>
      <dgm:spPr/>
      <dgm:t>
        <a:bodyPr/>
        <a:lstStyle/>
        <a:p>
          <a:endParaRPr lang="el-GR"/>
        </a:p>
      </dgm:t>
    </dgm:pt>
    <dgm:pt modelId="{6C52956B-F898-42E5-B51D-D6057C7A01C1}">
      <dgm:prSet phldrT="[Κείμενο]" custT="1"/>
      <dgm:spPr/>
      <dgm:t>
        <a:bodyPr/>
        <a:lstStyle/>
        <a:p>
          <a:r>
            <a:rPr lang="en-US" sz="3600" dirty="0"/>
            <a:t>Step 5</a:t>
          </a:r>
          <a:endParaRPr lang="el-GR" sz="3600" dirty="0"/>
        </a:p>
      </dgm:t>
    </dgm:pt>
    <dgm:pt modelId="{63FC9571-089B-4F4F-A3E3-62CF068B88AD}" type="parTrans" cxnId="{1C918793-FA59-4408-8FD1-927CAA787DCD}">
      <dgm:prSet/>
      <dgm:spPr/>
      <dgm:t>
        <a:bodyPr/>
        <a:lstStyle/>
        <a:p>
          <a:endParaRPr lang="el-GR"/>
        </a:p>
      </dgm:t>
    </dgm:pt>
    <dgm:pt modelId="{F94E2012-2EDC-4F97-976A-C3C76F081CFE}" type="sibTrans" cxnId="{1C918793-FA59-4408-8FD1-927CAA787DCD}">
      <dgm:prSet/>
      <dgm:spPr/>
      <dgm:t>
        <a:bodyPr/>
        <a:lstStyle/>
        <a:p>
          <a:endParaRPr lang="el-GR"/>
        </a:p>
      </dgm:t>
    </dgm:pt>
    <dgm:pt modelId="{2C668087-7166-43CB-AD78-61CCA4C60BD9}">
      <dgm:prSet phldrT="[Κείμενο]" custT="1"/>
      <dgm:spPr/>
      <dgm:t>
        <a:bodyPr spcFirstLastPara="0" vert="horz" wrap="square" lIns="247650" tIns="123825" rIns="247650" bIns="123825" numCol="1" spcCol="1270" anchor="ctr" anchorCtr="0"/>
        <a:lstStyle/>
        <a:p>
          <a:pPr marL="171450" lvl="1" indent="-171450" algn="l" defTabSz="800100">
            <a:lnSpc>
              <a:spcPct val="90000"/>
            </a:lnSpc>
            <a:spcBef>
              <a:spcPct val="0"/>
            </a:spcBef>
            <a:spcAft>
              <a:spcPct val="15000"/>
            </a:spcAft>
            <a:buNone/>
          </a:pPr>
          <a:r>
            <a:rPr lang="en-US" sz="1800" b="1" kern="1200" dirty="0">
              <a:latin typeface="Calibri"/>
              <a:ea typeface="+mn-ea"/>
              <a:cs typeface="+mn-cs"/>
            </a:rPr>
            <a:t>Draft your data policy and mainly which data will be made open and how.</a:t>
          </a:r>
          <a:endParaRPr lang="el-GR" sz="1800" kern="1200" dirty="0">
            <a:latin typeface="Calibri"/>
            <a:ea typeface="+mn-ea"/>
            <a:cs typeface="+mn-cs"/>
          </a:endParaRPr>
        </a:p>
      </dgm:t>
    </dgm:pt>
    <dgm:pt modelId="{092ECCF1-E154-4D45-A0BA-52B36D1BFB15}" type="parTrans" cxnId="{E2FB4CAB-6CA4-4F9E-8B1A-5D0991231F13}">
      <dgm:prSet/>
      <dgm:spPr/>
      <dgm:t>
        <a:bodyPr/>
        <a:lstStyle/>
        <a:p>
          <a:endParaRPr lang="el-GR"/>
        </a:p>
      </dgm:t>
    </dgm:pt>
    <dgm:pt modelId="{2BFD4459-3675-4CA1-B3E0-2326DD0769F7}" type="sibTrans" cxnId="{E2FB4CAB-6CA4-4F9E-8B1A-5D0991231F13}">
      <dgm:prSet/>
      <dgm:spPr/>
      <dgm:t>
        <a:bodyPr/>
        <a:lstStyle/>
        <a:p>
          <a:endParaRPr lang="el-GR"/>
        </a:p>
      </dgm:t>
    </dgm:pt>
    <dgm:pt modelId="{1FCA189F-910C-4DA5-BA08-4DDFA3D11C00}" type="pres">
      <dgm:prSet presAssocID="{4106078F-B1ED-42EC-820D-BCC7E4CE069A}" presName="Name0" presStyleCnt="0">
        <dgm:presLayoutVars>
          <dgm:dir/>
          <dgm:animLvl val="lvl"/>
          <dgm:resizeHandles val="exact"/>
        </dgm:presLayoutVars>
      </dgm:prSet>
      <dgm:spPr/>
    </dgm:pt>
    <dgm:pt modelId="{A6B68022-4CD8-4281-86D5-AD6F14B62CC2}" type="pres">
      <dgm:prSet presAssocID="{0409CF5A-DCBC-4B08-AB51-D5899948CAC8}" presName="linNode" presStyleCnt="0"/>
      <dgm:spPr/>
    </dgm:pt>
    <dgm:pt modelId="{0B84B78C-D827-4E2F-8F6F-7DCB6D60F52A}" type="pres">
      <dgm:prSet presAssocID="{0409CF5A-DCBC-4B08-AB51-D5899948CAC8}" presName="parentText" presStyleLbl="node1" presStyleIdx="0" presStyleCnt="2" custScaleX="63645">
        <dgm:presLayoutVars>
          <dgm:chMax val="1"/>
          <dgm:bulletEnabled val="1"/>
        </dgm:presLayoutVars>
      </dgm:prSet>
      <dgm:spPr/>
    </dgm:pt>
    <dgm:pt modelId="{4D64CC8A-0EB2-45AC-8C77-BDE87BCAFE3B}" type="pres">
      <dgm:prSet presAssocID="{0409CF5A-DCBC-4B08-AB51-D5899948CAC8}" presName="descendantText" presStyleLbl="alignAccFollowNode1" presStyleIdx="0" presStyleCnt="2" custScaleX="125321">
        <dgm:presLayoutVars>
          <dgm:bulletEnabled val="1"/>
        </dgm:presLayoutVars>
      </dgm:prSet>
      <dgm:spPr/>
    </dgm:pt>
    <dgm:pt modelId="{EA2FF384-54B8-4226-8E3E-08F2BBCA801D}" type="pres">
      <dgm:prSet presAssocID="{08635134-5B07-4578-94F3-7012DBE4B0D8}" presName="sp" presStyleCnt="0"/>
      <dgm:spPr/>
    </dgm:pt>
    <dgm:pt modelId="{EBFCCD4A-8DA4-428A-979F-D95B701874B7}" type="pres">
      <dgm:prSet presAssocID="{6C52956B-F898-42E5-B51D-D6057C7A01C1}" presName="linNode" presStyleCnt="0"/>
      <dgm:spPr/>
    </dgm:pt>
    <dgm:pt modelId="{3D5D72DC-198E-4B34-95A4-B83946F1FC59}" type="pres">
      <dgm:prSet presAssocID="{6C52956B-F898-42E5-B51D-D6057C7A01C1}" presName="parentText" presStyleLbl="node1" presStyleIdx="1" presStyleCnt="2" custScaleX="63645">
        <dgm:presLayoutVars>
          <dgm:chMax val="1"/>
          <dgm:bulletEnabled val="1"/>
        </dgm:presLayoutVars>
      </dgm:prSet>
      <dgm:spPr/>
    </dgm:pt>
    <dgm:pt modelId="{2F1FD399-C322-409B-8B22-00546F68B4B3}" type="pres">
      <dgm:prSet presAssocID="{6C52956B-F898-42E5-B51D-D6057C7A01C1}" presName="descendantText" presStyleLbl="alignAccFollowNode1" presStyleIdx="1" presStyleCnt="2" custScaleX="123225">
        <dgm:presLayoutVars>
          <dgm:bulletEnabled val="1"/>
        </dgm:presLayoutVars>
      </dgm:prSet>
      <dgm:spPr>
        <a:xfrm rot="5400000">
          <a:off x="5456329" y="-1256545"/>
          <a:ext cx="1166849" cy="7039053"/>
        </a:xfrm>
        <a:prstGeom prst="round2SameRect">
          <a:avLst/>
        </a:prstGeom>
      </dgm:spPr>
    </dgm:pt>
  </dgm:ptLst>
  <dgm:cxnLst>
    <dgm:cxn modelId="{BD6BE402-9D0F-49AA-9EC7-DBB18838CB76}" srcId="{0409CF5A-DCBC-4B08-AB51-D5899948CAC8}" destId="{D0406E48-A679-488A-A8A4-DCE3A789EAD7}" srcOrd="0" destOrd="0" parTransId="{7E7E8DBC-960D-4F17-910D-36EA26C85B4C}" sibTransId="{4837468C-EDE2-45E9-9239-9A33DE3BF658}"/>
    <dgm:cxn modelId="{093C1B08-47E9-401E-8BC1-75CD81F29B5A}" type="presOf" srcId="{6C52956B-F898-42E5-B51D-D6057C7A01C1}" destId="{3D5D72DC-198E-4B34-95A4-B83946F1FC59}" srcOrd="0" destOrd="0" presId="urn:microsoft.com/office/officeart/2005/8/layout/vList5"/>
    <dgm:cxn modelId="{0E954919-9FFD-45C1-9845-F410F4809FD4}" type="presOf" srcId="{D0406E48-A679-488A-A8A4-DCE3A789EAD7}" destId="{4D64CC8A-0EB2-45AC-8C77-BDE87BCAFE3B}" srcOrd="0" destOrd="0" presId="urn:microsoft.com/office/officeart/2005/8/layout/vList5"/>
    <dgm:cxn modelId="{B664DC23-F698-4152-9495-7F940EA03274}" srcId="{4106078F-B1ED-42EC-820D-BCC7E4CE069A}" destId="{0409CF5A-DCBC-4B08-AB51-D5899948CAC8}" srcOrd="0" destOrd="0" parTransId="{5FDAFC26-B006-4CA1-AE1E-7CD80C8E31AC}" sibTransId="{08635134-5B07-4578-94F3-7012DBE4B0D8}"/>
    <dgm:cxn modelId="{7102B742-662A-48E7-BAD3-43C18C3D1F80}" type="presOf" srcId="{2C668087-7166-43CB-AD78-61CCA4C60BD9}" destId="{2F1FD399-C322-409B-8B22-00546F68B4B3}" srcOrd="0" destOrd="0" presId="urn:microsoft.com/office/officeart/2005/8/layout/vList5"/>
    <dgm:cxn modelId="{3B9D9771-3CD1-465A-AA97-2D8BE65C576A}" type="presOf" srcId="{4106078F-B1ED-42EC-820D-BCC7E4CE069A}" destId="{1FCA189F-910C-4DA5-BA08-4DDFA3D11C00}" srcOrd="0" destOrd="0" presId="urn:microsoft.com/office/officeart/2005/8/layout/vList5"/>
    <dgm:cxn modelId="{1C918793-FA59-4408-8FD1-927CAA787DCD}" srcId="{4106078F-B1ED-42EC-820D-BCC7E4CE069A}" destId="{6C52956B-F898-42E5-B51D-D6057C7A01C1}" srcOrd="1" destOrd="0" parTransId="{63FC9571-089B-4F4F-A3E3-62CF068B88AD}" sibTransId="{F94E2012-2EDC-4F97-976A-C3C76F081CFE}"/>
    <dgm:cxn modelId="{E2FB4CAB-6CA4-4F9E-8B1A-5D0991231F13}" srcId="{6C52956B-F898-42E5-B51D-D6057C7A01C1}" destId="{2C668087-7166-43CB-AD78-61CCA4C60BD9}" srcOrd="0" destOrd="0" parTransId="{092ECCF1-E154-4D45-A0BA-52B36D1BFB15}" sibTransId="{2BFD4459-3675-4CA1-B3E0-2326DD0769F7}"/>
    <dgm:cxn modelId="{E55EF6D5-E2A3-4D71-AB5A-7F9B6CB218D6}" type="presOf" srcId="{0409CF5A-DCBC-4B08-AB51-D5899948CAC8}" destId="{0B84B78C-D827-4E2F-8F6F-7DCB6D60F52A}" srcOrd="0" destOrd="0" presId="urn:microsoft.com/office/officeart/2005/8/layout/vList5"/>
    <dgm:cxn modelId="{2248F94B-152A-4C5C-958F-4BC058CB1BCE}" type="presParOf" srcId="{1FCA189F-910C-4DA5-BA08-4DDFA3D11C00}" destId="{A6B68022-4CD8-4281-86D5-AD6F14B62CC2}" srcOrd="0" destOrd="0" presId="urn:microsoft.com/office/officeart/2005/8/layout/vList5"/>
    <dgm:cxn modelId="{F0029A60-4E40-4D18-8B35-3C126F66186C}" type="presParOf" srcId="{A6B68022-4CD8-4281-86D5-AD6F14B62CC2}" destId="{0B84B78C-D827-4E2F-8F6F-7DCB6D60F52A}" srcOrd="0" destOrd="0" presId="urn:microsoft.com/office/officeart/2005/8/layout/vList5"/>
    <dgm:cxn modelId="{11153A64-3471-4C67-AAE0-FB41F4C3081A}" type="presParOf" srcId="{A6B68022-4CD8-4281-86D5-AD6F14B62CC2}" destId="{4D64CC8A-0EB2-45AC-8C77-BDE87BCAFE3B}" srcOrd="1" destOrd="0" presId="urn:microsoft.com/office/officeart/2005/8/layout/vList5"/>
    <dgm:cxn modelId="{CD1908B7-185E-4F8E-839F-F258D242533F}" type="presParOf" srcId="{1FCA189F-910C-4DA5-BA08-4DDFA3D11C00}" destId="{EA2FF384-54B8-4226-8E3E-08F2BBCA801D}" srcOrd="1" destOrd="0" presId="urn:microsoft.com/office/officeart/2005/8/layout/vList5"/>
    <dgm:cxn modelId="{662244AB-B990-4F10-8469-B20CEF94671E}" type="presParOf" srcId="{1FCA189F-910C-4DA5-BA08-4DDFA3D11C00}" destId="{EBFCCD4A-8DA4-428A-979F-D95B701874B7}" srcOrd="2" destOrd="0" presId="urn:microsoft.com/office/officeart/2005/8/layout/vList5"/>
    <dgm:cxn modelId="{0A9CBDCD-890D-4EAD-9093-FBD9D7216B53}" type="presParOf" srcId="{EBFCCD4A-8DA4-428A-979F-D95B701874B7}" destId="{3D5D72DC-198E-4B34-95A4-B83946F1FC59}" srcOrd="0" destOrd="0" presId="urn:microsoft.com/office/officeart/2005/8/layout/vList5"/>
    <dgm:cxn modelId="{96728AA2-0D41-4888-B55E-96F4A2C41B1D}" type="presParOf" srcId="{EBFCCD4A-8DA4-428A-979F-D95B701874B7}" destId="{2F1FD399-C322-409B-8B22-00546F68B4B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975FF-0C0C-4869-82F4-237F315D47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FF336507-0AF6-4828-81F5-B716EF3D3C6A}">
      <dgm:prSet/>
      <dgm:spPr/>
      <dgm:t>
        <a:bodyPr/>
        <a:lstStyle/>
        <a:p>
          <a:r>
            <a:rPr lang="en-US"/>
            <a:t>For it to be called a WBS, it must have certain characteristics:</a:t>
          </a:r>
          <a:endParaRPr lang="el-GR"/>
        </a:p>
      </dgm:t>
    </dgm:pt>
    <dgm:pt modelId="{5F150850-D9EA-4E01-9A2B-9C1FFA0369DC}" type="parTrans" cxnId="{896D1948-FC63-4FC5-B0D5-7295C87EE06D}">
      <dgm:prSet/>
      <dgm:spPr/>
      <dgm:t>
        <a:bodyPr/>
        <a:lstStyle/>
        <a:p>
          <a:endParaRPr lang="el-GR"/>
        </a:p>
      </dgm:t>
    </dgm:pt>
    <dgm:pt modelId="{B34C2D94-62DD-459B-B491-9635402F2E9D}" type="sibTrans" cxnId="{896D1948-FC63-4FC5-B0D5-7295C87EE06D}">
      <dgm:prSet/>
      <dgm:spPr/>
      <dgm:t>
        <a:bodyPr/>
        <a:lstStyle/>
        <a:p>
          <a:endParaRPr lang="el-GR"/>
        </a:p>
      </dgm:t>
    </dgm:pt>
    <dgm:pt modelId="{D3DFE867-E03A-45E2-8344-3FBD0245F946}">
      <dgm:prSet/>
      <dgm:spPr/>
      <dgm:t>
        <a:bodyPr/>
        <a:lstStyle/>
        <a:p>
          <a:r>
            <a:rPr lang="en-US" b="1" dirty="0"/>
            <a:t>Hierarchy:</a:t>
          </a:r>
          <a:r>
            <a:rPr lang="en-US" dirty="0"/>
            <a:t> Each “child/lower” level exists in a strict hierarchical relationship with the “parent/upper” level. The sum of all the “child” elements should give you the “parent” element.</a:t>
          </a:r>
          <a:endParaRPr lang="el-GR" dirty="0"/>
        </a:p>
      </dgm:t>
    </dgm:pt>
    <dgm:pt modelId="{1AC486C0-C185-4E19-BD2F-9E5D77401A4C}" type="parTrans" cxnId="{B7A08646-FD3A-442E-9FE8-DDA6AA6BAB6F}">
      <dgm:prSet/>
      <dgm:spPr/>
      <dgm:t>
        <a:bodyPr/>
        <a:lstStyle/>
        <a:p>
          <a:endParaRPr lang="el-GR"/>
        </a:p>
      </dgm:t>
    </dgm:pt>
    <dgm:pt modelId="{8967E4B8-74BB-4092-9D6F-44CB4DDD935A}" type="sibTrans" cxnId="{B7A08646-FD3A-442E-9FE8-DDA6AA6BAB6F}">
      <dgm:prSet/>
      <dgm:spPr/>
      <dgm:t>
        <a:bodyPr/>
        <a:lstStyle/>
        <a:p>
          <a:endParaRPr lang="el-GR"/>
        </a:p>
      </dgm:t>
    </dgm:pt>
    <dgm:pt modelId="{6477D353-F880-4A1B-BE25-7A77D850277E}">
      <dgm:prSet/>
      <dgm:spPr/>
      <dgm:t>
        <a:bodyPr/>
        <a:lstStyle/>
        <a:p>
          <a:r>
            <a:rPr lang="en-US" b="1" dirty="0"/>
            <a:t>100% rule: </a:t>
          </a:r>
          <a:r>
            <a:rPr lang="en-US" dirty="0"/>
            <a:t>Every “child” level of decomposition must make up 100% of the “parent” level.</a:t>
          </a:r>
          <a:endParaRPr lang="el-GR" dirty="0"/>
        </a:p>
      </dgm:t>
    </dgm:pt>
    <dgm:pt modelId="{DF9BBD0E-5041-4F2A-BA5F-AA3D18D627E5}" type="parTrans" cxnId="{332CA349-4AB0-4073-A660-B666B03F099A}">
      <dgm:prSet/>
      <dgm:spPr/>
      <dgm:t>
        <a:bodyPr/>
        <a:lstStyle/>
        <a:p>
          <a:endParaRPr lang="el-GR"/>
        </a:p>
      </dgm:t>
    </dgm:pt>
    <dgm:pt modelId="{A18205AB-99DB-4B31-B0DC-6283B2A556F9}" type="sibTrans" cxnId="{332CA349-4AB0-4073-A660-B666B03F099A}">
      <dgm:prSet/>
      <dgm:spPr/>
      <dgm:t>
        <a:bodyPr/>
        <a:lstStyle/>
        <a:p>
          <a:endParaRPr lang="el-GR"/>
        </a:p>
      </dgm:t>
    </dgm:pt>
    <dgm:pt modelId="{3BCB2901-CDB5-4592-B607-FCD9BE784230}">
      <dgm:prSet/>
      <dgm:spPr/>
      <dgm:t>
        <a:bodyPr/>
        <a:lstStyle/>
        <a:p>
          <a:r>
            <a:rPr lang="en-US" b="1" dirty="0"/>
            <a:t>Mutually exclusive: </a:t>
          </a:r>
          <a:r>
            <a:rPr lang="en-US" dirty="0"/>
            <a:t>All elements at a particular level must be mutually exclusive. There must be no overlap in either their deliverables or their work (tasks).</a:t>
          </a:r>
          <a:endParaRPr lang="el-GR" dirty="0"/>
        </a:p>
      </dgm:t>
    </dgm:pt>
    <dgm:pt modelId="{8491EF17-A312-4B24-A782-CA8EE6DC5210}" type="parTrans" cxnId="{C79AC2DE-3347-46C9-88F1-A3837A79C3ED}">
      <dgm:prSet/>
      <dgm:spPr/>
      <dgm:t>
        <a:bodyPr/>
        <a:lstStyle/>
        <a:p>
          <a:endParaRPr lang="el-GR"/>
        </a:p>
      </dgm:t>
    </dgm:pt>
    <dgm:pt modelId="{65B91B7E-A017-40CC-9543-DF15035BAD67}" type="sibTrans" cxnId="{C79AC2DE-3347-46C9-88F1-A3837A79C3ED}">
      <dgm:prSet/>
      <dgm:spPr/>
      <dgm:t>
        <a:bodyPr/>
        <a:lstStyle/>
        <a:p>
          <a:endParaRPr lang="el-GR"/>
        </a:p>
      </dgm:t>
    </dgm:pt>
    <dgm:pt modelId="{FFE86F4C-F245-4B06-AB08-801FAD1178F2}">
      <dgm:prSet/>
      <dgm:spPr/>
      <dgm:t>
        <a:bodyPr/>
        <a:lstStyle/>
        <a:p>
          <a:r>
            <a:rPr lang="en-US" b="1" dirty="0"/>
            <a:t>Outcome-focused: </a:t>
          </a:r>
          <a:r>
            <a:rPr lang="en-US" dirty="0"/>
            <a:t>The WBS must focus on the result of the work, i.e. the outcomes / deliverables.</a:t>
          </a:r>
          <a:endParaRPr lang="el-GR" dirty="0"/>
        </a:p>
      </dgm:t>
    </dgm:pt>
    <dgm:pt modelId="{32BB6E62-2CFD-4BED-8570-6C988D80373A}" type="parTrans" cxnId="{F6FC9A6C-D638-4DF3-AED2-712BA30500CC}">
      <dgm:prSet/>
      <dgm:spPr/>
      <dgm:t>
        <a:bodyPr/>
        <a:lstStyle/>
        <a:p>
          <a:endParaRPr lang="el-GR"/>
        </a:p>
      </dgm:t>
    </dgm:pt>
    <dgm:pt modelId="{66D86EEC-22F4-4659-AB7F-BCACBF45AA82}" type="sibTrans" cxnId="{F6FC9A6C-D638-4DF3-AED2-712BA30500CC}">
      <dgm:prSet/>
      <dgm:spPr/>
      <dgm:t>
        <a:bodyPr/>
        <a:lstStyle/>
        <a:p>
          <a:endParaRPr lang="el-GR"/>
        </a:p>
      </dgm:t>
    </dgm:pt>
    <dgm:pt modelId="{872F8FE8-ABCD-414C-87B3-CDA5AB40FD5A}" type="pres">
      <dgm:prSet presAssocID="{C6A975FF-0C0C-4869-82F4-237F315D471B}" presName="linear" presStyleCnt="0">
        <dgm:presLayoutVars>
          <dgm:animLvl val="lvl"/>
          <dgm:resizeHandles val="exact"/>
        </dgm:presLayoutVars>
      </dgm:prSet>
      <dgm:spPr/>
    </dgm:pt>
    <dgm:pt modelId="{5BE37631-BCB8-4306-9A28-D375453DABBE}" type="pres">
      <dgm:prSet presAssocID="{FF336507-0AF6-4828-81F5-B716EF3D3C6A}" presName="parentText" presStyleLbl="node1" presStyleIdx="0" presStyleCnt="1">
        <dgm:presLayoutVars>
          <dgm:chMax val="0"/>
          <dgm:bulletEnabled val="1"/>
        </dgm:presLayoutVars>
      </dgm:prSet>
      <dgm:spPr/>
    </dgm:pt>
    <dgm:pt modelId="{9EBDEA38-5897-4419-AA34-E8034E719C73}" type="pres">
      <dgm:prSet presAssocID="{FF336507-0AF6-4828-81F5-B716EF3D3C6A}" presName="childText" presStyleLbl="revTx" presStyleIdx="0" presStyleCnt="1">
        <dgm:presLayoutVars>
          <dgm:bulletEnabled val="1"/>
        </dgm:presLayoutVars>
      </dgm:prSet>
      <dgm:spPr/>
    </dgm:pt>
  </dgm:ptLst>
  <dgm:cxnLst>
    <dgm:cxn modelId="{9D66773D-8557-4710-924D-EB315EB99700}" type="presOf" srcId="{FF336507-0AF6-4828-81F5-B716EF3D3C6A}" destId="{5BE37631-BCB8-4306-9A28-D375453DABBE}" srcOrd="0" destOrd="0" presId="urn:microsoft.com/office/officeart/2005/8/layout/vList2"/>
    <dgm:cxn modelId="{B7A08646-FD3A-442E-9FE8-DDA6AA6BAB6F}" srcId="{FF336507-0AF6-4828-81F5-B716EF3D3C6A}" destId="{D3DFE867-E03A-45E2-8344-3FBD0245F946}" srcOrd="0" destOrd="0" parTransId="{1AC486C0-C185-4E19-BD2F-9E5D77401A4C}" sibTransId="{8967E4B8-74BB-4092-9D6F-44CB4DDD935A}"/>
    <dgm:cxn modelId="{896D1948-FC63-4FC5-B0D5-7295C87EE06D}" srcId="{C6A975FF-0C0C-4869-82F4-237F315D471B}" destId="{FF336507-0AF6-4828-81F5-B716EF3D3C6A}" srcOrd="0" destOrd="0" parTransId="{5F150850-D9EA-4E01-9A2B-9C1FFA0369DC}" sibTransId="{B34C2D94-62DD-459B-B491-9635402F2E9D}"/>
    <dgm:cxn modelId="{332CA349-4AB0-4073-A660-B666B03F099A}" srcId="{FF336507-0AF6-4828-81F5-B716EF3D3C6A}" destId="{6477D353-F880-4A1B-BE25-7A77D850277E}" srcOrd="1" destOrd="0" parTransId="{DF9BBD0E-5041-4F2A-BA5F-AA3D18D627E5}" sibTransId="{A18205AB-99DB-4B31-B0DC-6283B2A556F9}"/>
    <dgm:cxn modelId="{F6FC9A6C-D638-4DF3-AED2-712BA30500CC}" srcId="{FF336507-0AF6-4828-81F5-B716EF3D3C6A}" destId="{FFE86F4C-F245-4B06-AB08-801FAD1178F2}" srcOrd="3" destOrd="0" parTransId="{32BB6E62-2CFD-4BED-8570-6C988D80373A}" sibTransId="{66D86EEC-22F4-4659-AB7F-BCACBF45AA82}"/>
    <dgm:cxn modelId="{5FBE3D88-5974-485B-8715-A4B6C7A2F2A4}" type="presOf" srcId="{D3DFE867-E03A-45E2-8344-3FBD0245F946}" destId="{9EBDEA38-5897-4419-AA34-E8034E719C73}" srcOrd="0" destOrd="0" presId="urn:microsoft.com/office/officeart/2005/8/layout/vList2"/>
    <dgm:cxn modelId="{26F6CAA2-4A8C-4C26-8B30-D05979B213E6}" type="presOf" srcId="{FFE86F4C-F245-4B06-AB08-801FAD1178F2}" destId="{9EBDEA38-5897-4419-AA34-E8034E719C73}" srcOrd="0" destOrd="3" presId="urn:microsoft.com/office/officeart/2005/8/layout/vList2"/>
    <dgm:cxn modelId="{A7E690AD-08ED-4555-82F0-BA6AD85839AB}" type="presOf" srcId="{6477D353-F880-4A1B-BE25-7A77D850277E}" destId="{9EBDEA38-5897-4419-AA34-E8034E719C73}" srcOrd="0" destOrd="1" presId="urn:microsoft.com/office/officeart/2005/8/layout/vList2"/>
    <dgm:cxn modelId="{3AD33DD6-F0FC-47F4-8071-4959681F1192}" type="presOf" srcId="{3BCB2901-CDB5-4592-B607-FCD9BE784230}" destId="{9EBDEA38-5897-4419-AA34-E8034E719C73}" srcOrd="0" destOrd="2" presId="urn:microsoft.com/office/officeart/2005/8/layout/vList2"/>
    <dgm:cxn modelId="{C79AC2DE-3347-46C9-88F1-A3837A79C3ED}" srcId="{FF336507-0AF6-4828-81F5-B716EF3D3C6A}" destId="{3BCB2901-CDB5-4592-B607-FCD9BE784230}" srcOrd="2" destOrd="0" parTransId="{8491EF17-A312-4B24-A782-CA8EE6DC5210}" sibTransId="{65B91B7E-A017-40CC-9543-DF15035BAD67}"/>
    <dgm:cxn modelId="{09F968E7-3645-4EE9-8DEF-27256F0E6754}" type="presOf" srcId="{C6A975FF-0C0C-4869-82F4-237F315D471B}" destId="{872F8FE8-ABCD-414C-87B3-CDA5AB40FD5A}" srcOrd="0" destOrd="0" presId="urn:microsoft.com/office/officeart/2005/8/layout/vList2"/>
    <dgm:cxn modelId="{CEF05A92-0857-4895-A4EB-5801A2737B66}" type="presParOf" srcId="{872F8FE8-ABCD-414C-87B3-CDA5AB40FD5A}" destId="{5BE37631-BCB8-4306-9A28-D375453DABBE}" srcOrd="0" destOrd="0" presId="urn:microsoft.com/office/officeart/2005/8/layout/vList2"/>
    <dgm:cxn modelId="{1A508260-2E84-4615-81AD-0A29A64F542C}" type="presParOf" srcId="{872F8FE8-ABCD-414C-87B3-CDA5AB40FD5A}" destId="{9EBDEA38-5897-4419-AA34-E8034E719C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A975FF-0C0C-4869-82F4-237F315D47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FF336507-0AF6-4828-81F5-B716EF3D3C6A}">
      <dgm:prSet/>
      <dgm:spPr/>
      <dgm:t>
        <a:bodyPr/>
        <a:lstStyle/>
        <a:p>
          <a:r>
            <a:rPr lang="en-US" dirty="0"/>
            <a:t>WBS is a laser-focused breakdown of all the key deliverables needed to make the project successful:</a:t>
          </a:r>
          <a:endParaRPr lang="el-GR" dirty="0"/>
        </a:p>
      </dgm:t>
    </dgm:pt>
    <dgm:pt modelId="{5F150850-D9EA-4E01-9A2B-9C1FFA0369DC}" type="parTrans" cxnId="{896D1948-FC63-4FC5-B0D5-7295C87EE06D}">
      <dgm:prSet/>
      <dgm:spPr/>
      <dgm:t>
        <a:bodyPr/>
        <a:lstStyle/>
        <a:p>
          <a:endParaRPr lang="el-GR"/>
        </a:p>
      </dgm:t>
    </dgm:pt>
    <dgm:pt modelId="{B34C2D94-62DD-459B-B491-9635402F2E9D}" type="sibTrans" cxnId="{896D1948-FC63-4FC5-B0D5-7295C87EE06D}">
      <dgm:prSet/>
      <dgm:spPr/>
      <dgm:t>
        <a:bodyPr/>
        <a:lstStyle/>
        <a:p>
          <a:endParaRPr lang="el-GR"/>
        </a:p>
      </dgm:t>
    </dgm:pt>
    <dgm:pt modelId="{D3DFE867-E03A-45E2-8344-3FBD0245F946}">
      <dgm:prSet/>
      <dgm:spPr/>
      <dgm:t>
        <a:bodyPr/>
        <a:lstStyle/>
        <a:p>
          <a:r>
            <a:rPr lang="en-US" b="1" dirty="0"/>
            <a:t>Project schedule:</a:t>
          </a:r>
          <a:r>
            <a:rPr lang="en-US" dirty="0"/>
            <a:t> WBS is the foundation of the timeline and budget. Once you know all the deliverables required to complete the project and their hierarchical relationships, it is much easier to assign resources and set deadlines.</a:t>
          </a:r>
          <a:endParaRPr lang="el-GR" dirty="0"/>
        </a:p>
      </dgm:t>
    </dgm:pt>
    <dgm:pt modelId="{1AC486C0-C185-4E19-BD2F-9E5D77401A4C}" type="parTrans" cxnId="{B7A08646-FD3A-442E-9FE8-DDA6AA6BAB6F}">
      <dgm:prSet/>
      <dgm:spPr/>
      <dgm:t>
        <a:bodyPr/>
        <a:lstStyle/>
        <a:p>
          <a:endParaRPr lang="el-GR"/>
        </a:p>
      </dgm:t>
    </dgm:pt>
    <dgm:pt modelId="{8967E4B8-74BB-4092-9D6F-44CB4DDD935A}" type="sibTrans" cxnId="{B7A08646-FD3A-442E-9FE8-DDA6AA6BAB6F}">
      <dgm:prSet/>
      <dgm:spPr/>
      <dgm:t>
        <a:bodyPr/>
        <a:lstStyle/>
        <a:p>
          <a:endParaRPr lang="el-GR"/>
        </a:p>
      </dgm:t>
    </dgm:pt>
    <dgm:pt modelId="{B49168B8-151A-4939-AEE1-544471BD4E2F}">
      <dgm:prSet/>
      <dgm:spPr/>
      <dgm:t>
        <a:bodyPr/>
        <a:lstStyle/>
        <a:p>
          <a:pPr>
            <a:buFont typeface="Arial" panose="020B0604020202020204" pitchFamily="34" charset="0"/>
            <a:buChar char="•"/>
          </a:pPr>
          <a:r>
            <a:rPr lang="en-US" b="1" dirty="0"/>
            <a:t>Accountability: </a:t>
          </a:r>
          <a:r>
            <a:rPr lang="en-US" dirty="0"/>
            <a:t>Since all elements in a WBS are mutually exclusive, it helps create accountability.</a:t>
          </a:r>
        </a:p>
      </dgm:t>
    </dgm:pt>
    <dgm:pt modelId="{B320963C-62E8-4DB5-9618-68A9C56D1079}" type="parTrans" cxnId="{F4FE5FBF-65A6-4E97-B76D-98ABC70BA55E}">
      <dgm:prSet/>
      <dgm:spPr/>
      <dgm:t>
        <a:bodyPr/>
        <a:lstStyle/>
        <a:p>
          <a:endParaRPr lang="el-GR"/>
        </a:p>
      </dgm:t>
    </dgm:pt>
    <dgm:pt modelId="{FBAA19BA-1FB3-4A5F-88FD-6DD3C3657652}" type="sibTrans" cxnId="{F4FE5FBF-65A6-4E97-B76D-98ABC70BA55E}">
      <dgm:prSet/>
      <dgm:spPr/>
      <dgm:t>
        <a:bodyPr/>
        <a:lstStyle/>
        <a:p>
          <a:endParaRPr lang="el-GR"/>
        </a:p>
      </dgm:t>
    </dgm:pt>
    <dgm:pt modelId="{F6EE696B-C622-485F-A075-505427E79DD9}">
      <dgm:prSet/>
      <dgm:spPr/>
      <dgm:t>
        <a:bodyPr/>
        <a:lstStyle/>
        <a:p>
          <a:pPr>
            <a:buFont typeface="Arial" panose="020B0604020202020204" pitchFamily="34" charset="0"/>
            <a:buChar char="•"/>
          </a:pPr>
          <a:r>
            <a:rPr lang="en-US" b="1" dirty="0"/>
            <a:t>Commitment: </a:t>
          </a:r>
          <a:r>
            <a:rPr lang="en-US" dirty="0"/>
            <a:t>WBS gives teams a very high-level overview of their responsibilities. If each team is responsible for a specific component at a time, it helps make them more committed to completing their assigned tasks.</a:t>
          </a:r>
        </a:p>
      </dgm:t>
    </dgm:pt>
    <dgm:pt modelId="{466A4ADF-417C-4B21-835A-EF2E455ABA78}" type="parTrans" cxnId="{7AAB4154-E0B4-4EDB-A4F0-4BE4AF2BFF0E}">
      <dgm:prSet/>
      <dgm:spPr/>
      <dgm:t>
        <a:bodyPr/>
        <a:lstStyle/>
        <a:p>
          <a:endParaRPr lang="el-GR"/>
        </a:p>
      </dgm:t>
    </dgm:pt>
    <dgm:pt modelId="{CFBEE818-79A7-4CE1-AEFB-814C84F2698E}" type="sibTrans" cxnId="{7AAB4154-E0B4-4EDB-A4F0-4BE4AF2BFF0E}">
      <dgm:prSet/>
      <dgm:spPr/>
      <dgm:t>
        <a:bodyPr/>
        <a:lstStyle/>
        <a:p>
          <a:endParaRPr lang="el-GR"/>
        </a:p>
      </dgm:t>
    </dgm:pt>
    <dgm:pt modelId="{275361FB-8463-4C37-A548-4584A28D7787}">
      <dgm:prSet/>
      <dgm:spPr/>
      <dgm:t>
        <a:bodyPr/>
        <a:lstStyle/>
        <a:p>
          <a:pPr>
            <a:buFont typeface="Arial" panose="020B0604020202020204" pitchFamily="34" charset="0"/>
            <a:buChar char="•"/>
          </a:pPr>
          <a:r>
            <a:rPr lang="en-US" b="1" dirty="0"/>
            <a:t>Reduces ambiguities:</a:t>
          </a:r>
          <a:r>
            <a:rPr lang="en-US" dirty="0"/>
            <a:t> The process of developing a WBS involves the project manager, project team, and all relevant stakeholders. This encourages dialog and helps everyone flesh out their responsibilities. </a:t>
          </a:r>
        </a:p>
      </dgm:t>
    </dgm:pt>
    <dgm:pt modelId="{54130865-EA95-4D96-BC69-259C653B12E1}" type="parTrans" cxnId="{F811FBB4-9E84-4145-8586-15BCF59090EC}">
      <dgm:prSet/>
      <dgm:spPr/>
      <dgm:t>
        <a:bodyPr/>
        <a:lstStyle/>
        <a:p>
          <a:endParaRPr lang="el-GR"/>
        </a:p>
      </dgm:t>
    </dgm:pt>
    <dgm:pt modelId="{65B82A14-FAA0-4658-BFC6-61D86E6845D9}" type="sibTrans" cxnId="{F811FBB4-9E84-4145-8586-15BCF59090EC}">
      <dgm:prSet/>
      <dgm:spPr/>
      <dgm:t>
        <a:bodyPr/>
        <a:lstStyle/>
        <a:p>
          <a:endParaRPr lang="el-GR"/>
        </a:p>
      </dgm:t>
    </dgm:pt>
    <dgm:pt modelId="{872F8FE8-ABCD-414C-87B3-CDA5AB40FD5A}" type="pres">
      <dgm:prSet presAssocID="{C6A975FF-0C0C-4869-82F4-237F315D471B}" presName="linear" presStyleCnt="0">
        <dgm:presLayoutVars>
          <dgm:animLvl val="lvl"/>
          <dgm:resizeHandles val="exact"/>
        </dgm:presLayoutVars>
      </dgm:prSet>
      <dgm:spPr/>
    </dgm:pt>
    <dgm:pt modelId="{5BE37631-BCB8-4306-9A28-D375453DABBE}" type="pres">
      <dgm:prSet presAssocID="{FF336507-0AF6-4828-81F5-B716EF3D3C6A}" presName="parentText" presStyleLbl="node1" presStyleIdx="0" presStyleCnt="1">
        <dgm:presLayoutVars>
          <dgm:chMax val="0"/>
          <dgm:bulletEnabled val="1"/>
        </dgm:presLayoutVars>
      </dgm:prSet>
      <dgm:spPr/>
    </dgm:pt>
    <dgm:pt modelId="{9EBDEA38-5897-4419-AA34-E8034E719C73}" type="pres">
      <dgm:prSet presAssocID="{FF336507-0AF6-4828-81F5-B716EF3D3C6A}" presName="childText" presStyleLbl="revTx" presStyleIdx="0" presStyleCnt="1">
        <dgm:presLayoutVars>
          <dgm:bulletEnabled val="1"/>
        </dgm:presLayoutVars>
      </dgm:prSet>
      <dgm:spPr/>
    </dgm:pt>
  </dgm:ptLst>
  <dgm:cxnLst>
    <dgm:cxn modelId="{D6C6933A-49D7-4551-B287-302CFF03DE69}" type="presOf" srcId="{B49168B8-151A-4939-AEE1-544471BD4E2F}" destId="{9EBDEA38-5897-4419-AA34-E8034E719C73}" srcOrd="0" destOrd="1" presId="urn:microsoft.com/office/officeart/2005/8/layout/vList2"/>
    <dgm:cxn modelId="{9D66773D-8557-4710-924D-EB315EB99700}" type="presOf" srcId="{FF336507-0AF6-4828-81F5-B716EF3D3C6A}" destId="{5BE37631-BCB8-4306-9A28-D375453DABBE}" srcOrd="0" destOrd="0" presId="urn:microsoft.com/office/officeart/2005/8/layout/vList2"/>
    <dgm:cxn modelId="{B7A08646-FD3A-442E-9FE8-DDA6AA6BAB6F}" srcId="{FF336507-0AF6-4828-81F5-B716EF3D3C6A}" destId="{D3DFE867-E03A-45E2-8344-3FBD0245F946}" srcOrd="0" destOrd="0" parTransId="{1AC486C0-C185-4E19-BD2F-9E5D77401A4C}" sibTransId="{8967E4B8-74BB-4092-9D6F-44CB4DDD935A}"/>
    <dgm:cxn modelId="{896D1948-FC63-4FC5-B0D5-7295C87EE06D}" srcId="{C6A975FF-0C0C-4869-82F4-237F315D471B}" destId="{FF336507-0AF6-4828-81F5-B716EF3D3C6A}" srcOrd="0" destOrd="0" parTransId="{5F150850-D9EA-4E01-9A2B-9C1FFA0369DC}" sibTransId="{B34C2D94-62DD-459B-B491-9635402F2E9D}"/>
    <dgm:cxn modelId="{7AAB4154-E0B4-4EDB-A4F0-4BE4AF2BFF0E}" srcId="{FF336507-0AF6-4828-81F5-B716EF3D3C6A}" destId="{F6EE696B-C622-485F-A075-505427E79DD9}" srcOrd="2" destOrd="0" parTransId="{466A4ADF-417C-4B21-835A-EF2E455ABA78}" sibTransId="{CFBEE818-79A7-4CE1-AEFB-814C84F2698E}"/>
    <dgm:cxn modelId="{7B52237D-29D1-4E59-AF7E-CF989BAB0F0D}" type="presOf" srcId="{F6EE696B-C622-485F-A075-505427E79DD9}" destId="{9EBDEA38-5897-4419-AA34-E8034E719C73}" srcOrd="0" destOrd="2" presId="urn:microsoft.com/office/officeart/2005/8/layout/vList2"/>
    <dgm:cxn modelId="{5FBE3D88-5974-485B-8715-A4B6C7A2F2A4}" type="presOf" srcId="{D3DFE867-E03A-45E2-8344-3FBD0245F946}" destId="{9EBDEA38-5897-4419-AA34-E8034E719C73}" srcOrd="0" destOrd="0" presId="urn:microsoft.com/office/officeart/2005/8/layout/vList2"/>
    <dgm:cxn modelId="{5B9CC191-09C6-45EF-B3E6-768B5A4E04D1}" type="presOf" srcId="{275361FB-8463-4C37-A548-4584A28D7787}" destId="{9EBDEA38-5897-4419-AA34-E8034E719C73}" srcOrd="0" destOrd="3" presId="urn:microsoft.com/office/officeart/2005/8/layout/vList2"/>
    <dgm:cxn modelId="{F811FBB4-9E84-4145-8586-15BCF59090EC}" srcId="{FF336507-0AF6-4828-81F5-B716EF3D3C6A}" destId="{275361FB-8463-4C37-A548-4584A28D7787}" srcOrd="3" destOrd="0" parTransId="{54130865-EA95-4D96-BC69-259C653B12E1}" sibTransId="{65B82A14-FAA0-4658-BFC6-61D86E6845D9}"/>
    <dgm:cxn modelId="{F4FE5FBF-65A6-4E97-B76D-98ABC70BA55E}" srcId="{FF336507-0AF6-4828-81F5-B716EF3D3C6A}" destId="{B49168B8-151A-4939-AEE1-544471BD4E2F}" srcOrd="1" destOrd="0" parTransId="{B320963C-62E8-4DB5-9618-68A9C56D1079}" sibTransId="{FBAA19BA-1FB3-4A5F-88FD-6DD3C3657652}"/>
    <dgm:cxn modelId="{09F968E7-3645-4EE9-8DEF-27256F0E6754}" type="presOf" srcId="{C6A975FF-0C0C-4869-82F4-237F315D471B}" destId="{872F8FE8-ABCD-414C-87B3-CDA5AB40FD5A}" srcOrd="0" destOrd="0" presId="urn:microsoft.com/office/officeart/2005/8/layout/vList2"/>
    <dgm:cxn modelId="{CEF05A92-0857-4895-A4EB-5801A2737B66}" type="presParOf" srcId="{872F8FE8-ABCD-414C-87B3-CDA5AB40FD5A}" destId="{5BE37631-BCB8-4306-9A28-D375453DABBE}" srcOrd="0" destOrd="0" presId="urn:microsoft.com/office/officeart/2005/8/layout/vList2"/>
    <dgm:cxn modelId="{1A508260-2E84-4615-81AD-0A29A64F542C}" type="presParOf" srcId="{872F8FE8-ABCD-414C-87B3-CDA5AB40FD5A}" destId="{9EBDEA38-5897-4419-AA34-E8034E719C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BF055-F5E3-44C2-85BD-6627251154B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l-GR"/>
        </a:p>
      </dgm:t>
    </dgm:pt>
    <dgm:pt modelId="{DD45E76C-B499-4047-8336-DC0A9311EA6D}">
      <dgm:prSet custT="1"/>
      <dgm:spPr>
        <a:noFill/>
        <a:ln>
          <a:noFill/>
        </a:ln>
        <a:effectLst/>
      </dgm:spPr>
      <dgm:t>
        <a:bodyPr spcFirstLastPara="0" vert="horz" wrap="square" lIns="76200" tIns="76200" rIns="76200" bIns="76200" numCol="1" spcCol="1270" anchor="t" anchorCtr="0"/>
        <a:lstStyle/>
        <a:p>
          <a:r>
            <a:rPr lang="en-US" sz="2000" b="1" dirty="0"/>
            <a:t>Start with the project scope! Determine your ultimate project outcome. This is you level 1.</a:t>
          </a:r>
          <a:endParaRPr lang="el-GR" sz="2000" dirty="0"/>
        </a:p>
      </dgm:t>
    </dgm:pt>
    <dgm:pt modelId="{E7F481EB-2C0B-4ACE-8DD2-2D452FECE4FF}" type="parTrans" cxnId="{92735D0E-EFC7-4376-89FA-97AECE10E759}">
      <dgm:prSet/>
      <dgm:spPr/>
      <dgm:t>
        <a:bodyPr/>
        <a:lstStyle/>
        <a:p>
          <a:endParaRPr lang="el-GR"/>
        </a:p>
      </dgm:t>
    </dgm:pt>
    <dgm:pt modelId="{DD64562E-E2E9-42C1-B771-432DFBDADC63}" type="sibTrans" cxnId="{92735D0E-EFC7-4376-89FA-97AECE10E759}">
      <dgm:prSet/>
      <dgm:spPr/>
      <dgm:t>
        <a:bodyPr/>
        <a:lstStyle/>
        <a:p>
          <a:endParaRPr lang="el-GR"/>
        </a:p>
      </dgm:t>
    </dgm:pt>
    <dgm:pt modelId="{7BA8073C-9E96-432B-B07D-763C183FDBC8}">
      <dgm:prSet custT="1"/>
      <dgm:spPr>
        <a:noFill/>
        <a:ln>
          <a:noFill/>
        </a:ln>
        <a:effectLst/>
      </dgm:spPr>
      <dgm:t>
        <a:bodyPr spcFirstLastPara="0" vert="horz" wrap="square" lIns="76200" tIns="76200" rIns="76200" bIns="76200" numCol="1" spcCol="1270" anchor="t" anchorCtr="0"/>
        <a:lstStyle/>
        <a:p>
          <a:r>
            <a:rPr lang="en-US" sz="2000" b="1" i="0" u="none" kern="1200" dirty="0">
              <a:latin typeface="+mn-lt"/>
            </a:rPr>
            <a:t>Determine major </a:t>
          </a:r>
          <a:r>
            <a:rPr lang="en-US" sz="2000" b="1" i="0" u="none" kern="1200" dirty="0">
              <a:solidFill>
                <a:prstClr val="black">
                  <a:hueOff val="0"/>
                  <a:satOff val="0"/>
                  <a:lumOff val="0"/>
                  <a:alphaOff val="0"/>
                </a:prstClr>
              </a:solidFill>
              <a:latin typeface="+mn-lt"/>
              <a:ea typeface="+mn-ea"/>
              <a:cs typeface="+mn-cs"/>
            </a:rPr>
            <a:t>deliverables</a:t>
          </a:r>
          <a:r>
            <a:rPr lang="en-US" sz="2000" b="1" i="0" u="none" kern="1200" dirty="0">
              <a:latin typeface="+mn-lt"/>
            </a:rPr>
            <a:t>. This is your level 2. They must be essential for the success of the project and the responsibility of a different team. </a:t>
          </a:r>
          <a:endParaRPr lang="el-GR" sz="2000" b="1" i="0" u="none" kern="1200" dirty="0">
            <a:latin typeface="+mn-lt"/>
          </a:endParaRPr>
        </a:p>
      </dgm:t>
    </dgm:pt>
    <dgm:pt modelId="{A0884FEA-DE16-43F3-B0D8-859B08F8E944}" type="parTrans" cxnId="{916F560A-9247-4FDF-8A05-9422F1772296}">
      <dgm:prSet/>
      <dgm:spPr/>
      <dgm:t>
        <a:bodyPr/>
        <a:lstStyle/>
        <a:p>
          <a:endParaRPr lang="el-GR"/>
        </a:p>
      </dgm:t>
    </dgm:pt>
    <dgm:pt modelId="{D45C83C9-E348-4FFC-B343-E0532D3A8B59}" type="sibTrans" cxnId="{916F560A-9247-4FDF-8A05-9422F1772296}">
      <dgm:prSet/>
      <dgm:spPr/>
      <dgm:t>
        <a:bodyPr/>
        <a:lstStyle/>
        <a:p>
          <a:endParaRPr lang="el-GR"/>
        </a:p>
      </dgm:t>
    </dgm:pt>
    <dgm:pt modelId="{19109AD9-FE5D-44F3-9324-349B03249DC1}">
      <dgm:prSet custT="1"/>
      <dgm:spPr/>
      <dgm:t>
        <a:bodyPr/>
        <a:lstStyle/>
        <a:p>
          <a:r>
            <a:rPr lang="en-US" sz="2000" b="1" i="0" dirty="0"/>
            <a:t>Determine work packages (WP) for each deliverable. This is your level 3. Each WP must be:</a:t>
          </a:r>
        </a:p>
        <a:p>
          <a:r>
            <a:rPr lang="en-US" sz="1800" b="1" i="0" dirty="0"/>
            <a:t>Independent </a:t>
          </a:r>
          <a:r>
            <a:rPr lang="en-US" sz="1800" b="0" i="1" dirty="0"/>
            <a:t>(mutually exclusive)</a:t>
          </a:r>
        </a:p>
        <a:p>
          <a:r>
            <a:rPr lang="en-US" sz="1800" b="1" i="0" dirty="0"/>
            <a:t>Definable </a:t>
          </a:r>
          <a:r>
            <a:rPr lang="en-US" sz="1800" b="0" i="1" dirty="0"/>
            <a:t>(beginning/end)</a:t>
          </a:r>
          <a:endParaRPr lang="en-US" sz="1800" b="1" i="0" dirty="0"/>
        </a:p>
        <a:p>
          <a:r>
            <a:rPr lang="en-US" sz="1800" b="1" i="0" dirty="0"/>
            <a:t>Estimable </a:t>
          </a:r>
          <a:r>
            <a:rPr lang="en-US" sz="1800" b="0" i="1" dirty="0"/>
            <a:t>(duration/cost)</a:t>
          </a:r>
          <a:endParaRPr lang="en-US" sz="1800" b="1" i="0" dirty="0"/>
        </a:p>
        <a:p>
          <a:r>
            <a:rPr lang="en-US" sz="1800" b="1" i="0" dirty="0"/>
            <a:t>Manageable </a:t>
          </a:r>
          <a:r>
            <a:rPr lang="en-US" sz="1800" b="0" i="1" dirty="0"/>
            <a:t>(meaningful /measurable)</a:t>
          </a:r>
        </a:p>
        <a:p>
          <a:r>
            <a:rPr lang="en-US" sz="1800" b="1" i="0" dirty="0" err="1"/>
            <a:t>Integratable</a:t>
          </a:r>
          <a:r>
            <a:rPr lang="en-US" sz="1800" b="1" i="0" dirty="0"/>
            <a:t> </a:t>
          </a:r>
          <a:r>
            <a:rPr lang="en-US" sz="1800" b="0" i="1" dirty="0"/>
            <a:t>(with other WPs)</a:t>
          </a:r>
          <a:endParaRPr lang="en-US" sz="1800" b="1" i="0" dirty="0"/>
        </a:p>
        <a:p>
          <a:r>
            <a:rPr lang="en-US" sz="1800" b="1" i="0" dirty="0"/>
            <a:t>Adaptable </a:t>
          </a:r>
          <a:r>
            <a:rPr lang="en-US" sz="1800" b="0" i="1" dirty="0"/>
            <a:t>(accommodate changes)</a:t>
          </a:r>
          <a:endParaRPr lang="el-GR" sz="1800" b="1" i="0" dirty="0"/>
        </a:p>
      </dgm:t>
    </dgm:pt>
    <dgm:pt modelId="{D1B3E01D-C437-4E72-A9EF-C499233E4BD7}" type="parTrans" cxnId="{5D49B1ED-3572-48C0-BCB1-F734A99836CD}">
      <dgm:prSet/>
      <dgm:spPr/>
      <dgm:t>
        <a:bodyPr/>
        <a:lstStyle/>
        <a:p>
          <a:endParaRPr lang="el-GR"/>
        </a:p>
      </dgm:t>
    </dgm:pt>
    <dgm:pt modelId="{B05F0D52-1A7E-43B8-953A-84C5BC85104E}" type="sibTrans" cxnId="{5D49B1ED-3572-48C0-BCB1-F734A99836CD}">
      <dgm:prSet/>
      <dgm:spPr/>
      <dgm:t>
        <a:bodyPr/>
        <a:lstStyle/>
        <a:p>
          <a:endParaRPr lang="el-GR"/>
        </a:p>
      </dgm:t>
    </dgm:pt>
    <dgm:pt modelId="{E1DD3CC9-9019-4D4E-A0FA-BFAB9F0CCF90}" type="pres">
      <dgm:prSet presAssocID="{B20BF055-F5E3-44C2-85BD-6627251154B1}" presName="rootnode" presStyleCnt="0">
        <dgm:presLayoutVars>
          <dgm:chMax/>
          <dgm:chPref/>
          <dgm:dir/>
          <dgm:animLvl val="lvl"/>
        </dgm:presLayoutVars>
      </dgm:prSet>
      <dgm:spPr/>
    </dgm:pt>
    <dgm:pt modelId="{6174B1A6-0E02-4CA9-BEA1-B67F5824206A}" type="pres">
      <dgm:prSet presAssocID="{DD45E76C-B499-4047-8336-DC0A9311EA6D}" presName="composite" presStyleCnt="0"/>
      <dgm:spPr/>
    </dgm:pt>
    <dgm:pt modelId="{73EC2017-64F8-4708-9C89-5C92319F6FF6}" type="pres">
      <dgm:prSet presAssocID="{DD45E76C-B499-4047-8336-DC0A9311EA6D}" presName="LShape" presStyleLbl="alignNode1" presStyleIdx="0" presStyleCnt="5"/>
      <dgm:spPr/>
    </dgm:pt>
    <dgm:pt modelId="{7ED47AFD-4E57-43B7-B6BA-467272289687}" type="pres">
      <dgm:prSet presAssocID="{DD45E76C-B499-4047-8336-DC0A9311EA6D}" presName="ParentText" presStyleLbl="revTx" presStyleIdx="0" presStyleCnt="3">
        <dgm:presLayoutVars>
          <dgm:chMax val="0"/>
          <dgm:chPref val="0"/>
          <dgm:bulletEnabled val="1"/>
        </dgm:presLayoutVars>
      </dgm:prSet>
      <dgm:spPr>
        <a:xfrm>
          <a:off x="440769" y="2055498"/>
          <a:ext cx="2867902" cy="2513885"/>
        </a:xfrm>
        <a:prstGeom prst="rect">
          <a:avLst/>
        </a:prstGeom>
      </dgm:spPr>
    </dgm:pt>
    <dgm:pt modelId="{FEE11360-BACD-44D0-9C1F-3C928B21BE7E}" type="pres">
      <dgm:prSet presAssocID="{DD45E76C-B499-4047-8336-DC0A9311EA6D}" presName="Triangle" presStyleLbl="alignNode1" presStyleIdx="1" presStyleCnt="5"/>
      <dgm:spPr/>
    </dgm:pt>
    <dgm:pt modelId="{A2CB979F-369C-446F-8BC7-11D27C046FED}" type="pres">
      <dgm:prSet presAssocID="{DD64562E-E2E9-42C1-B771-432DFBDADC63}" presName="sibTrans" presStyleCnt="0"/>
      <dgm:spPr/>
    </dgm:pt>
    <dgm:pt modelId="{32E1E476-CD14-4A98-A960-BC4323094FC5}" type="pres">
      <dgm:prSet presAssocID="{DD64562E-E2E9-42C1-B771-432DFBDADC63}" presName="space" presStyleCnt="0"/>
      <dgm:spPr/>
    </dgm:pt>
    <dgm:pt modelId="{6BFD62C5-42B1-4C58-8DA6-0CD7C7778BCD}" type="pres">
      <dgm:prSet presAssocID="{7BA8073C-9E96-432B-B07D-763C183FDBC8}" presName="composite" presStyleCnt="0"/>
      <dgm:spPr/>
    </dgm:pt>
    <dgm:pt modelId="{947DF721-CDE8-4FBA-AB63-0BF2308A0B0D}" type="pres">
      <dgm:prSet presAssocID="{7BA8073C-9E96-432B-B07D-763C183FDBC8}" presName="LShape" presStyleLbl="alignNode1" presStyleIdx="2" presStyleCnt="5"/>
      <dgm:spPr/>
    </dgm:pt>
    <dgm:pt modelId="{69028D21-06EB-42F2-AA12-C65888D5C4F4}" type="pres">
      <dgm:prSet presAssocID="{7BA8073C-9E96-432B-B07D-763C183FDBC8}" presName="ParentText" presStyleLbl="revTx" presStyleIdx="1" presStyleCnt="3">
        <dgm:presLayoutVars>
          <dgm:chMax val="0"/>
          <dgm:chPref val="0"/>
          <dgm:bulletEnabled val="1"/>
        </dgm:presLayoutVars>
      </dgm:prSet>
      <dgm:spPr>
        <a:xfrm>
          <a:off x="2917546" y="1779305"/>
          <a:ext cx="2185563" cy="1915774"/>
        </a:xfrm>
        <a:prstGeom prst="rect">
          <a:avLst/>
        </a:prstGeom>
      </dgm:spPr>
    </dgm:pt>
    <dgm:pt modelId="{C6361756-053A-4E06-A2FE-2BC838365490}" type="pres">
      <dgm:prSet presAssocID="{7BA8073C-9E96-432B-B07D-763C183FDBC8}" presName="Triangle" presStyleLbl="alignNode1" presStyleIdx="3" presStyleCnt="5"/>
      <dgm:spPr/>
    </dgm:pt>
    <dgm:pt modelId="{1E91C356-2A54-45F7-B105-64F0E83308FA}" type="pres">
      <dgm:prSet presAssocID="{D45C83C9-E348-4FFC-B343-E0532D3A8B59}" presName="sibTrans" presStyleCnt="0"/>
      <dgm:spPr/>
    </dgm:pt>
    <dgm:pt modelId="{1F52DFC8-44EC-49F8-92EA-9F258054CFA1}" type="pres">
      <dgm:prSet presAssocID="{D45C83C9-E348-4FFC-B343-E0532D3A8B59}" presName="space" presStyleCnt="0"/>
      <dgm:spPr/>
    </dgm:pt>
    <dgm:pt modelId="{728DE7EC-7E15-4D0F-BCD1-4DAE3576C035}" type="pres">
      <dgm:prSet presAssocID="{19109AD9-FE5D-44F3-9324-349B03249DC1}" presName="composite" presStyleCnt="0"/>
      <dgm:spPr/>
    </dgm:pt>
    <dgm:pt modelId="{6F016DE4-3B4D-43E7-AE0E-3EF1FDB7C9A2}" type="pres">
      <dgm:prSet presAssocID="{19109AD9-FE5D-44F3-9324-349B03249DC1}" presName="LShape" presStyleLbl="alignNode1" presStyleIdx="4" presStyleCnt="5"/>
      <dgm:spPr/>
    </dgm:pt>
    <dgm:pt modelId="{58D2DA3A-067D-42C3-A434-8866E9CE4FA2}" type="pres">
      <dgm:prSet presAssocID="{19109AD9-FE5D-44F3-9324-349B03249DC1}" presName="ParentText" presStyleLbl="revTx" presStyleIdx="2" presStyleCnt="3">
        <dgm:presLayoutVars>
          <dgm:chMax val="0"/>
          <dgm:chPref val="0"/>
          <dgm:bulletEnabled val="1"/>
        </dgm:presLayoutVars>
      </dgm:prSet>
      <dgm:spPr/>
    </dgm:pt>
  </dgm:ptLst>
  <dgm:cxnLst>
    <dgm:cxn modelId="{916F560A-9247-4FDF-8A05-9422F1772296}" srcId="{B20BF055-F5E3-44C2-85BD-6627251154B1}" destId="{7BA8073C-9E96-432B-B07D-763C183FDBC8}" srcOrd="1" destOrd="0" parTransId="{A0884FEA-DE16-43F3-B0D8-859B08F8E944}" sibTransId="{D45C83C9-E348-4FFC-B343-E0532D3A8B59}"/>
    <dgm:cxn modelId="{92735D0E-EFC7-4376-89FA-97AECE10E759}" srcId="{B20BF055-F5E3-44C2-85BD-6627251154B1}" destId="{DD45E76C-B499-4047-8336-DC0A9311EA6D}" srcOrd="0" destOrd="0" parTransId="{E7F481EB-2C0B-4ACE-8DD2-2D452FECE4FF}" sibTransId="{DD64562E-E2E9-42C1-B771-432DFBDADC63}"/>
    <dgm:cxn modelId="{F594C37C-AC99-4D3A-938E-2FC1E8612E54}" type="presOf" srcId="{7BA8073C-9E96-432B-B07D-763C183FDBC8}" destId="{69028D21-06EB-42F2-AA12-C65888D5C4F4}" srcOrd="0" destOrd="0" presId="urn:microsoft.com/office/officeart/2009/3/layout/StepUpProcess"/>
    <dgm:cxn modelId="{920DBA83-9A68-4179-9A30-6AB89C77A341}" type="presOf" srcId="{B20BF055-F5E3-44C2-85BD-6627251154B1}" destId="{E1DD3CC9-9019-4D4E-A0FA-BFAB9F0CCF90}" srcOrd="0" destOrd="0" presId="urn:microsoft.com/office/officeart/2009/3/layout/StepUpProcess"/>
    <dgm:cxn modelId="{EBCA5EDD-0596-47D1-AA7F-377A52D63562}" type="presOf" srcId="{19109AD9-FE5D-44F3-9324-349B03249DC1}" destId="{58D2DA3A-067D-42C3-A434-8866E9CE4FA2}" srcOrd="0" destOrd="0" presId="urn:microsoft.com/office/officeart/2009/3/layout/StepUpProcess"/>
    <dgm:cxn modelId="{5D49B1ED-3572-48C0-BCB1-F734A99836CD}" srcId="{B20BF055-F5E3-44C2-85BD-6627251154B1}" destId="{19109AD9-FE5D-44F3-9324-349B03249DC1}" srcOrd="2" destOrd="0" parTransId="{D1B3E01D-C437-4E72-A9EF-C499233E4BD7}" sibTransId="{B05F0D52-1A7E-43B8-953A-84C5BC85104E}"/>
    <dgm:cxn modelId="{B661F3FC-D3E0-4DAF-AFDE-BA34996C6AC2}" type="presOf" srcId="{DD45E76C-B499-4047-8336-DC0A9311EA6D}" destId="{7ED47AFD-4E57-43B7-B6BA-467272289687}" srcOrd="0" destOrd="0" presId="urn:microsoft.com/office/officeart/2009/3/layout/StepUpProcess"/>
    <dgm:cxn modelId="{A0AB3602-6DC9-4C1E-AFD4-AF890C62E279}" type="presParOf" srcId="{E1DD3CC9-9019-4D4E-A0FA-BFAB9F0CCF90}" destId="{6174B1A6-0E02-4CA9-BEA1-B67F5824206A}" srcOrd="0" destOrd="0" presId="urn:microsoft.com/office/officeart/2009/3/layout/StepUpProcess"/>
    <dgm:cxn modelId="{316A1627-E872-43B9-942E-7D399B868FCA}" type="presParOf" srcId="{6174B1A6-0E02-4CA9-BEA1-B67F5824206A}" destId="{73EC2017-64F8-4708-9C89-5C92319F6FF6}" srcOrd="0" destOrd="0" presId="urn:microsoft.com/office/officeart/2009/3/layout/StepUpProcess"/>
    <dgm:cxn modelId="{4E77AB29-55D3-448A-9A8C-561BC9E85967}" type="presParOf" srcId="{6174B1A6-0E02-4CA9-BEA1-B67F5824206A}" destId="{7ED47AFD-4E57-43B7-B6BA-467272289687}" srcOrd="1" destOrd="0" presId="urn:microsoft.com/office/officeart/2009/3/layout/StepUpProcess"/>
    <dgm:cxn modelId="{248667F1-36AC-4623-BEC7-FE5A93E218C8}" type="presParOf" srcId="{6174B1A6-0E02-4CA9-BEA1-B67F5824206A}" destId="{FEE11360-BACD-44D0-9C1F-3C928B21BE7E}" srcOrd="2" destOrd="0" presId="urn:microsoft.com/office/officeart/2009/3/layout/StepUpProcess"/>
    <dgm:cxn modelId="{AAB656F4-E69B-4355-89DD-BAAA1EDF7B9B}" type="presParOf" srcId="{E1DD3CC9-9019-4D4E-A0FA-BFAB9F0CCF90}" destId="{A2CB979F-369C-446F-8BC7-11D27C046FED}" srcOrd="1" destOrd="0" presId="urn:microsoft.com/office/officeart/2009/3/layout/StepUpProcess"/>
    <dgm:cxn modelId="{0B9D31F0-57DB-4D5A-8BBA-17ECDEF6388E}" type="presParOf" srcId="{A2CB979F-369C-446F-8BC7-11D27C046FED}" destId="{32E1E476-CD14-4A98-A960-BC4323094FC5}" srcOrd="0" destOrd="0" presId="urn:microsoft.com/office/officeart/2009/3/layout/StepUpProcess"/>
    <dgm:cxn modelId="{0AF7100B-7F40-430F-8417-EAB7D1A35D0D}" type="presParOf" srcId="{E1DD3CC9-9019-4D4E-A0FA-BFAB9F0CCF90}" destId="{6BFD62C5-42B1-4C58-8DA6-0CD7C7778BCD}" srcOrd="2" destOrd="0" presId="urn:microsoft.com/office/officeart/2009/3/layout/StepUpProcess"/>
    <dgm:cxn modelId="{60F9F3C2-7503-4B13-B70D-DFAF1F4BA223}" type="presParOf" srcId="{6BFD62C5-42B1-4C58-8DA6-0CD7C7778BCD}" destId="{947DF721-CDE8-4FBA-AB63-0BF2308A0B0D}" srcOrd="0" destOrd="0" presId="urn:microsoft.com/office/officeart/2009/3/layout/StepUpProcess"/>
    <dgm:cxn modelId="{27CCEF06-123D-4031-BA4D-57D1ED420831}" type="presParOf" srcId="{6BFD62C5-42B1-4C58-8DA6-0CD7C7778BCD}" destId="{69028D21-06EB-42F2-AA12-C65888D5C4F4}" srcOrd="1" destOrd="0" presId="urn:microsoft.com/office/officeart/2009/3/layout/StepUpProcess"/>
    <dgm:cxn modelId="{479A1C59-2184-454F-950C-EDC48732042A}" type="presParOf" srcId="{6BFD62C5-42B1-4C58-8DA6-0CD7C7778BCD}" destId="{C6361756-053A-4E06-A2FE-2BC838365490}" srcOrd="2" destOrd="0" presId="urn:microsoft.com/office/officeart/2009/3/layout/StepUpProcess"/>
    <dgm:cxn modelId="{9EBF740A-43F2-45C3-A3CB-15EF926B0E09}" type="presParOf" srcId="{E1DD3CC9-9019-4D4E-A0FA-BFAB9F0CCF90}" destId="{1E91C356-2A54-45F7-B105-64F0E83308FA}" srcOrd="3" destOrd="0" presId="urn:microsoft.com/office/officeart/2009/3/layout/StepUpProcess"/>
    <dgm:cxn modelId="{B879494A-F71F-4FD6-9945-D5C361B916B0}" type="presParOf" srcId="{1E91C356-2A54-45F7-B105-64F0E83308FA}" destId="{1F52DFC8-44EC-49F8-92EA-9F258054CFA1}" srcOrd="0" destOrd="0" presId="urn:microsoft.com/office/officeart/2009/3/layout/StepUpProcess"/>
    <dgm:cxn modelId="{08A7A19D-A4AF-4930-9344-1FA342058D41}" type="presParOf" srcId="{E1DD3CC9-9019-4D4E-A0FA-BFAB9F0CCF90}" destId="{728DE7EC-7E15-4D0F-BCD1-4DAE3576C035}" srcOrd="4" destOrd="0" presId="urn:microsoft.com/office/officeart/2009/3/layout/StepUpProcess"/>
    <dgm:cxn modelId="{EB4EB92C-D79A-4A80-B7C3-042AB7324D8E}" type="presParOf" srcId="{728DE7EC-7E15-4D0F-BCD1-4DAE3576C035}" destId="{6F016DE4-3B4D-43E7-AE0E-3EF1FDB7C9A2}" srcOrd="0" destOrd="0" presId="urn:microsoft.com/office/officeart/2009/3/layout/StepUpProcess"/>
    <dgm:cxn modelId="{99507103-4D3A-480D-8BFB-B58A648E90DC}" type="presParOf" srcId="{728DE7EC-7E15-4D0F-BCD1-4DAE3576C035}" destId="{58D2DA3A-067D-42C3-A434-8866E9CE4FA2}"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B1A613-3271-4771-9035-4A01A3D8C8D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3BBD78C0-CF35-4528-9659-6853C1A4A8B0}">
      <dgm:prSet phldrT="[Text]"/>
      <dgm:spPr/>
      <dgm:t>
        <a:bodyPr/>
        <a:lstStyle/>
        <a:p>
          <a:r>
            <a:rPr lang="en-US" dirty="0"/>
            <a:t>Conference</a:t>
          </a:r>
          <a:endParaRPr lang="el-GR" dirty="0"/>
        </a:p>
      </dgm:t>
    </dgm:pt>
    <dgm:pt modelId="{C7997526-8F73-40FC-B5A1-2297031C6011}" type="parTrans" cxnId="{98AD4391-3246-45D4-BC36-1452C4A31D02}">
      <dgm:prSet/>
      <dgm:spPr/>
      <dgm:t>
        <a:bodyPr/>
        <a:lstStyle/>
        <a:p>
          <a:endParaRPr lang="el-GR"/>
        </a:p>
      </dgm:t>
    </dgm:pt>
    <dgm:pt modelId="{FF2A64A7-B6F7-461D-BD14-2E62933FD04B}" type="sibTrans" cxnId="{98AD4391-3246-45D4-BC36-1452C4A31D02}">
      <dgm:prSet/>
      <dgm:spPr/>
      <dgm:t>
        <a:bodyPr/>
        <a:lstStyle/>
        <a:p>
          <a:endParaRPr lang="el-GR"/>
        </a:p>
      </dgm:t>
    </dgm:pt>
    <dgm:pt modelId="{4C1161C8-EB6B-45B2-842D-FD5734ADAE40}">
      <dgm:prSet phldrT="[Text]" custT="1"/>
      <dgm:spPr/>
      <dgm:t>
        <a:bodyPr/>
        <a:lstStyle/>
        <a:p>
          <a:r>
            <a:rPr lang="en-US" sz="2000" dirty="0"/>
            <a:t>Deliverable 1</a:t>
          </a:r>
          <a:endParaRPr lang="el-GR" sz="2000" dirty="0"/>
        </a:p>
      </dgm:t>
    </dgm:pt>
    <dgm:pt modelId="{BAA78EAF-CDCC-490C-9072-DB9517F57AB6}" type="parTrans" cxnId="{A61DCB80-0CAC-4F15-AFBF-294F19001F61}">
      <dgm:prSet/>
      <dgm:spPr/>
      <dgm:t>
        <a:bodyPr/>
        <a:lstStyle/>
        <a:p>
          <a:endParaRPr lang="el-GR"/>
        </a:p>
      </dgm:t>
    </dgm:pt>
    <dgm:pt modelId="{E3449212-F5F2-4338-A8C4-F99014C49BA9}" type="sibTrans" cxnId="{A61DCB80-0CAC-4F15-AFBF-294F19001F61}">
      <dgm:prSet/>
      <dgm:spPr/>
      <dgm:t>
        <a:bodyPr/>
        <a:lstStyle/>
        <a:p>
          <a:endParaRPr lang="el-GR"/>
        </a:p>
      </dgm:t>
    </dgm:pt>
    <dgm:pt modelId="{9635E684-141C-476C-8D22-0C7008135FBF}">
      <dgm:prSet phldrT="[Text]" custT="1"/>
      <dgm:spPr/>
      <dgm:t>
        <a:bodyPr/>
        <a:lstStyle/>
        <a:p>
          <a:r>
            <a:rPr lang="en-US" sz="2000" dirty="0"/>
            <a:t>WP 1</a:t>
          </a:r>
          <a:endParaRPr lang="el-GR" sz="2000" dirty="0"/>
        </a:p>
      </dgm:t>
    </dgm:pt>
    <dgm:pt modelId="{3A144619-035F-4775-BD86-23B49155FD5C}" type="parTrans" cxnId="{AA059A32-AA28-4B78-B641-6BCD5D287110}">
      <dgm:prSet/>
      <dgm:spPr/>
      <dgm:t>
        <a:bodyPr/>
        <a:lstStyle/>
        <a:p>
          <a:endParaRPr lang="el-GR"/>
        </a:p>
      </dgm:t>
    </dgm:pt>
    <dgm:pt modelId="{B98B80D1-3864-4CA7-814E-1D2F00DD336E}" type="sibTrans" cxnId="{AA059A32-AA28-4B78-B641-6BCD5D287110}">
      <dgm:prSet/>
      <dgm:spPr/>
      <dgm:t>
        <a:bodyPr/>
        <a:lstStyle/>
        <a:p>
          <a:endParaRPr lang="el-GR"/>
        </a:p>
      </dgm:t>
    </dgm:pt>
    <dgm:pt modelId="{08A47B6C-C254-4214-8DE4-7319ADFF0E30}">
      <dgm:prSet phldrT="[Text]" custT="1"/>
      <dgm:spPr/>
      <dgm:t>
        <a:bodyPr/>
        <a:lstStyle/>
        <a:p>
          <a:r>
            <a:rPr lang="en-US" sz="2000" dirty="0"/>
            <a:t>WP 2</a:t>
          </a:r>
          <a:endParaRPr lang="el-GR" sz="2000" dirty="0"/>
        </a:p>
      </dgm:t>
    </dgm:pt>
    <dgm:pt modelId="{2C0393E6-F9C5-4A89-9637-1FDF7F16A3B4}" type="parTrans" cxnId="{755D47F1-5005-455D-B305-C211E34855EE}">
      <dgm:prSet/>
      <dgm:spPr/>
      <dgm:t>
        <a:bodyPr/>
        <a:lstStyle/>
        <a:p>
          <a:endParaRPr lang="el-GR"/>
        </a:p>
      </dgm:t>
    </dgm:pt>
    <dgm:pt modelId="{D102C6A5-D5F4-409A-8B88-7F9E454B3F75}" type="sibTrans" cxnId="{755D47F1-5005-455D-B305-C211E34855EE}">
      <dgm:prSet/>
      <dgm:spPr/>
      <dgm:t>
        <a:bodyPr/>
        <a:lstStyle/>
        <a:p>
          <a:endParaRPr lang="el-GR"/>
        </a:p>
      </dgm:t>
    </dgm:pt>
    <dgm:pt modelId="{A6C1A0D1-4565-4AF2-B842-445CA0C37F95}">
      <dgm:prSet phldrT="[Text]" custT="1"/>
      <dgm:spPr/>
      <dgm:t>
        <a:bodyPr/>
        <a:lstStyle/>
        <a:p>
          <a:r>
            <a:rPr lang="en-US" sz="2000" dirty="0"/>
            <a:t>Deliverable 2</a:t>
          </a:r>
          <a:endParaRPr lang="el-GR" sz="2000" dirty="0"/>
        </a:p>
      </dgm:t>
    </dgm:pt>
    <dgm:pt modelId="{E30FA118-A750-4600-94A9-DA589967FA17}" type="parTrans" cxnId="{BBCBE6CD-B6B8-4191-B746-C48D46BEE948}">
      <dgm:prSet/>
      <dgm:spPr/>
      <dgm:t>
        <a:bodyPr/>
        <a:lstStyle/>
        <a:p>
          <a:endParaRPr lang="el-GR"/>
        </a:p>
      </dgm:t>
    </dgm:pt>
    <dgm:pt modelId="{FB64A032-CC39-4466-992D-7E383D9D8D9D}" type="sibTrans" cxnId="{BBCBE6CD-B6B8-4191-B746-C48D46BEE948}">
      <dgm:prSet/>
      <dgm:spPr/>
      <dgm:t>
        <a:bodyPr/>
        <a:lstStyle/>
        <a:p>
          <a:endParaRPr lang="el-GR"/>
        </a:p>
      </dgm:t>
    </dgm:pt>
    <dgm:pt modelId="{FA24C98A-0D9D-48C7-9912-BB6E083669B3}">
      <dgm:prSet phldrT="[Text]" custT="1"/>
      <dgm:spPr/>
      <dgm:t>
        <a:bodyPr/>
        <a:lstStyle/>
        <a:p>
          <a:r>
            <a:rPr lang="en-US" sz="2000" dirty="0"/>
            <a:t>WP 5</a:t>
          </a:r>
          <a:endParaRPr lang="el-GR" sz="2000" dirty="0"/>
        </a:p>
      </dgm:t>
    </dgm:pt>
    <dgm:pt modelId="{07B1B00D-DD49-4429-B5AA-481DDE1A50A0}" type="parTrans" cxnId="{69BD39CC-E2C3-42E3-B2CE-2384B706C7A3}">
      <dgm:prSet/>
      <dgm:spPr/>
      <dgm:t>
        <a:bodyPr/>
        <a:lstStyle/>
        <a:p>
          <a:endParaRPr lang="el-GR"/>
        </a:p>
      </dgm:t>
    </dgm:pt>
    <dgm:pt modelId="{837397D2-4B13-4632-B09F-2D118A8D887C}" type="sibTrans" cxnId="{69BD39CC-E2C3-42E3-B2CE-2384B706C7A3}">
      <dgm:prSet/>
      <dgm:spPr/>
      <dgm:t>
        <a:bodyPr/>
        <a:lstStyle/>
        <a:p>
          <a:endParaRPr lang="el-GR"/>
        </a:p>
      </dgm:t>
    </dgm:pt>
    <dgm:pt modelId="{EE8203E5-4516-4027-AC10-D41BF058E2F5}">
      <dgm:prSet phldrT="[Text]" custT="1"/>
      <dgm:spPr/>
      <dgm:t>
        <a:bodyPr/>
        <a:lstStyle/>
        <a:p>
          <a:r>
            <a:rPr lang="en-US" sz="2000" dirty="0"/>
            <a:t>Deliverable 3</a:t>
          </a:r>
          <a:endParaRPr lang="el-GR" sz="2000" dirty="0"/>
        </a:p>
      </dgm:t>
    </dgm:pt>
    <dgm:pt modelId="{15C918BC-5352-476C-A12A-44A3309C2244}" type="parTrans" cxnId="{1CC100B2-4259-4AF7-BDB7-DA378DB198EC}">
      <dgm:prSet/>
      <dgm:spPr/>
      <dgm:t>
        <a:bodyPr/>
        <a:lstStyle/>
        <a:p>
          <a:endParaRPr lang="el-GR"/>
        </a:p>
      </dgm:t>
    </dgm:pt>
    <dgm:pt modelId="{474420C7-4172-40E1-9F6B-8E8C32BE7C70}" type="sibTrans" cxnId="{1CC100B2-4259-4AF7-BDB7-DA378DB198EC}">
      <dgm:prSet/>
      <dgm:spPr/>
      <dgm:t>
        <a:bodyPr/>
        <a:lstStyle/>
        <a:p>
          <a:endParaRPr lang="el-GR"/>
        </a:p>
      </dgm:t>
    </dgm:pt>
    <dgm:pt modelId="{A88929AE-B7EB-4876-9334-AACF869B2DAF}">
      <dgm:prSet phldrT="[Text]" custT="1"/>
      <dgm:spPr/>
      <dgm:t>
        <a:bodyPr/>
        <a:lstStyle/>
        <a:p>
          <a:r>
            <a:rPr lang="en-US" sz="2000" dirty="0"/>
            <a:t>WP 3</a:t>
          </a:r>
          <a:endParaRPr lang="el-GR" sz="2000" dirty="0"/>
        </a:p>
      </dgm:t>
    </dgm:pt>
    <dgm:pt modelId="{C64025ED-65C6-4D52-BA6F-474A1EC510AA}" type="parTrans" cxnId="{9C586C78-C50C-469F-806A-1F33A336FAF6}">
      <dgm:prSet/>
      <dgm:spPr/>
      <dgm:t>
        <a:bodyPr/>
        <a:lstStyle/>
        <a:p>
          <a:endParaRPr lang="el-GR"/>
        </a:p>
      </dgm:t>
    </dgm:pt>
    <dgm:pt modelId="{E726797B-FF66-41CF-BF39-11FF8CED2E93}" type="sibTrans" cxnId="{9C586C78-C50C-469F-806A-1F33A336FAF6}">
      <dgm:prSet/>
      <dgm:spPr/>
      <dgm:t>
        <a:bodyPr/>
        <a:lstStyle/>
        <a:p>
          <a:endParaRPr lang="el-GR"/>
        </a:p>
      </dgm:t>
    </dgm:pt>
    <dgm:pt modelId="{33FB7814-A526-4198-AD8E-FD3D159CD2E4}">
      <dgm:prSet phldrT="[Text]" custT="1"/>
      <dgm:spPr/>
      <dgm:t>
        <a:bodyPr/>
        <a:lstStyle/>
        <a:p>
          <a:r>
            <a:rPr lang="en-US" sz="2000" dirty="0"/>
            <a:t>WP 4</a:t>
          </a:r>
          <a:endParaRPr lang="el-GR" sz="2000" dirty="0"/>
        </a:p>
      </dgm:t>
    </dgm:pt>
    <dgm:pt modelId="{232B05D5-BF9A-42CF-8241-6FF0852925D8}" type="parTrans" cxnId="{B1E97D33-5618-4675-B59B-7F29B1294912}">
      <dgm:prSet/>
      <dgm:spPr/>
      <dgm:t>
        <a:bodyPr/>
        <a:lstStyle/>
        <a:p>
          <a:endParaRPr lang="el-GR"/>
        </a:p>
      </dgm:t>
    </dgm:pt>
    <dgm:pt modelId="{04F66C29-7D21-4B23-BF1A-AC25224BD9EF}" type="sibTrans" cxnId="{B1E97D33-5618-4675-B59B-7F29B1294912}">
      <dgm:prSet/>
      <dgm:spPr/>
      <dgm:t>
        <a:bodyPr/>
        <a:lstStyle/>
        <a:p>
          <a:endParaRPr lang="el-GR"/>
        </a:p>
      </dgm:t>
    </dgm:pt>
    <dgm:pt modelId="{C1C17BAB-A939-4FDC-BEF0-63D5181BBA2C}" type="pres">
      <dgm:prSet presAssocID="{17B1A613-3271-4771-9035-4A01A3D8C8D9}" presName="hierChild1" presStyleCnt="0">
        <dgm:presLayoutVars>
          <dgm:chPref val="1"/>
          <dgm:dir/>
          <dgm:animOne val="branch"/>
          <dgm:animLvl val="lvl"/>
          <dgm:resizeHandles/>
        </dgm:presLayoutVars>
      </dgm:prSet>
      <dgm:spPr/>
    </dgm:pt>
    <dgm:pt modelId="{B1894428-A810-402F-BF81-C312845D50E3}" type="pres">
      <dgm:prSet presAssocID="{3BBD78C0-CF35-4528-9659-6853C1A4A8B0}" presName="hierRoot1" presStyleCnt="0"/>
      <dgm:spPr/>
    </dgm:pt>
    <dgm:pt modelId="{95B454B7-DE6A-4EEF-BA44-FBA2A299F75D}" type="pres">
      <dgm:prSet presAssocID="{3BBD78C0-CF35-4528-9659-6853C1A4A8B0}" presName="composite" presStyleCnt="0"/>
      <dgm:spPr/>
    </dgm:pt>
    <dgm:pt modelId="{8D8D3EFF-2492-4A29-ACDF-86583391F4BC}" type="pres">
      <dgm:prSet presAssocID="{3BBD78C0-CF35-4528-9659-6853C1A4A8B0}" presName="background" presStyleLbl="node0" presStyleIdx="0" presStyleCnt="1"/>
      <dgm:spPr/>
    </dgm:pt>
    <dgm:pt modelId="{0631D7FC-2908-4A4D-98F6-BD1F0C8F1656}" type="pres">
      <dgm:prSet presAssocID="{3BBD78C0-CF35-4528-9659-6853C1A4A8B0}" presName="text" presStyleLbl="fgAcc0" presStyleIdx="0" presStyleCnt="1">
        <dgm:presLayoutVars>
          <dgm:chPref val="3"/>
        </dgm:presLayoutVars>
      </dgm:prSet>
      <dgm:spPr/>
    </dgm:pt>
    <dgm:pt modelId="{C047BE5A-1D60-4051-A7F7-6DFE03F89C38}" type="pres">
      <dgm:prSet presAssocID="{3BBD78C0-CF35-4528-9659-6853C1A4A8B0}" presName="hierChild2" presStyleCnt="0"/>
      <dgm:spPr/>
    </dgm:pt>
    <dgm:pt modelId="{C1F8F7FF-B2E8-4174-87E5-F45D6F23AD63}" type="pres">
      <dgm:prSet presAssocID="{BAA78EAF-CDCC-490C-9072-DB9517F57AB6}" presName="Name10" presStyleLbl="parChTrans1D2" presStyleIdx="0" presStyleCnt="3"/>
      <dgm:spPr/>
    </dgm:pt>
    <dgm:pt modelId="{28185D4C-71E3-4A3F-9E65-05B939B7F402}" type="pres">
      <dgm:prSet presAssocID="{4C1161C8-EB6B-45B2-842D-FD5734ADAE40}" presName="hierRoot2" presStyleCnt="0"/>
      <dgm:spPr/>
    </dgm:pt>
    <dgm:pt modelId="{3819CFA6-8A6D-45D4-9459-BECA9E679531}" type="pres">
      <dgm:prSet presAssocID="{4C1161C8-EB6B-45B2-842D-FD5734ADAE40}" presName="composite2" presStyleCnt="0"/>
      <dgm:spPr/>
    </dgm:pt>
    <dgm:pt modelId="{0735EE6C-5276-442F-A82B-E5F757C0C5B1}" type="pres">
      <dgm:prSet presAssocID="{4C1161C8-EB6B-45B2-842D-FD5734ADAE40}" presName="background2" presStyleLbl="node2" presStyleIdx="0" presStyleCnt="3"/>
      <dgm:spPr/>
    </dgm:pt>
    <dgm:pt modelId="{3353D1D5-DD2F-46DF-A644-9C5E452BB3EB}" type="pres">
      <dgm:prSet presAssocID="{4C1161C8-EB6B-45B2-842D-FD5734ADAE40}" presName="text2" presStyleLbl="fgAcc2" presStyleIdx="0" presStyleCnt="3">
        <dgm:presLayoutVars>
          <dgm:chPref val="3"/>
        </dgm:presLayoutVars>
      </dgm:prSet>
      <dgm:spPr/>
    </dgm:pt>
    <dgm:pt modelId="{F92DC1E7-9442-443A-B4CC-CEDA887199A1}" type="pres">
      <dgm:prSet presAssocID="{4C1161C8-EB6B-45B2-842D-FD5734ADAE40}" presName="hierChild3" presStyleCnt="0"/>
      <dgm:spPr/>
    </dgm:pt>
    <dgm:pt modelId="{D41BF0AB-55A2-40C6-B9BC-FA1E6A490733}" type="pres">
      <dgm:prSet presAssocID="{3A144619-035F-4775-BD86-23B49155FD5C}" presName="Name17" presStyleLbl="parChTrans1D3" presStyleIdx="0" presStyleCnt="5"/>
      <dgm:spPr/>
    </dgm:pt>
    <dgm:pt modelId="{094DD5EC-E73A-4BBA-8C27-04EAFE273A68}" type="pres">
      <dgm:prSet presAssocID="{9635E684-141C-476C-8D22-0C7008135FBF}" presName="hierRoot3" presStyleCnt="0"/>
      <dgm:spPr/>
    </dgm:pt>
    <dgm:pt modelId="{830795AB-5F0F-4A34-90DE-A82DB7903495}" type="pres">
      <dgm:prSet presAssocID="{9635E684-141C-476C-8D22-0C7008135FBF}" presName="composite3" presStyleCnt="0"/>
      <dgm:spPr/>
    </dgm:pt>
    <dgm:pt modelId="{D8D02BA2-8C50-4C9C-896F-E41E3D067A00}" type="pres">
      <dgm:prSet presAssocID="{9635E684-141C-476C-8D22-0C7008135FBF}" presName="background3" presStyleLbl="node3" presStyleIdx="0" presStyleCnt="5"/>
      <dgm:spPr/>
    </dgm:pt>
    <dgm:pt modelId="{8CBC254A-6A84-4256-9B6F-A05E0EAC1C28}" type="pres">
      <dgm:prSet presAssocID="{9635E684-141C-476C-8D22-0C7008135FBF}" presName="text3" presStyleLbl="fgAcc3" presStyleIdx="0" presStyleCnt="5">
        <dgm:presLayoutVars>
          <dgm:chPref val="3"/>
        </dgm:presLayoutVars>
      </dgm:prSet>
      <dgm:spPr/>
    </dgm:pt>
    <dgm:pt modelId="{59252038-BDD8-4847-AAFD-5D26CBF3C6FE}" type="pres">
      <dgm:prSet presAssocID="{9635E684-141C-476C-8D22-0C7008135FBF}" presName="hierChild4" presStyleCnt="0"/>
      <dgm:spPr/>
    </dgm:pt>
    <dgm:pt modelId="{0BE99461-9825-4215-8238-F09BD41DF9E5}" type="pres">
      <dgm:prSet presAssocID="{2C0393E6-F9C5-4A89-9637-1FDF7F16A3B4}" presName="Name17" presStyleLbl="parChTrans1D3" presStyleIdx="1" presStyleCnt="5"/>
      <dgm:spPr/>
    </dgm:pt>
    <dgm:pt modelId="{C99E8CF3-C289-419B-9A71-95D418989E6E}" type="pres">
      <dgm:prSet presAssocID="{08A47B6C-C254-4214-8DE4-7319ADFF0E30}" presName="hierRoot3" presStyleCnt="0"/>
      <dgm:spPr/>
    </dgm:pt>
    <dgm:pt modelId="{9BBFB7F9-F7C6-4241-BBBC-DB9C3A42DF75}" type="pres">
      <dgm:prSet presAssocID="{08A47B6C-C254-4214-8DE4-7319ADFF0E30}" presName="composite3" presStyleCnt="0"/>
      <dgm:spPr/>
    </dgm:pt>
    <dgm:pt modelId="{22BFAA36-F335-481A-B5AC-ABF727524AE6}" type="pres">
      <dgm:prSet presAssocID="{08A47B6C-C254-4214-8DE4-7319ADFF0E30}" presName="background3" presStyleLbl="node3" presStyleIdx="1" presStyleCnt="5"/>
      <dgm:spPr/>
    </dgm:pt>
    <dgm:pt modelId="{1B258009-D6BB-4D46-B43A-F436AAA5BD35}" type="pres">
      <dgm:prSet presAssocID="{08A47B6C-C254-4214-8DE4-7319ADFF0E30}" presName="text3" presStyleLbl="fgAcc3" presStyleIdx="1" presStyleCnt="5">
        <dgm:presLayoutVars>
          <dgm:chPref val="3"/>
        </dgm:presLayoutVars>
      </dgm:prSet>
      <dgm:spPr/>
    </dgm:pt>
    <dgm:pt modelId="{930649AD-CE73-4C75-9982-E6F1108261AD}" type="pres">
      <dgm:prSet presAssocID="{08A47B6C-C254-4214-8DE4-7319ADFF0E30}" presName="hierChild4" presStyleCnt="0"/>
      <dgm:spPr/>
    </dgm:pt>
    <dgm:pt modelId="{1DE6AEC4-1F4B-42FA-A8CF-26145B128EB0}" type="pres">
      <dgm:prSet presAssocID="{E30FA118-A750-4600-94A9-DA589967FA17}" presName="Name10" presStyleLbl="parChTrans1D2" presStyleIdx="1" presStyleCnt="3"/>
      <dgm:spPr/>
    </dgm:pt>
    <dgm:pt modelId="{BB5EF963-92CA-498A-A4D1-ABBC3839D382}" type="pres">
      <dgm:prSet presAssocID="{A6C1A0D1-4565-4AF2-B842-445CA0C37F95}" presName="hierRoot2" presStyleCnt="0"/>
      <dgm:spPr/>
    </dgm:pt>
    <dgm:pt modelId="{168EF331-5233-4D14-A5B7-D775E8BC0E71}" type="pres">
      <dgm:prSet presAssocID="{A6C1A0D1-4565-4AF2-B842-445CA0C37F95}" presName="composite2" presStyleCnt="0"/>
      <dgm:spPr/>
    </dgm:pt>
    <dgm:pt modelId="{D8313817-8DF2-4826-A80B-850C1F52D745}" type="pres">
      <dgm:prSet presAssocID="{A6C1A0D1-4565-4AF2-B842-445CA0C37F95}" presName="background2" presStyleLbl="node2" presStyleIdx="1" presStyleCnt="3"/>
      <dgm:spPr/>
    </dgm:pt>
    <dgm:pt modelId="{4F4F340D-5DB0-4F29-95CB-0E61D71334B6}" type="pres">
      <dgm:prSet presAssocID="{A6C1A0D1-4565-4AF2-B842-445CA0C37F95}" presName="text2" presStyleLbl="fgAcc2" presStyleIdx="1" presStyleCnt="3">
        <dgm:presLayoutVars>
          <dgm:chPref val="3"/>
        </dgm:presLayoutVars>
      </dgm:prSet>
      <dgm:spPr/>
    </dgm:pt>
    <dgm:pt modelId="{6593A65F-5F16-4A4D-A452-8CC4E823CA94}" type="pres">
      <dgm:prSet presAssocID="{A6C1A0D1-4565-4AF2-B842-445CA0C37F95}" presName="hierChild3" presStyleCnt="0"/>
      <dgm:spPr/>
    </dgm:pt>
    <dgm:pt modelId="{9B901292-7418-4DD8-B353-ABCD8E188D18}" type="pres">
      <dgm:prSet presAssocID="{C64025ED-65C6-4D52-BA6F-474A1EC510AA}" presName="Name17" presStyleLbl="parChTrans1D3" presStyleIdx="2" presStyleCnt="5"/>
      <dgm:spPr/>
    </dgm:pt>
    <dgm:pt modelId="{B2361933-5EE1-48B2-92D9-3A8FA2E06905}" type="pres">
      <dgm:prSet presAssocID="{A88929AE-B7EB-4876-9334-AACF869B2DAF}" presName="hierRoot3" presStyleCnt="0"/>
      <dgm:spPr/>
    </dgm:pt>
    <dgm:pt modelId="{6BD16F0C-EAB6-43FF-8DEB-BB4195F3B8DC}" type="pres">
      <dgm:prSet presAssocID="{A88929AE-B7EB-4876-9334-AACF869B2DAF}" presName="composite3" presStyleCnt="0"/>
      <dgm:spPr/>
    </dgm:pt>
    <dgm:pt modelId="{4161706F-0F1D-4CEF-BD40-C939C754F8DE}" type="pres">
      <dgm:prSet presAssocID="{A88929AE-B7EB-4876-9334-AACF869B2DAF}" presName="background3" presStyleLbl="node3" presStyleIdx="2" presStyleCnt="5"/>
      <dgm:spPr/>
    </dgm:pt>
    <dgm:pt modelId="{9F947ED7-E338-4A8D-9660-0BA0A3AFD723}" type="pres">
      <dgm:prSet presAssocID="{A88929AE-B7EB-4876-9334-AACF869B2DAF}" presName="text3" presStyleLbl="fgAcc3" presStyleIdx="2" presStyleCnt="5">
        <dgm:presLayoutVars>
          <dgm:chPref val="3"/>
        </dgm:presLayoutVars>
      </dgm:prSet>
      <dgm:spPr/>
    </dgm:pt>
    <dgm:pt modelId="{42AD9C66-8C37-4C6D-838E-0143A561E2BA}" type="pres">
      <dgm:prSet presAssocID="{A88929AE-B7EB-4876-9334-AACF869B2DAF}" presName="hierChild4" presStyleCnt="0"/>
      <dgm:spPr/>
    </dgm:pt>
    <dgm:pt modelId="{4B780547-2068-4A7F-82E3-4E23F2D4F2A5}" type="pres">
      <dgm:prSet presAssocID="{232B05D5-BF9A-42CF-8241-6FF0852925D8}" presName="Name17" presStyleLbl="parChTrans1D3" presStyleIdx="3" presStyleCnt="5"/>
      <dgm:spPr/>
    </dgm:pt>
    <dgm:pt modelId="{8CBB0F08-E36D-45C9-B515-62B09CB27363}" type="pres">
      <dgm:prSet presAssocID="{33FB7814-A526-4198-AD8E-FD3D159CD2E4}" presName="hierRoot3" presStyleCnt="0"/>
      <dgm:spPr/>
    </dgm:pt>
    <dgm:pt modelId="{A67A66AE-64EB-4F98-87DF-47CFCF619C0B}" type="pres">
      <dgm:prSet presAssocID="{33FB7814-A526-4198-AD8E-FD3D159CD2E4}" presName="composite3" presStyleCnt="0"/>
      <dgm:spPr/>
    </dgm:pt>
    <dgm:pt modelId="{F9A6313D-54D5-4291-B621-AE5CA3CCC3E4}" type="pres">
      <dgm:prSet presAssocID="{33FB7814-A526-4198-AD8E-FD3D159CD2E4}" presName="background3" presStyleLbl="node3" presStyleIdx="3" presStyleCnt="5"/>
      <dgm:spPr/>
    </dgm:pt>
    <dgm:pt modelId="{392E8622-964A-4396-AE2E-85DA068C38EC}" type="pres">
      <dgm:prSet presAssocID="{33FB7814-A526-4198-AD8E-FD3D159CD2E4}" presName="text3" presStyleLbl="fgAcc3" presStyleIdx="3" presStyleCnt="5">
        <dgm:presLayoutVars>
          <dgm:chPref val="3"/>
        </dgm:presLayoutVars>
      </dgm:prSet>
      <dgm:spPr/>
    </dgm:pt>
    <dgm:pt modelId="{0D0BF8A0-4F7A-460B-9512-F5F947B88E7D}" type="pres">
      <dgm:prSet presAssocID="{33FB7814-A526-4198-AD8E-FD3D159CD2E4}" presName="hierChild4" presStyleCnt="0"/>
      <dgm:spPr/>
    </dgm:pt>
    <dgm:pt modelId="{4C8523EF-84C0-4033-8729-EC53D0882852}" type="pres">
      <dgm:prSet presAssocID="{15C918BC-5352-476C-A12A-44A3309C2244}" presName="Name10" presStyleLbl="parChTrans1D2" presStyleIdx="2" presStyleCnt="3"/>
      <dgm:spPr/>
    </dgm:pt>
    <dgm:pt modelId="{699BCE1F-18C2-46FB-BC2A-086BBD0DCE76}" type="pres">
      <dgm:prSet presAssocID="{EE8203E5-4516-4027-AC10-D41BF058E2F5}" presName="hierRoot2" presStyleCnt="0"/>
      <dgm:spPr/>
    </dgm:pt>
    <dgm:pt modelId="{E7672814-A6EA-4634-87BF-5CD330A424FF}" type="pres">
      <dgm:prSet presAssocID="{EE8203E5-4516-4027-AC10-D41BF058E2F5}" presName="composite2" presStyleCnt="0"/>
      <dgm:spPr/>
    </dgm:pt>
    <dgm:pt modelId="{E26C93EB-1444-441A-88E2-3F5ABF88AD0E}" type="pres">
      <dgm:prSet presAssocID="{EE8203E5-4516-4027-AC10-D41BF058E2F5}" presName="background2" presStyleLbl="node2" presStyleIdx="2" presStyleCnt="3"/>
      <dgm:spPr/>
    </dgm:pt>
    <dgm:pt modelId="{85940EDD-A964-4164-B905-F7897F8D95BB}" type="pres">
      <dgm:prSet presAssocID="{EE8203E5-4516-4027-AC10-D41BF058E2F5}" presName="text2" presStyleLbl="fgAcc2" presStyleIdx="2" presStyleCnt="3">
        <dgm:presLayoutVars>
          <dgm:chPref val="3"/>
        </dgm:presLayoutVars>
      </dgm:prSet>
      <dgm:spPr/>
    </dgm:pt>
    <dgm:pt modelId="{0DBA2845-B3AB-4421-9E89-AB9068B61350}" type="pres">
      <dgm:prSet presAssocID="{EE8203E5-4516-4027-AC10-D41BF058E2F5}" presName="hierChild3" presStyleCnt="0"/>
      <dgm:spPr/>
    </dgm:pt>
    <dgm:pt modelId="{061996CE-C26B-4373-AF4D-C5469B35122D}" type="pres">
      <dgm:prSet presAssocID="{07B1B00D-DD49-4429-B5AA-481DDE1A50A0}" presName="Name17" presStyleLbl="parChTrans1D3" presStyleIdx="4" presStyleCnt="5"/>
      <dgm:spPr/>
    </dgm:pt>
    <dgm:pt modelId="{2E276C80-CD66-4C12-9F4B-695D7B8873C6}" type="pres">
      <dgm:prSet presAssocID="{FA24C98A-0D9D-48C7-9912-BB6E083669B3}" presName="hierRoot3" presStyleCnt="0"/>
      <dgm:spPr/>
    </dgm:pt>
    <dgm:pt modelId="{BB523791-AB9C-45E8-979D-997B59BA39A5}" type="pres">
      <dgm:prSet presAssocID="{FA24C98A-0D9D-48C7-9912-BB6E083669B3}" presName="composite3" presStyleCnt="0"/>
      <dgm:spPr/>
    </dgm:pt>
    <dgm:pt modelId="{A8892083-F516-4AE8-8960-0FBBA871D0B8}" type="pres">
      <dgm:prSet presAssocID="{FA24C98A-0D9D-48C7-9912-BB6E083669B3}" presName="background3" presStyleLbl="node3" presStyleIdx="4" presStyleCnt="5"/>
      <dgm:spPr/>
    </dgm:pt>
    <dgm:pt modelId="{72759BE5-12BF-4EB8-9670-6896CB69FDC4}" type="pres">
      <dgm:prSet presAssocID="{FA24C98A-0D9D-48C7-9912-BB6E083669B3}" presName="text3" presStyleLbl="fgAcc3" presStyleIdx="4" presStyleCnt="5">
        <dgm:presLayoutVars>
          <dgm:chPref val="3"/>
        </dgm:presLayoutVars>
      </dgm:prSet>
      <dgm:spPr/>
    </dgm:pt>
    <dgm:pt modelId="{404B26A0-477E-4C1D-BFD0-16C75EEB6AA8}" type="pres">
      <dgm:prSet presAssocID="{FA24C98A-0D9D-48C7-9912-BB6E083669B3}" presName="hierChild4" presStyleCnt="0"/>
      <dgm:spPr/>
    </dgm:pt>
  </dgm:ptLst>
  <dgm:cxnLst>
    <dgm:cxn modelId="{B145E606-55D5-4A93-801F-839B30717A02}" type="presOf" srcId="{15C918BC-5352-476C-A12A-44A3309C2244}" destId="{4C8523EF-84C0-4033-8729-EC53D0882852}" srcOrd="0" destOrd="0" presId="urn:microsoft.com/office/officeart/2005/8/layout/hierarchy1"/>
    <dgm:cxn modelId="{17304020-A5BB-493C-ADEA-1B27FD745232}" type="presOf" srcId="{3A144619-035F-4775-BD86-23B49155FD5C}" destId="{D41BF0AB-55A2-40C6-B9BC-FA1E6A490733}" srcOrd="0" destOrd="0" presId="urn:microsoft.com/office/officeart/2005/8/layout/hierarchy1"/>
    <dgm:cxn modelId="{E2004632-2621-41D9-8C84-895F1934BED3}" type="presOf" srcId="{FA24C98A-0D9D-48C7-9912-BB6E083669B3}" destId="{72759BE5-12BF-4EB8-9670-6896CB69FDC4}" srcOrd="0" destOrd="0" presId="urn:microsoft.com/office/officeart/2005/8/layout/hierarchy1"/>
    <dgm:cxn modelId="{AA059A32-AA28-4B78-B641-6BCD5D287110}" srcId="{4C1161C8-EB6B-45B2-842D-FD5734ADAE40}" destId="{9635E684-141C-476C-8D22-0C7008135FBF}" srcOrd="0" destOrd="0" parTransId="{3A144619-035F-4775-BD86-23B49155FD5C}" sibTransId="{B98B80D1-3864-4CA7-814E-1D2F00DD336E}"/>
    <dgm:cxn modelId="{B1E97D33-5618-4675-B59B-7F29B1294912}" srcId="{A6C1A0D1-4565-4AF2-B842-445CA0C37F95}" destId="{33FB7814-A526-4198-AD8E-FD3D159CD2E4}" srcOrd="1" destOrd="0" parTransId="{232B05D5-BF9A-42CF-8241-6FF0852925D8}" sibTransId="{04F66C29-7D21-4B23-BF1A-AC25224BD9EF}"/>
    <dgm:cxn modelId="{635D6542-93BA-4D08-83A1-94A59C845BB6}" type="presOf" srcId="{17B1A613-3271-4771-9035-4A01A3D8C8D9}" destId="{C1C17BAB-A939-4FDC-BEF0-63D5181BBA2C}" srcOrd="0" destOrd="0" presId="urn:microsoft.com/office/officeart/2005/8/layout/hierarchy1"/>
    <dgm:cxn modelId="{A8F9F86B-FCAC-4A3A-A5C4-B028F68CB37C}" type="presOf" srcId="{C64025ED-65C6-4D52-BA6F-474A1EC510AA}" destId="{9B901292-7418-4DD8-B353-ABCD8E188D18}" srcOrd="0" destOrd="0" presId="urn:microsoft.com/office/officeart/2005/8/layout/hierarchy1"/>
    <dgm:cxn modelId="{B334C674-BE73-44F8-9595-EEEEBFDD3951}" type="presOf" srcId="{33FB7814-A526-4198-AD8E-FD3D159CD2E4}" destId="{392E8622-964A-4396-AE2E-85DA068C38EC}" srcOrd="0" destOrd="0" presId="urn:microsoft.com/office/officeart/2005/8/layout/hierarchy1"/>
    <dgm:cxn modelId="{9C586C78-C50C-469F-806A-1F33A336FAF6}" srcId="{A6C1A0D1-4565-4AF2-B842-445CA0C37F95}" destId="{A88929AE-B7EB-4876-9334-AACF869B2DAF}" srcOrd="0" destOrd="0" parTransId="{C64025ED-65C6-4D52-BA6F-474A1EC510AA}" sibTransId="{E726797B-FF66-41CF-BF39-11FF8CED2E93}"/>
    <dgm:cxn modelId="{F73BF97F-793A-481A-9284-9F137E7992CA}" type="presOf" srcId="{4C1161C8-EB6B-45B2-842D-FD5734ADAE40}" destId="{3353D1D5-DD2F-46DF-A644-9C5E452BB3EB}" srcOrd="0" destOrd="0" presId="urn:microsoft.com/office/officeart/2005/8/layout/hierarchy1"/>
    <dgm:cxn modelId="{A61DCB80-0CAC-4F15-AFBF-294F19001F61}" srcId="{3BBD78C0-CF35-4528-9659-6853C1A4A8B0}" destId="{4C1161C8-EB6B-45B2-842D-FD5734ADAE40}" srcOrd="0" destOrd="0" parTransId="{BAA78EAF-CDCC-490C-9072-DB9517F57AB6}" sibTransId="{E3449212-F5F2-4338-A8C4-F99014C49BA9}"/>
    <dgm:cxn modelId="{98AD4391-3246-45D4-BC36-1452C4A31D02}" srcId="{17B1A613-3271-4771-9035-4A01A3D8C8D9}" destId="{3BBD78C0-CF35-4528-9659-6853C1A4A8B0}" srcOrd="0" destOrd="0" parTransId="{C7997526-8F73-40FC-B5A1-2297031C6011}" sibTransId="{FF2A64A7-B6F7-461D-BD14-2E62933FD04B}"/>
    <dgm:cxn modelId="{C87460A2-FCA6-4FD4-BD47-44E079517DDF}" type="presOf" srcId="{BAA78EAF-CDCC-490C-9072-DB9517F57AB6}" destId="{C1F8F7FF-B2E8-4174-87E5-F45D6F23AD63}" srcOrd="0" destOrd="0" presId="urn:microsoft.com/office/officeart/2005/8/layout/hierarchy1"/>
    <dgm:cxn modelId="{AB8F3EA6-18BD-4F58-8262-2C7455713712}" type="presOf" srcId="{A6C1A0D1-4565-4AF2-B842-445CA0C37F95}" destId="{4F4F340D-5DB0-4F29-95CB-0E61D71334B6}" srcOrd="0" destOrd="0" presId="urn:microsoft.com/office/officeart/2005/8/layout/hierarchy1"/>
    <dgm:cxn modelId="{D28CF2AD-FB08-4C1A-8E88-E54CF33EB523}" type="presOf" srcId="{08A47B6C-C254-4214-8DE4-7319ADFF0E30}" destId="{1B258009-D6BB-4D46-B43A-F436AAA5BD35}" srcOrd="0" destOrd="0" presId="urn:microsoft.com/office/officeart/2005/8/layout/hierarchy1"/>
    <dgm:cxn modelId="{1CC100B2-4259-4AF7-BDB7-DA378DB198EC}" srcId="{3BBD78C0-CF35-4528-9659-6853C1A4A8B0}" destId="{EE8203E5-4516-4027-AC10-D41BF058E2F5}" srcOrd="2" destOrd="0" parTransId="{15C918BC-5352-476C-A12A-44A3309C2244}" sibTransId="{474420C7-4172-40E1-9F6B-8E8C32BE7C70}"/>
    <dgm:cxn modelId="{422ED2C5-3C4C-4A4D-870E-AA7FCD39A27E}" type="presOf" srcId="{2C0393E6-F9C5-4A89-9637-1FDF7F16A3B4}" destId="{0BE99461-9825-4215-8238-F09BD41DF9E5}" srcOrd="0" destOrd="0" presId="urn:microsoft.com/office/officeart/2005/8/layout/hierarchy1"/>
    <dgm:cxn modelId="{90A46EC8-3F37-4D8E-ADD8-B231D2A07133}" type="presOf" srcId="{07B1B00D-DD49-4429-B5AA-481DDE1A50A0}" destId="{061996CE-C26B-4373-AF4D-C5469B35122D}" srcOrd="0" destOrd="0" presId="urn:microsoft.com/office/officeart/2005/8/layout/hierarchy1"/>
    <dgm:cxn modelId="{66134ECB-767A-43FB-B052-C33EA030B30F}" type="presOf" srcId="{9635E684-141C-476C-8D22-0C7008135FBF}" destId="{8CBC254A-6A84-4256-9B6F-A05E0EAC1C28}" srcOrd="0" destOrd="0" presId="urn:microsoft.com/office/officeart/2005/8/layout/hierarchy1"/>
    <dgm:cxn modelId="{69BD39CC-E2C3-42E3-B2CE-2384B706C7A3}" srcId="{EE8203E5-4516-4027-AC10-D41BF058E2F5}" destId="{FA24C98A-0D9D-48C7-9912-BB6E083669B3}" srcOrd="0" destOrd="0" parTransId="{07B1B00D-DD49-4429-B5AA-481DDE1A50A0}" sibTransId="{837397D2-4B13-4632-B09F-2D118A8D887C}"/>
    <dgm:cxn modelId="{BBCBE6CD-B6B8-4191-B746-C48D46BEE948}" srcId="{3BBD78C0-CF35-4528-9659-6853C1A4A8B0}" destId="{A6C1A0D1-4565-4AF2-B842-445CA0C37F95}" srcOrd="1" destOrd="0" parTransId="{E30FA118-A750-4600-94A9-DA589967FA17}" sibTransId="{FB64A032-CC39-4466-992D-7E383D9D8D9D}"/>
    <dgm:cxn modelId="{3C568ACF-109E-4ABF-A1E1-7DD1E4BEF34B}" type="presOf" srcId="{232B05D5-BF9A-42CF-8241-6FF0852925D8}" destId="{4B780547-2068-4A7F-82E3-4E23F2D4F2A5}" srcOrd="0" destOrd="0" presId="urn:microsoft.com/office/officeart/2005/8/layout/hierarchy1"/>
    <dgm:cxn modelId="{13F53FD4-B881-4693-A140-E802A9835727}" type="presOf" srcId="{EE8203E5-4516-4027-AC10-D41BF058E2F5}" destId="{85940EDD-A964-4164-B905-F7897F8D95BB}" srcOrd="0" destOrd="0" presId="urn:microsoft.com/office/officeart/2005/8/layout/hierarchy1"/>
    <dgm:cxn modelId="{F9F678DD-B583-4478-83D2-44D671773AB8}" type="presOf" srcId="{3BBD78C0-CF35-4528-9659-6853C1A4A8B0}" destId="{0631D7FC-2908-4A4D-98F6-BD1F0C8F1656}" srcOrd="0" destOrd="0" presId="urn:microsoft.com/office/officeart/2005/8/layout/hierarchy1"/>
    <dgm:cxn modelId="{C5517AE9-47E6-48D1-B5A2-0B99D475B5C3}" type="presOf" srcId="{A88929AE-B7EB-4876-9334-AACF869B2DAF}" destId="{9F947ED7-E338-4A8D-9660-0BA0A3AFD723}" srcOrd="0" destOrd="0" presId="urn:microsoft.com/office/officeart/2005/8/layout/hierarchy1"/>
    <dgm:cxn modelId="{755D47F1-5005-455D-B305-C211E34855EE}" srcId="{4C1161C8-EB6B-45B2-842D-FD5734ADAE40}" destId="{08A47B6C-C254-4214-8DE4-7319ADFF0E30}" srcOrd="1" destOrd="0" parTransId="{2C0393E6-F9C5-4A89-9637-1FDF7F16A3B4}" sibTransId="{D102C6A5-D5F4-409A-8B88-7F9E454B3F75}"/>
    <dgm:cxn modelId="{3846DAF4-B4EB-4AB0-B688-A824EC531004}" type="presOf" srcId="{E30FA118-A750-4600-94A9-DA589967FA17}" destId="{1DE6AEC4-1F4B-42FA-A8CF-26145B128EB0}" srcOrd="0" destOrd="0" presId="urn:microsoft.com/office/officeart/2005/8/layout/hierarchy1"/>
    <dgm:cxn modelId="{AC3544CF-4518-4AE3-839B-70A2080DA77F}" type="presParOf" srcId="{C1C17BAB-A939-4FDC-BEF0-63D5181BBA2C}" destId="{B1894428-A810-402F-BF81-C312845D50E3}" srcOrd="0" destOrd="0" presId="urn:microsoft.com/office/officeart/2005/8/layout/hierarchy1"/>
    <dgm:cxn modelId="{5D07A434-AB2E-476A-AB05-CB0C9DCD9225}" type="presParOf" srcId="{B1894428-A810-402F-BF81-C312845D50E3}" destId="{95B454B7-DE6A-4EEF-BA44-FBA2A299F75D}" srcOrd="0" destOrd="0" presId="urn:microsoft.com/office/officeart/2005/8/layout/hierarchy1"/>
    <dgm:cxn modelId="{93655251-F120-4A3E-A06E-9D26C6081819}" type="presParOf" srcId="{95B454B7-DE6A-4EEF-BA44-FBA2A299F75D}" destId="{8D8D3EFF-2492-4A29-ACDF-86583391F4BC}" srcOrd="0" destOrd="0" presId="urn:microsoft.com/office/officeart/2005/8/layout/hierarchy1"/>
    <dgm:cxn modelId="{5A1FFB84-0913-4C96-B6BA-B944FA9B1538}" type="presParOf" srcId="{95B454B7-DE6A-4EEF-BA44-FBA2A299F75D}" destId="{0631D7FC-2908-4A4D-98F6-BD1F0C8F1656}" srcOrd="1" destOrd="0" presId="urn:microsoft.com/office/officeart/2005/8/layout/hierarchy1"/>
    <dgm:cxn modelId="{5892F76B-0516-421E-B802-2D7A764935DF}" type="presParOf" srcId="{B1894428-A810-402F-BF81-C312845D50E3}" destId="{C047BE5A-1D60-4051-A7F7-6DFE03F89C38}" srcOrd="1" destOrd="0" presId="urn:microsoft.com/office/officeart/2005/8/layout/hierarchy1"/>
    <dgm:cxn modelId="{E4BF3308-D1BF-4EAC-8F01-095622D9C895}" type="presParOf" srcId="{C047BE5A-1D60-4051-A7F7-6DFE03F89C38}" destId="{C1F8F7FF-B2E8-4174-87E5-F45D6F23AD63}" srcOrd="0" destOrd="0" presId="urn:microsoft.com/office/officeart/2005/8/layout/hierarchy1"/>
    <dgm:cxn modelId="{0F3D1955-5839-4B10-9ED2-A9C8E4194BB6}" type="presParOf" srcId="{C047BE5A-1D60-4051-A7F7-6DFE03F89C38}" destId="{28185D4C-71E3-4A3F-9E65-05B939B7F402}" srcOrd="1" destOrd="0" presId="urn:microsoft.com/office/officeart/2005/8/layout/hierarchy1"/>
    <dgm:cxn modelId="{61FF632E-E8B0-4FF4-8FD8-F274D918C80F}" type="presParOf" srcId="{28185D4C-71E3-4A3F-9E65-05B939B7F402}" destId="{3819CFA6-8A6D-45D4-9459-BECA9E679531}" srcOrd="0" destOrd="0" presId="urn:microsoft.com/office/officeart/2005/8/layout/hierarchy1"/>
    <dgm:cxn modelId="{04C8C423-13F6-4082-A749-62CB0E1775EE}" type="presParOf" srcId="{3819CFA6-8A6D-45D4-9459-BECA9E679531}" destId="{0735EE6C-5276-442F-A82B-E5F757C0C5B1}" srcOrd="0" destOrd="0" presId="urn:microsoft.com/office/officeart/2005/8/layout/hierarchy1"/>
    <dgm:cxn modelId="{D3BD6765-BE20-44F9-B176-C517AD3ACB57}" type="presParOf" srcId="{3819CFA6-8A6D-45D4-9459-BECA9E679531}" destId="{3353D1D5-DD2F-46DF-A644-9C5E452BB3EB}" srcOrd="1" destOrd="0" presId="urn:microsoft.com/office/officeart/2005/8/layout/hierarchy1"/>
    <dgm:cxn modelId="{8C69C24D-6DD0-440F-8441-0797868326D9}" type="presParOf" srcId="{28185D4C-71E3-4A3F-9E65-05B939B7F402}" destId="{F92DC1E7-9442-443A-B4CC-CEDA887199A1}" srcOrd="1" destOrd="0" presId="urn:microsoft.com/office/officeart/2005/8/layout/hierarchy1"/>
    <dgm:cxn modelId="{886485F6-ED02-409C-BF9C-1945E2D99A4D}" type="presParOf" srcId="{F92DC1E7-9442-443A-B4CC-CEDA887199A1}" destId="{D41BF0AB-55A2-40C6-B9BC-FA1E6A490733}" srcOrd="0" destOrd="0" presId="urn:microsoft.com/office/officeart/2005/8/layout/hierarchy1"/>
    <dgm:cxn modelId="{CD9CED26-14A4-40DD-B52F-EB9001A28AB7}" type="presParOf" srcId="{F92DC1E7-9442-443A-B4CC-CEDA887199A1}" destId="{094DD5EC-E73A-4BBA-8C27-04EAFE273A68}" srcOrd="1" destOrd="0" presId="urn:microsoft.com/office/officeart/2005/8/layout/hierarchy1"/>
    <dgm:cxn modelId="{5F927DBC-816E-4889-A302-9F78C4269990}" type="presParOf" srcId="{094DD5EC-E73A-4BBA-8C27-04EAFE273A68}" destId="{830795AB-5F0F-4A34-90DE-A82DB7903495}" srcOrd="0" destOrd="0" presId="urn:microsoft.com/office/officeart/2005/8/layout/hierarchy1"/>
    <dgm:cxn modelId="{A9CDC46F-C55D-4613-8AC1-8E44F0BA9E1D}" type="presParOf" srcId="{830795AB-5F0F-4A34-90DE-A82DB7903495}" destId="{D8D02BA2-8C50-4C9C-896F-E41E3D067A00}" srcOrd="0" destOrd="0" presId="urn:microsoft.com/office/officeart/2005/8/layout/hierarchy1"/>
    <dgm:cxn modelId="{6FE15B90-3E11-4713-AB3B-8FB94A4EE2BD}" type="presParOf" srcId="{830795AB-5F0F-4A34-90DE-A82DB7903495}" destId="{8CBC254A-6A84-4256-9B6F-A05E0EAC1C28}" srcOrd="1" destOrd="0" presId="urn:microsoft.com/office/officeart/2005/8/layout/hierarchy1"/>
    <dgm:cxn modelId="{A723281A-1801-4AB6-A163-EA9AEC072113}" type="presParOf" srcId="{094DD5EC-E73A-4BBA-8C27-04EAFE273A68}" destId="{59252038-BDD8-4847-AAFD-5D26CBF3C6FE}" srcOrd="1" destOrd="0" presId="urn:microsoft.com/office/officeart/2005/8/layout/hierarchy1"/>
    <dgm:cxn modelId="{77E73752-65FC-44F8-94C8-852143228237}" type="presParOf" srcId="{F92DC1E7-9442-443A-B4CC-CEDA887199A1}" destId="{0BE99461-9825-4215-8238-F09BD41DF9E5}" srcOrd="2" destOrd="0" presId="urn:microsoft.com/office/officeart/2005/8/layout/hierarchy1"/>
    <dgm:cxn modelId="{00C9E52E-364B-40EC-8DD0-7CF7B7D778C1}" type="presParOf" srcId="{F92DC1E7-9442-443A-B4CC-CEDA887199A1}" destId="{C99E8CF3-C289-419B-9A71-95D418989E6E}" srcOrd="3" destOrd="0" presId="urn:microsoft.com/office/officeart/2005/8/layout/hierarchy1"/>
    <dgm:cxn modelId="{DF020375-74D8-4579-8FA5-7CBBD193D6C5}" type="presParOf" srcId="{C99E8CF3-C289-419B-9A71-95D418989E6E}" destId="{9BBFB7F9-F7C6-4241-BBBC-DB9C3A42DF75}" srcOrd="0" destOrd="0" presId="urn:microsoft.com/office/officeart/2005/8/layout/hierarchy1"/>
    <dgm:cxn modelId="{F0174080-0EF1-4FDF-8239-0AFC07C5F551}" type="presParOf" srcId="{9BBFB7F9-F7C6-4241-BBBC-DB9C3A42DF75}" destId="{22BFAA36-F335-481A-B5AC-ABF727524AE6}" srcOrd="0" destOrd="0" presId="urn:microsoft.com/office/officeart/2005/8/layout/hierarchy1"/>
    <dgm:cxn modelId="{9D84B5E9-9AEA-4E8A-82A4-2212C0AD9C2C}" type="presParOf" srcId="{9BBFB7F9-F7C6-4241-BBBC-DB9C3A42DF75}" destId="{1B258009-D6BB-4D46-B43A-F436AAA5BD35}" srcOrd="1" destOrd="0" presId="urn:microsoft.com/office/officeart/2005/8/layout/hierarchy1"/>
    <dgm:cxn modelId="{FC7AA3AF-7404-49FD-9293-9DB7CC7F91FC}" type="presParOf" srcId="{C99E8CF3-C289-419B-9A71-95D418989E6E}" destId="{930649AD-CE73-4C75-9982-E6F1108261AD}" srcOrd="1" destOrd="0" presId="urn:microsoft.com/office/officeart/2005/8/layout/hierarchy1"/>
    <dgm:cxn modelId="{C5CFB7AF-10F0-4EDD-969D-9BF27C45134B}" type="presParOf" srcId="{C047BE5A-1D60-4051-A7F7-6DFE03F89C38}" destId="{1DE6AEC4-1F4B-42FA-A8CF-26145B128EB0}" srcOrd="2" destOrd="0" presId="urn:microsoft.com/office/officeart/2005/8/layout/hierarchy1"/>
    <dgm:cxn modelId="{1D92B8AD-0F87-450A-929A-CDA9C6E65F42}" type="presParOf" srcId="{C047BE5A-1D60-4051-A7F7-6DFE03F89C38}" destId="{BB5EF963-92CA-498A-A4D1-ABBC3839D382}" srcOrd="3" destOrd="0" presId="urn:microsoft.com/office/officeart/2005/8/layout/hierarchy1"/>
    <dgm:cxn modelId="{726E2A55-BB8F-4D07-A63B-5A3C8FFDAF3D}" type="presParOf" srcId="{BB5EF963-92CA-498A-A4D1-ABBC3839D382}" destId="{168EF331-5233-4D14-A5B7-D775E8BC0E71}" srcOrd="0" destOrd="0" presId="urn:microsoft.com/office/officeart/2005/8/layout/hierarchy1"/>
    <dgm:cxn modelId="{2D06B440-3C1B-4947-AE7B-5CCF35EC7DD9}" type="presParOf" srcId="{168EF331-5233-4D14-A5B7-D775E8BC0E71}" destId="{D8313817-8DF2-4826-A80B-850C1F52D745}" srcOrd="0" destOrd="0" presId="urn:microsoft.com/office/officeart/2005/8/layout/hierarchy1"/>
    <dgm:cxn modelId="{D88DB025-D814-4E53-8AB5-BF77243B9E8A}" type="presParOf" srcId="{168EF331-5233-4D14-A5B7-D775E8BC0E71}" destId="{4F4F340D-5DB0-4F29-95CB-0E61D71334B6}" srcOrd="1" destOrd="0" presId="urn:microsoft.com/office/officeart/2005/8/layout/hierarchy1"/>
    <dgm:cxn modelId="{52738A4F-5D32-493A-9D15-C20D5311E972}" type="presParOf" srcId="{BB5EF963-92CA-498A-A4D1-ABBC3839D382}" destId="{6593A65F-5F16-4A4D-A452-8CC4E823CA94}" srcOrd="1" destOrd="0" presId="urn:microsoft.com/office/officeart/2005/8/layout/hierarchy1"/>
    <dgm:cxn modelId="{584BE424-926D-4E64-AB4C-FCA3843B9E52}" type="presParOf" srcId="{6593A65F-5F16-4A4D-A452-8CC4E823CA94}" destId="{9B901292-7418-4DD8-B353-ABCD8E188D18}" srcOrd="0" destOrd="0" presId="urn:microsoft.com/office/officeart/2005/8/layout/hierarchy1"/>
    <dgm:cxn modelId="{3836BFEB-B47B-4A07-A441-10AF1B65964B}" type="presParOf" srcId="{6593A65F-5F16-4A4D-A452-8CC4E823CA94}" destId="{B2361933-5EE1-48B2-92D9-3A8FA2E06905}" srcOrd="1" destOrd="0" presId="urn:microsoft.com/office/officeart/2005/8/layout/hierarchy1"/>
    <dgm:cxn modelId="{82AFF020-3E92-4B6C-8190-9F702B61AF5A}" type="presParOf" srcId="{B2361933-5EE1-48B2-92D9-3A8FA2E06905}" destId="{6BD16F0C-EAB6-43FF-8DEB-BB4195F3B8DC}" srcOrd="0" destOrd="0" presId="urn:microsoft.com/office/officeart/2005/8/layout/hierarchy1"/>
    <dgm:cxn modelId="{1B1C32BD-7C90-42F5-A1DA-C3E8099D1A03}" type="presParOf" srcId="{6BD16F0C-EAB6-43FF-8DEB-BB4195F3B8DC}" destId="{4161706F-0F1D-4CEF-BD40-C939C754F8DE}" srcOrd="0" destOrd="0" presId="urn:microsoft.com/office/officeart/2005/8/layout/hierarchy1"/>
    <dgm:cxn modelId="{81F6CF44-E5DA-4D44-AEAB-B198520BC572}" type="presParOf" srcId="{6BD16F0C-EAB6-43FF-8DEB-BB4195F3B8DC}" destId="{9F947ED7-E338-4A8D-9660-0BA0A3AFD723}" srcOrd="1" destOrd="0" presId="urn:microsoft.com/office/officeart/2005/8/layout/hierarchy1"/>
    <dgm:cxn modelId="{E003B9EC-9A48-4CE8-8DF2-248CA6DB9C11}" type="presParOf" srcId="{B2361933-5EE1-48B2-92D9-3A8FA2E06905}" destId="{42AD9C66-8C37-4C6D-838E-0143A561E2BA}" srcOrd="1" destOrd="0" presId="urn:microsoft.com/office/officeart/2005/8/layout/hierarchy1"/>
    <dgm:cxn modelId="{E9E05564-1C43-4AA6-B4EF-B3FA26B09AD7}" type="presParOf" srcId="{6593A65F-5F16-4A4D-A452-8CC4E823CA94}" destId="{4B780547-2068-4A7F-82E3-4E23F2D4F2A5}" srcOrd="2" destOrd="0" presId="urn:microsoft.com/office/officeart/2005/8/layout/hierarchy1"/>
    <dgm:cxn modelId="{C6248B2F-4752-42FF-952F-C69DFA71ED72}" type="presParOf" srcId="{6593A65F-5F16-4A4D-A452-8CC4E823CA94}" destId="{8CBB0F08-E36D-45C9-B515-62B09CB27363}" srcOrd="3" destOrd="0" presId="urn:microsoft.com/office/officeart/2005/8/layout/hierarchy1"/>
    <dgm:cxn modelId="{D26BC023-C817-41D5-B4C4-E88947E1F13D}" type="presParOf" srcId="{8CBB0F08-E36D-45C9-B515-62B09CB27363}" destId="{A67A66AE-64EB-4F98-87DF-47CFCF619C0B}" srcOrd="0" destOrd="0" presId="urn:microsoft.com/office/officeart/2005/8/layout/hierarchy1"/>
    <dgm:cxn modelId="{A1B23C98-4316-4AD6-88E7-D109DEC1004C}" type="presParOf" srcId="{A67A66AE-64EB-4F98-87DF-47CFCF619C0B}" destId="{F9A6313D-54D5-4291-B621-AE5CA3CCC3E4}" srcOrd="0" destOrd="0" presId="urn:microsoft.com/office/officeart/2005/8/layout/hierarchy1"/>
    <dgm:cxn modelId="{076797FE-C8AB-4DFA-8622-C2C0B2CE8E86}" type="presParOf" srcId="{A67A66AE-64EB-4F98-87DF-47CFCF619C0B}" destId="{392E8622-964A-4396-AE2E-85DA068C38EC}" srcOrd="1" destOrd="0" presId="urn:microsoft.com/office/officeart/2005/8/layout/hierarchy1"/>
    <dgm:cxn modelId="{529F7E84-9A35-4AC1-86CD-F728B6A30088}" type="presParOf" srcId="{8CBB0F08-E36D-45C9-B515-62B09CB27363}" destId="{0D0BF8A0-4F7A-460B-9512-F5F947B88E7D}" srcOrd="1" destOrd="0" presId="urn:microsoft.com/office/officeart/2005/8/layout/hierarchy1"/>
    <dgm:cxn modelId="{39D04250-A8E1-4FAA-BB80-E340C97E4DA4}" type="presParOf" srcId="{C047BE5A-1D60-4051-A7F7-6DFE03F89C38}" destId="{4C8523EF-84C0-4033-8729-EC53D0882852}" srcOrd="4" destOrd="0" presId="urn:microsoft.com/office/officeart/2005/8/layout/hierarchy1"/>
    <dgm:cxn modelId="{C1DAB225-8282-4662-93C1-9FB23DA9D9DF}" type="presParOf" srcId="{C047BE5A-1D60-4051-A7F7-6DFE03F89C38}" destId="{699BCE1F-18C2-46FB-BC2A-086BBD0DCE76}" srcOrd="5" destOrd="0" presId="urn:microsoft.com/office/officeart/2005/8/layout/hierarchy1"/>
    <dgm:cxn modelId="{18427E7D-924F-4A31-9530-278EFA485A23}" type="presParOf" srcId="{699BCE1F-18C2-46FB-BC2A-086BBD0DCE76}" destId="{E7672814-A6EA-4634-87BF-5CD330A424FF}" srcOrd="0" destOrd="0" presId="urn:microsoft.com/office/officeart/2005/8/layout/hierarchy1"/>
    <dgm:cxn modelId="{2DAEAF96-5255-4805-896E-77C69A5A15E0}" type="presParOf" srcId="{E7672814-A6EA-4634-87BF-5CD330A424FF}" destId="{E26C93EB-1444-441A-88E2-3F5ABF88AD0E}" srcOrd="0" destOrd="0" presId="urn:microsoft.com/office/officeart/2005/8/layout/hierarchy1"/>
    <dgm:cxn modelId="{AEB3D3D1-5A38-40B2-91EE-3AE29DE7BCB4}" type="presParOf" srcId="{E7672814-A6EA-4634-87BF-5CD330A424FF}" destId="{85940EDD-A964-4164-B905-F7897F8D95BB}" srcOrd="1" destOrd="0" presId="urn:microsoft.com/office/officeart/2005/8/layout/hierarchy1"/>
    <dgm:cxn modelId="{1726D5E9-E11A-4A7A-9CFC-7F3937C8A528}" type="presParOf" srcId="{699BCE1F-18C2-46FB-BC2A-086BBD0DCE76}" destId="{0DBA2845-B3AB-4421-9E89-AB9068B61350}" srcOrd="1" destOrd="0" presId="urn:microsoft.com/office/officeart/2005/8/layout/hierarchy1"/>
    <dgm:cxn modelId="{C81BE8E8-8976-46F5-A07C-717B9D1C80BC}" type="presParOf" srcId="{0DBA2845-B3AB-4421-9E89-AB9068B61350}" destId="{061996CE-C26B-4373-AF4D-C5469B35122D}" srcOrd="0" destOrd="0" presId="urn:microsoft.com/office/officeart/2005/8/layout/hierarchy1"/>
    <dgm:cxn modelId="{6DBF0A70-00EE-4977-A1B7-B4356BD05514}" type="presParOf" srcId="{0DBA2845-B3AB-4421-9E89-AB9068B61350}" destId="{2E276C80-CD66-4C12-9F4B-695D7B8873C6}" srcOrd="1" destOrd="0" presId="urn:microsoft.com/office/officeart/2005/8/layout/hierarchy1"/>
    <dgm:cxn modelId="{1898420A-B0E2-4923-9130-73500C032798}" type="presParOf" srcId="{2E276C80-CD66-4C12-9F4B-695D7B8873C6}" destId="{BB523791-AB9C-45E8-979D-997B59BA39A5}" srcOrd="0" destOrd="0" presId="urn:microsoft.com/office/officeart/2005/8/layout/hierarchy1"/>
    <dgm:cxn modelId="{E4CF595B-77A9-4FC9-B102-362CAEF2A79F}" type="presParOf" srcId="{BB523791-AB9C-45E8-979D-997B59BA39A5}" destId="{A8892083-F516-4AE8-8960-0FBBA871D0B8}" srcOrd="0" destOrd="0" presId="urn:microsoft.com/office/officeart/2005/8/layout/hierarchy1"/>
    <dgm:cxn modelId="{54A283CB-FB11-4A4B-B8DA-DE381E1D8D42}" type="presParOf" srcId="{BB523791-AB9C-45E8-979D-997B59BA39A5}" destId="{72759BE5-12BF-4EB8-9670-6896CB69FDC4}" srcOrd="1" destOrd="0" presId="urn:microsoft.com/office/officeart/2005/8/layout/hierarchy1"/>
    <dgm:cxn modelId="{920FB8D4-0887-4B52-A449-9EAA1932FA10}" type="presParOf" srcId="{2E276C80-CD66-4C12-9F4B-695D7B8873C6}" destId="{404B26A0-477E-4C1D-BFD0-16C75EEB6AA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06078F-B1ED-42EC-820D-BCC7E4CE06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0409CF5A-DCBC-4B08-AB51-D5899948CAC8}">
      <dgm:prSet phldrT="[Κείμενο]" custT="1"/>
      <dgm:spPr/>
      <dgm:t>
        <a:bodyPr/>
        <a:lstStyle/>
        <a:p>
          <a:r>
            <a:rPr lang="en-US" sz="3600" dirty="0"/>
            <a:t>communication</a:t>
          </a:r>
          <a:endParaRPr lang="el-GR" sz="3600" dirty="0"/>
        </a:p>
      </dgm:t>
    </dgm:pt>
    <dgm:pt modelId="{5FDAFC26-B006-4CA1-AE1E-7CD80C8E31AC}" type="parTrans" cxnId="{B664DC23-F698-4152-9495-7F940EA03274}">
      <dgm:prSet/>
      <dgm:spPr/>
      <dgm:t>
        <a:bodyPr/>
        <a:lstStyle/>
        <a:p>
          <a:endParaRPr lang="el-GR"/>
        </a:p>
      </dgm:t>
    </dgm:pt>
    <dgm:pt modelId="{08635134-5B07-4578-94F3-7012DBE4B0D8}" type="sibTrans" cxnId="{B664DC23-F698-4152-9495-7F940EA03274}">
      <dgm:prSet/>
      <dgm:spPr/>
      <dgm:t>
        <a:bodyPr/>
        <a:lstStyle/>
        <a:p>
          <a:endParaRPr lang="el-GR"/>
        </a:p>
      </dgm:t>
    </dgm:pt>
    <dgm:pt modelId="{D0406E48-A679-488A-A8A4-DCE3A789EAD7}">
      <dgm:prSet phldrT="[Κείμενο]" custT="1"/>
      <dgm:spPr/>
      <dgm:t>
        <a:bodyPr/>
        <a:lstStyle/>
        <a:p>
          <a:r>
            <a:rPr lang="en-US" sz="1800" dirty="0"/>
            <a:t>“strategically planned process aimed at promoting the action and its results</a:t>
          </a:r>
          <a:endParaRPr lang="el-GR" sz="1800" dirty="0"/>
        </a:p>
      </dgm:t>
    </dgm:pt>
    <dgm:pt modelId="{7E7E8DBC-960D-4F17-910D-36EA26C85B4C}" type="parTrans" cxnId="{BD6BE402-9D0F-49AA-9EC7-DBB18838CB76}">
      <dgm:prSet/>
      <dgm:spPr/>
      <dgm:t>
        <a:bodyPr/>
        <a:lstStyle/>
        <a:p>
          <a:endParaRPr lang="el-GR"/>
        </a:p>
      </dgm:t>
    </dgm:pt>
    <dgm:pt modelId="{4837468C-EDE2-45E9-9239-9A33DE3BF658}" type="sibTrans" cxnId="{BD6BE402-9D0F-49AA-9EC7-DBB18838CB76}">
      <dgm:prSet/>
      <dgm:spPr/>
      <dgm:t>
        <a:bodyPr/>
        <a:lstStyle/>
        <a:p>
          <a:endParaRPr lang="el-GR"/>
        </a:p>
      </dgm:t>
    </dgm:pt>
    <dgm:pt modelId="{F7B6A405-7F2B-42EF-A0DD-EEC41F801932}">
      <dgm:prSet phldrT="[Κείμενο]" custT="1"/>
      <dgm:spPr/>
      <dgm:t>
        <a:bodyPr/>
        <a:lstStyle/>
        <a:p>
          <a:r>
            <a:rPr lang="en-US" sz="1800" dirty="0"/>
            <a:t>targeted measures for communicating about (i) the action and (ii) its results to a multitude of audiences,</a:t>
          </a:r>
          <a:endParaRPr lang="el-GR" sz="1800" dirty="0"/>
        </a:p>
      </dgm:t>
    </dgm:pt>
    <dgm:pt modelId="{8E420492-D436-47FB-8088-91739AA73003}" type="parTrans" cxnId="{AB8CCEA8-FA53-4813-B160-A6AA4180AE46}">
      <dgm:prSet/>
      <dgm:spPr/>
      <dgm:t>
        <a:bodyPr/>
        <a:lstStyle/>
        <a:p>
          <a:endParaRPr lang="el-GR"/>
        </a:p>
      </dgm:t>
    </dgm:pt>
    <dgm:pt modelId="{BDA589B2-C8D0-452F-8529-83490199C1F6}" type="sibTrans" cxnId="{AB8CCEA8-FA53-4813-B160-A6AA4180AE46}">
      <dgm:prSet/>
      <dgm:spPr/>
      <dgm:t>
        <a:bodyPr/>
        <a:lstStyle/>
        <a:p>
          <a:endParaRPr lang="el-GR"/>
        </a:p>
      </dgm:t>
    </dgm:pt>
    <dgm:pt modelId="{6C52956B-F898-42E5-B51D-D6057C7A01C1}">
      <dgm:prSet phldrT="[Κείμενο]" custT="1"/>
      <dgm:spPr/>
      <dgm:t>
        <a:bodyPr/>
        <a:lstStyle/>
        <a:p>
          <a:r>
            <a:rPr lang="en-US" sz="3600" dirty="0"/>
            <a:t>dissemination</a:t>
          </a:r>
          <a:endParaRPr lang="el-GR" sz="3600" dirty="0"/>
        </a:p>
      </dgm:t>
    </dgm:pt>
    <dgm:pt modelId="{63FC9571-089B-4F4F-A3E3-62CF068B88AD}" type="parTrans" cxnId="{1C918793-FA59-4408-8FD1-927CAA787DCD}">
      <dgm:prSet/>
      <dgm:spPr/>
      <dgm:t>
        <a:bodyPr/>
        <a:lstStyle/>
        <a:p>
          <a:endParaRPr lang="el-GR"/>
        </a:p>
      </dgm:t>
    </dgm:pt>
    <dgm:pt modelId="{F94E2012-2EDC-4F97-976A-C3C76F081CFE}" type="sibTrans" cxnId="{1C918793-FA59-4408-8FD1-927CAA787DCD}">
      <dgm:prSet/>
      <dgm:spPr/>
      <dgm:t>
        <a:bodyPr/>
        <a:lstStyle/>
        <a:p>
          <a:endParaRPr lang="el-GR"/>
        </a:p>
      </dgm:t>
    </dgm:pt>
    <dgm:pt modelId="{2C668087-7166-43CB-AD78-61CCA4C60BD9}">
      <dgm:prSet phldrT="[Κείμενο]" custT="1"/>
      <dgm:spPr/>
      <dgm:t>
        <a:bodyPr/>
        <a:lstStyle/>
        <a:p>
          <a:pPr marL="57150" indent="0" defTabSz="488950">
            <a:lnSpc>
              <a:spcPct val="90000"/>
            </a:lnSpc>
            <a:spcBef>
              <a:spcPct val="0"/>
            </a:spcBef>
            <a:spcAft>
              <a:spcPct val="15000"/>
            </a:spcAft>
            <a:buNone/>
          </a:pPr>
          <a:r>
            <a:rPr lang="en-US" sz="1800" dirty="0"/>
            <a:t>The public disclosure of the results by any appropriate means</a:t>
          </a:r>
          <a:endParaRPr lang="el-GR" sz="1800" dirty="0"/>
        </a:p>
      </dgm:t>
    </dgm:pt>
    <dgm:pt modelId="{092ECCF1-E154-4D45-A0BA-52B36D1BFB15}" type="parTrans" cxnId="{E2FB4CAB-6CA4-4F9E-8B1A-5D0991231F13}">
      <dgm:prSet/>
      <dgm:spPr/>
      <dgm:t>
        <a:bodyPr/>
        <a:lstStyle/>
        <a:p>
          <a:endParaRPr lang="el-GR"/>
        </a:p>
      </dgm:t>
    </dgm:pt>
    <dgm:pt modelId="{2BFD4459-3675-4CA1-B3E0-2326DD0769F7}" type="sibTrans" cxnId="{E2FB4CAB-6CA4-4F9E-8B1A-5D0991231F13}">
      <dgm:prSet/>
      <dgm:spPr/>
      <dgm:t>
        <a:bodyPr/>
        <a:lstStyle/>
        <a:p>
          <a:endParaRPr lang="el-GR"/>
        </a:p>
      </dgm:t>
    </dgm:pt>
    <dgm:pt modelId="{19A4CB9F-DD2F-4EC6-AD25-2188B38C29FD}">
      <dgm:prSet phldrT="[Κείμενο]" custT="1"/>
      <dgm:spPr/>
      <dgm:t>
        <a:bodyPr/>
        <a:lstStyle/>
        <a:p>
          <a:r>
            <a:rPr lang="en-US" sz="3600" dirty="0"/>
            <a:t>exploitation</a:t>
          </a:r>
          <a:endParaRPr lang="el-GR" sz="3600" dirty="0"/>
        </a:p>
      </dgm:t>
    </dgm:pt>
    <dgm:pt modelId="{EAD6CF59-A6B4-4540-AF9C-54F7D0D6F3F4}" type="parTrans" cxnId="{CF1AAAA1-73BF-4C7B-AB97-7DC59DE485D3}">
      <dgm:prSet/>
      <dgm:spPr/>
      <dgm:t>
        <a:bodyPr/>
        <a:lstStyle/>
        <a:p>
          <a:endParaRPr lang="el-GR"/>
        </a:p>
      </dgm:t>
    </dgm:pt>
    <dgm:pt modelId="{1FF4C244-C44A-4BDD-8A27-62288346E85D}" type="sibTrans" cxnId="{CF1AAAA1-73BF-4C7B-AB97-7DC59DE485D3}">
      <dgm:prSet/>
      <dgm:spPr/>
      <dgm:t>
        <a:bodyPr/>
        <a:lstStyle/>
        <a:p>
          <a:endParaRPr lang="el-GR"/>
        </a:p>
      </dgm:t>
    </dgm:pt>
    <dgm:pt modelId="{E614C5F3-FDF3-48CC-8080-54EAFA3606F3}">
      <dgm:prSet phldrT="[Κείμενο]" custT="1"/>
      <dgm:spPr/>
      <dgm:t>
        <a:bodyPr/>
        <a:lstStyle/>
        <a:p>
          <a:r>
            <a:rPr lang="en-US" sz="1800" dirty="0"/>
            <a:t>The </a:t>
          </a:r>
          <a:r>
            <a:rPr lang="en-US" sz="1800" dirty="0" err="1"/>
            <a:t>utilisation</a:t>
          </a:r>
          <a:r>
            <a:rPr lang="en-US" sz="1800" dirty="0"/>
            <a:t> of results in further research or in developing, creating and marketing a product or process, or in creating and providing a service, or in </a:t>
          </a:r>
          <a:r>
            <a:rPr lang="en-US" sz="1800" dirty="0" err="1"/>
            <a:t>standardisation</a:t>
          </a:r>
          <a:r>
            <a:rPr lang="en-US" sz="1800" dirty="0"/>
            <a:t> activities.”</a:t>
          </a:r>
          <a:endParaRPr lang="el-GR" sz="1800" dirty="0"/>
        </a:p>
      </dgm:t>
    </dgm:pt>
    <dgm:pt modelId="{04740F26-5572-4B3F-B95A-5BA1403C4048}" type="parTrans" cxnId="{AFDBEDCC-C45E-45ED-A938-EBC99362307A}">
      <dgm:prSet/>
      <dgm:spPr/>
      <dgm:t>
        <a:bodyPr/>
        <a:lstStyle/>
        <a:p>
          <a:endParaRPr lang="el-GR"/>
        </a:p>
      </dgm:t>
    </dgm:pt>
    <dgm:pt modelId="{2EC40FA7-7E27-4440-9B2D-E85EEB8BDBF4}" type="sibTrans" cxnId="{AFDBEDCC-C45E-45ED-A938-EBC99362307A}">
      <dgm:prSet/>
      <dgm:spPr/>
      <dgm:t>
        <a:bodyPr/>
        <a:lstStyle/>
        <a:p>
          <a:endParaRPr lang="el-GR"/>
        </a:p>
      </dgm:t>
    </dgm:pt>
    <dgm:pt modelId="{1FCA189F-910C-4DA5-BA08-4DDFA3D11C00}" type="pres">
      <dgm:prSet presAssocID="{4106078F-B1ED-42EC-820D-BCC7E4CE069A}" presName="Name0" presStyleCnt="0">
        <dgm:presLayoutVars>
          <dgm:dir/>
          <dgm:animLvl val="lvl"/>
          <dgm:resizeHandles val="exact"/>
        </dgm:presLayoutVars>
      </dgm:prSet>
      <dgm:spPr/>
    </dgm:pt>
    <dgm:pt modelId="{A6B68022-4CD8-4281-86D5-AD6F14B62CC2}" type="pres">
      <dgm:prSet presAssocID="{0409CF5A-DCBC-4B08-AB51-D5899948CAC8}" presName="linNode" presStyleCnt="0"/>
      <dgm:spPr/>
    </dgm:pt>
    <dgm:pt modelId="{0B84B78C-D827-4E2F-8F6F-7DCB6D60F52A}" type="pres">
      <dgm:prSet presAssocID="{0409CF5A-DCBC-4B08-AB51-D5899948CAC8}" presName="parentText" presStyleLbl="node1" presStyleIdx="0" presStyleCnt="3">
        <dgm:presLayoutVars>
          <dgm:chMax val="1"/>
          <dgm:bulletEnabled val="1"/>
        </dgm:presLayoutVars>
      </dgm:prSet>
      <dgm:spPr/>
    </dgm:pt>
    <dgm:pt modelId="{4D64CC8A-0EB2-45AC-8C77-BDE87BCAFE3B}" type="pres">
      <dgm:prSet presAssocID="{0409CF5A-DCBC-4B08-AB51-D5899948CAC8}" presName="descendantText" presStyleLbl="alignAccFollowNode1" presStyleIdx="0" presStyleCnt="3">
        <dgm:presLayoutVars>
          <dgm:bulletEnabled val="1"/>
        </dgm:presLayoutVars>
      </dgm:prSet>
      <dgm:spPr/>
    </dgm:pt>
    <dgm:pt modelId="{EA2FF384-54B8-4226-8E3E-08F2BBCA801D}" type="pres">
      <dgm:prSet presAssocID="{08635134-5B07-4578-94F3-7012DBE4B0D8}" presName="sp" presStyleCnt="0"/>
      <dgm:spPr/>
    </dgm:pt>
    <dgm:pt modelId="{EBFCCD4A-8DA4-428A-979F-D95B701874B7}" type="pres">
      <dgm:prSet presAssocID="{6C52956B-F898-42E5-B51D-D6057C7A01C1}" presName="linNode" presStyleCnt="0"/>
      <dgm:spPr/>
    </dgm:pt>
    <dgm:pt modelId="{3D5D72DC-198E-4B34-95A4-B83946F1FC59}" type="pres">
      <dgm:prSet presAssocID="{6C52956B-F898-42E5-B51D-D6057C7A01C1}" presName="parentText" presStyleLbl="node1" presStyleIdx="1" presStyleCnt="3">
        <dgm:presLayoutVars>
          <dgm:chMax val="1"/>
          <dgm:bulletEnabled val="1"/>
        </dgm:presLayoutVars>
      </dgm:prSet>
      <dgm:spPr/>
    </dgm:pt>
    <dgm:pt modelId="{2F1FD399-C322-409B-8B22-00546F68B4B3}" type="pres">
      <dgm:prSet presAssocID="{6C52956B-F898-42E5-B51D-D6057C7A01C1}" presName="descendantText" presStyleLbl="alignAccFollowNode1" presStyleIdx="1" presStyleCnt="3">
        <dgm:presLayoutVars>
          <dgm:bulletEnabled val="1"/>
        </dgm:presLayoutVars>
      </dgm:prSet>
      <dgm:spPr/>
    </dgm:pt>
    <dgm:pt modelId="{D33B8B25-F82D-4FE1-9119-1A726D094100}" type="pres">
      <dgm:prSet presAssocID="{F94E2012-2EDC-4F97-976A-C3C76F081CFE}" presName="sp" presStyleCnt="0"/>
      <dgm:spPr/>
    </dgm:pt>
    <dgm:pt modelId="{1CA9A921-080F-4D83-AB47-4B340638CB49}" type="pres">
      <dgm:prSet presAssocID="{19A4CB9F-DD2F-4EC6-AD25-2188B38C29FD}" presName="linNode" presStyleCnt="0"/>
      <dgm:spPr/>
    </dgm:pt>
    <dgm:pt modelId="{185C35DA-824B-4F17-BD29-080D0A0FB9C6}" type="pres">
      <dgm:prSet presAssocID="{19A4CB9F-DD2F-4EC6-AD25-2188B38C29FD}" presName="parentText" presStyleLbl="node1" presStyleIdx="2" presStyleCnt="3">
        <dgm:presLayoutVars>
          <dgm:chMax val="1"/>
          <dgm:bulletEnabled val="1"/>
        </dgm:presLayoutVars>
      </dgm:prSet>
      <dgm:spPr/>
    </dgm:pt>
    <dgm:pt modelId="{2B76843F-E915-478E-8C4B-1F218023EECC}" type="pres">
      <dgm:prSet presAssocID="{19A4CB9F-DD2F-4EC6-AD25-2188B38C29FD}" presName="descendantText" presStyleLbl="alignAccFollowNode1" presStyleIdx="2" presStyleCnt="3">
        <dgm:presLayoutVars>
          <dgm:bulletEnabled val="1"/>
        </dgm:presLayoutVars>
      </dgm:prSet>
      <dgm:spPr/>
    </dgm:pt>
  </dgm:ptLst>
  <dgm:cxnLst>
    <dgm:cxn modelId="{FB7AD802-7EA5-457F-8D8A-976238096477}" type="presOf" srcId="{E614C5F3-FDF3-48CC-8080-54EAFA3606F3}" destId="{2B76843F-E915-478E-8C4B-1F218023EECC}" srcOrd="0" destOrd="0" presId="urn:microsoft.com/office/officeart/2005/8/layout/vList5"/>
    <dgm:cxn modelId="{BD6BE402-9D0F-49AA-9EC7-DBB18838CB76}" srcId="{0409CF5A-DCBC-4B08-AB51-D5899948CAC8}" destId="{D0406E48-A679-488A-A8A4-DCE3A789EAD7}" srcOrd="0" destOrd="0" parTransId="{7E7E8DBC-960D-4F17-910D-36EA26C85B4C}" sibTransId="{4837468C-EDE2-45E9-9239-9A33DE3BF658}"/>
    <dgm:cxn modelId="{093C1B08-47E9-401E-8BC1-75CD81F29B5A}" type="presOf" srcId="{6C52956B-F898-42E5-B51D-D6057C7A01C1}" destId="{3D5D72DC-198E-4B34-95A4-B83946F1FC59}" srcOrd="0" destOrd="0" presId="urn:microsoft.com/office/officeart/2005/8/layout/vList5"/>
    <dgm:cxn modelId="{0E954919-9FFD-45C1-9845-F410F4809FD4}" type="presOf" srcId="{D0406E48-A679-488A-A8A4-DCE3A789EAD7}" destId="{4D64CC8A-0EB2-45AC-8C77-BDE87BCAFE3B}" srcOrd="0" destOrd="0" presId="urn:microsoft.com/office/officeart/2005/8/layout/vList5"/>
    <dgm:cxn modelId="{B664DC23-F698-4152-9495-7F940EA03274}" srcId="{4106078F-B1ED-42EC-820D-BCC7E4CE069A}" destId="{0409CF5A-DCBC-4B08-AB51-D5899948CAC8}" srcOrd="0" destOrd="0" parTransId="{5FDAFC26-B006-4CA1-AE1E-7CD80C8E31AC}" sibTransId="{08635134-5B07-4578-94F3-7012DBE4B0D8}"/>
    <dgm:cxn modelId="{7102B742-662A-48E7-BAD3-43C18C3D1F80}" type="presOf" srcId="{2C668087-7166-43CB-AD78-61CCA4C60BD9}" destId="{2F1FD399-C322-409B-8B22-00546F68B4B3}" srcOrd="0" destOrd="0" presId="urn:microsoft.com/office/officeart/2005/8/layout/vList5"/>
    <dgm:cxn modelId="{3B9D9771-3CD1-465A-AA97-2D8BE65C576A}" type="presOf" srcId="{4106078F-B1ED-42EC-820D-BCC7E4CE069A}" destId="{1FCA189F-910C-4DA5-BA08-4DDFA3D11C00}" srcOrd="0" destOrd="0" presId="urn:microsoft.com/office/officeart/2005/8/layout/vList5"/>
    <dgm:cxn modelId="{21456874-0A76-42D8-9B77-B98283B1B65E}" type="presOf" srcId="{19A4CB9F-DD2F-4EC6-AD25-2188B38C29FD}" destId="{185C35DA-824B-4F17-BD29-080D0A0FB9C6}" srcOrd="0" destOrd="0" presId="urn:microsoft.com/office/officeart/2005/8/layout/vList5"/>
    <dgm:cxn modelId="{1C918793-FA59-4408-8FD1-927CAA787DCD}" srcId="{4106078F-B1ED-42EC-820D-BCC7E4CE069A}" destId="{6C52956B-F898-42E5-B51D-D6057C7A01C1}" srcOrd="1" destOrd="0" parTransId="{63FC9571-089B-4F4F-A3E3-62CF068B88AD}" sibTransId="{F94E2012-2EDC-4F97-976A-C3C76F081CFE}"/>
    <dgm:cxn modelId="{CF1AAAA1-73BF-4C7B-AB97-7DC59DE485D3}" srcId="{4106078F-B1ED-42EC-820D-BCC7E4CE069A}" destId="{19A4CB9F-DD2F-4EC6-AD25-2188B38C29FD}" srcOrd="2" destOrd="0" parTransId="{EAD6CF59-A6B4-4540-AF9C-54F7D0D6F3F4}" sibTransId="{1FF4C244-C44A-4BDD-8A27-62288346E85D}"/>
    <dgm:cxn modelId="{AB8CCEA8-FA53-4813-B160-A6AA4180AE46}" srcId="{0409CF5A-DCBC-4B08-AB51-D5899948CAC8}" destId="{F7B6A405-7F2B-42EF-A0DD-EEC41F801932}" srcOrd="1" destOrd="0" parTransId="{8E420492-D436-47FB-8088-91739AA73003}" sibTransId="{BDA589B2-C8D0-452F-8529-83490199C1F6}"/>
    <dgm:cxn modelId="{E2FB4CAB-6CA4-4F9E-8B1A-5D0991231F13}" srcId="{6C52956B-F898-42E5-B51D-D6057C7A01C1}" destId="{2C668087-7166-43CB-AD78-61CCA4C60BD9}" srcOrd="0" destOrd="0" parTransId="{092ECCF1-E154-4D45-A0BA-52B36D1BFB15}" sibTransId="{2BFD4459-3675-4CA1-B3E0-2326DD0769F7}"/>
    <dgm:cxn modelId="{AFDBEDCC-C45E-45ED-A938-EBC99362307A}" srcId="{19A4CB9F-DD2F-4EC6-AD25-2188B38C29FD}" destId="{E614C5F3-FDF3-48CC-8080-54EAFA3606F3}" srcOrd="0" destOrd="0" parTransId="{04740F26-5572-4B3F-B95A-5BA1403C4048}" sibTransId="{2EC40FA7-7E27-4440-9B2D-E85EEB8BDBF4}"/>
    <dgm:cxn modelId="{AB0297CF-6902-46CD-81F5-70A6E564D974}" type="presOf" srcId="{F7B6A405-7F2B-42EF-A0DD-EEC41F801932}" destId="{4D64CC8A-0EB2-45AC-8C77-BDE87BCAFE3B}" srcOrd="0" destOrd="1" presId="urn:microsoft.com/office/officeart/2005/8/layout/vList5"/>
    <dgm:cxn modelId="{E55EF6D5-E2A3-4D71-AB5A-7F9B6CB218D6}" type="presOf" srcId="{0409CF5A-DCBC-4B08-AB51-D5899948CAC8}" destId="{0B84B78C-D827-4E2F-8F6F-7DCB6D60F52A}" srcOrd="0" destOrd="0" presId="urn:microsoft.com/office/officeart/2005/8/layout/vList5"/>
    <dgm:cxn modelId="{2248F94B-152A-4C5C-958F-4BC058CB1BCE}" type="presParOf" srcId="{1FCA189F-910C-4DA5-BA08-4DDFA3D11C00}" destId="{A6B68022-4CD8-4281-86D5-AD6F14B62CC2}" srcOrd="0" destOrd="0" presId="urn:microsoft.com/office/officeart/2005/8/layout/vList5"/>
    <dgm:cxn modelId="{F0029A60-4E40-4D18-8B35-3C126F66186C}" type="presParOf" srcId="{A6B68022-4CD8-4281-86D5-AD6F14B62CC2}" destId="{0B84B78C-D827-4E2F-8F6F-7DCB6D60F52A}" srcOrd="0" destOrd="0" presId="urn:microsoft.com/office/officeart/2005/8/layout/vList5"/>
    <dgm:cxn modelId="{11153A64-3471-4C67-AAE0-FB41F4C3081A}" type="presParOf" srcId="{A6B68022-4CD8-4281-86D5-AD6F14B62CC2}" destId="{4D64CC8A-0EB2-45AC-8C77-BDE87BCAFE3B}" srcOrd="1" destOrd="0" presId="urn:microsoft.com/office/officeart/2005/8/layout/vList5"/>
    <dgm:cxn modelId="{CD1908B7-185E-4F8E-839F-F258D242533F}" type="presParOf" srcId="{1FCA189F-910C-4DA5-BA08-4DDFA3D11C00}" destId="{EA2FF384-54B8-4226-8E3E-08F2BBCA801D}" srcOrd="1" destOrd="0" presId="urn:microsoft.com/office/officeart/2005/8/layout/vList5"/>
    <dgm:cxn modelId="{662244AB-B990-4F10-8469-B20CEF94671E}" type="presParOf" srcId="{1FCA189F-910C-4DA5-BA08-4DDFA3D11C00}" destId="{EBFCCD4A-8DA4-428A-979F-D95B701874B7}" srcOrd="2" destOrd="0" presId="urn:microsoft.com/office/officeart/2005/8/layout/vList5"/>
    <dgm:cxn modelId="{0A9CBDCD-890D-4EAD-9093-FBD9D7216B53}" type="presParOf" srcId="{EBFCCD4A-8DA4-428A-979F-D95B701874B7}" destId="{3D5D72DC-198E-4B34-95A4-B83946F1FC59}" srcOrd="0" destOrd="0" presId="urn:microsoft.com/office/officeart/2005/8/layout/vList5"/>
    <dgm:cxn modelId="{96728AA2-0D41-4888-B55E-96F4A2C41B1D}" type="presParOf" srcId="{EBFCCD4A-8DA4-428A-979F-D95B701874B7}" destId="{2F1FD399-C322-409B-8B22-00546F68B4B3}" srcOrd="1" destOrd="0" presId="urn:microsoft.com/office/officeart/2005/8/layout/vList5"/>
    <dgm:cxn modelId="{98A59E92-13A4-4649-A9D2-B29F341E5241}" type="presParOf" srcId="{1FCA189F-910C-4DA5-BA08-4DDFA3D11C00}" destId="{D33B8B25-F82D-4FE1-9119-1A726D094100}" srcOrd="3" destOrd="0" presId="urn:microsoft.com/office/officeart/2005/8/layout/vList5"/>
    <dgm:cxn modelId="{EC13FE71-CE38-478B-BDA4-DE2B789C7B5C}" type="presParOf" srcId="{1FCA189F-910C-4DA5-BA08-4DDFA3D11C00}" destId="{1CA9A921-080F-4D83-AB47-4B340638CB49}" srcOrd="4" destOrd="0" presId="urn:microsoft.com/office/officeart/2005/8/layout/vList5"/>
    <dgm:cxn modelId="{4A2D7F2C-7158-431F-B43D-0B7B028710BE}" type="presParOf" srcId="{1CA9A921-080F-4D83-AB47-4B340638CB49}" destId="{185C35DA-824B-4F17-BD29-080D0A0FB9C6}" srcOrd="0" destOrd="0" presId="urn:microsoft.com/office/officeart/2005/8/layout/vList5"/>
    <dgm:cxn modelId="{A7F18556-2FED-4D6B-B2E7-529978D36A19}" type="presParOf" srcId="{1CA9A921-080F-4D83-AB47-4B340638CB49}" destId="{2B76843F-E915-478E-8C4B-1F218023EEC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06078F-B1ED-42EC-820D-BCC7E4CE069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l-GR"/>
        </a:p>
      </dgm:t>
    </dgm:pt>
    <dgm:pt modelId="{0409CF5A-DCBC-4B08-AB51-D5899948CAC8}">
      <dgm:prSet phldrT="[Κείμενο]" custT="1"/>
      <dgm:spPr/>
      <dgm:t>
        <a:bodyPr/>
        <a:lstStyle/>
        <a:p>
          <a:r>
            <a:rPr lang="en-US" sz="3600" dirty="0"/>
            <a:t>Step 1</a:t>
          </a:r>
          <a:endParaRPr lang="el-GR" sz="3600" dirty="0"/>
        </a:p>
      </dgm:t>
    </dgm:pt>
    <dgm:pt modelId="{5FDAFC26-B006-4CA1-AE1E-7CD80C8E31AC}" type="parTrans" cxnId="{B664DC23-F698-4152-9495-7F940EA03274}">
      <dgm:prSet/>
      <dgm:spPr/>
      <dgm:t>
        <a:bodyPr/>
        <a:lstStyle/>
        <a:p>
          <a:endParaRPr lang="el-GR"/>
        </a:p>
      </dgm:t>
    </dgm:pt>
    <dgm:pt modelId="{08635134-5B07-4578-94F3-7012DBE4B0D8}" type="sibTrans" cxnId="{B664DC23-F698-4152-9495-7F940EA03274}">
      <dgm:prSet/>
      <dgm:spPr/>
      <dgm:t>
        <a:bodyPr/>
        <a:lstStyle/>
        <a:p>
          <a:endParaRPr lang="el-GR"/>
        </a:p>
      </dgm:t>
    </dgm:pt>
    <dgm:pt modelId="{D0406E48-A679-488A-A8A4-DCE3A789EAD7}">
      <dgm:prSet phldrT="[Κείμενο]" custT="1"/>
      <dgm:spPr/>
      <dgm:t>
        <a:bodyPr/>
        <a:lstStyle/>
        <a:p>
          <a:pPr>
            <a:buNone/>
          </a:pPr>
          <a:r>
            <a:rPr lang="en-US" sz="1800" b="1" dirty="0"/>
            <a:t>Stakeholder analysis</a:t>
          </a:r>
          <a:r>
            <a:rPr lang="en-US" sz="1800" dirty="0"/>
            <a:t>: understand who your stakeholders are, what are their information needs and preferences. </a:t>
          </a:r>
          <a:r>
            <a:rPr lang="en-US" sz="1800" i="1" dirty="0"/>
            <a:t>“A stakeholder is anyone who has a vested interest in the project or could be affected by its outcomes.”</a:t>
          </a:r>
          <a:endParaRPr lang="el-GR" sz="1800" i="1" dirty="0"/>
        </a:p>
      </dgm:t>
    </dgm:pt>
    <dgm:pt modelId="{7E7E8DBC-960D-4F17-910D-36EA26C85B4C}" type="parTrans" cxnId="{BD6BE402-9D0F-49AA-9EC7-DBB18838CB76}">
      <dgm:prSet/>
      <dgm:spPr/>
      <dgm:t>
        <a:bodyPr/>
        <a:lstStyle/>
        <a:p>
          <a:endParaRPr lang="el-GR"/>
        </a:p>
      </dgm:t>
    </dgm:pt>
    <dgm:pt modelId="{4837468C-EDE2-45E9-9239-9A33DE3BF658}" type="sibTrans" cxnId="{BD6BE402-9D0F-49AA-9EC7-DBB18838CB76}">
      <dgm:prSet/>
      <dgm:spPr/>
      <dgm:t>
        <a:bodyPr/>
        <a:lstStyle/>
        <a:p>
          <a:endParaRPr lang="el-GR"/>
        </a:p>
      </dgm:t>
    </dgm:pt>
    <dgm:pt modelId="{6C52956B-F898-42E5-B51D-D6057C7A01C1}">
      <dgm:prSet phldrT="[Κείμενο]" custT="1"/>
      <dgm:spPr/>
      <dgm:t>
        <a:bodyPr/>
        <a:lstStyle/>
        <a:p>
          <a:r>
            <a:rPr lang="en-US" sz="3600" dirty="0"/>
            <a:t>Step 2</a:t>
          </a:r>
          <a:endParaRPr lang="el-GR" sz="3600" dirty="0"/>
        </a:p>
      </dgm:t>
    </dgm:pt>
    <dgm:pt modelId="{63FC9571-089B-4F4F-A3E3-62CF068B88AD}" type="parTrans" cxnId="{1C918793-FA59-4408-8FD1-927CAA787DCD}">
      <dgm:prSet/>
      <dgm:spPr/>
      <dgm:t>
        <a:bodyPr/>
        <a:lstStyle/>
        <a:p>
          <a:endParaRPr lang="el-GR"/>
        </a:p>
      </dgm:t>
    </dgm:pt>
    <dgm:pt modelId="{F94E2012-2EDC-4F97-976A-C3C76F081CFE}" type="sibTrans" cxnId="{1C918793-FA59-4408-8FD1-927CAA787DCD}">
      <dgm:prSet/>
      <dgm:spPr/>
      <dgm:t>
        <a:bodyPr/>
        <a:lstStyle/>
        <a:p>
          <a:endParaRPr lang="el-GR"/>
        </a:p>
      </dgm:t>
    </dgm:pt>
    <dgm:pt modelId="{2C668087-7166-43CB-AD78-61CCA4C60BD9}">
      <dgm:prSet phldrT="[Κείμενο]" custT="1"/>
      <dgm:spPr/>
      <dgm:t>
        <a:bodyPr spcFirstLastPara="0" vert="horz" wrap="square" lIns="247650" tIns="123825" rIns="247650" bIns="123825" numCol="1" spcCol="1270" anchor="ctr" anchorCtr="0"/>
        <a:lstStyle/>
        <a:p>
          <a:pPr marL="171450" lvl="1" indent="-171450" algn="l" defTabSz="800100">
            <a:lnSpc>
              <a:spcPct val="90000"/>
            </a:lnSpc>
            <a:spcBef>
              <a:spcPct val="0"/>
            </a:spcBef>
            <a:spcAft>
              <a:spcPct val="15000"/>
            </a:spcAft>
            <a:buNone/>
          </a:pPr>
          <a:r>
            <a:rPr lang="en-US" sz="1800" b="1" kern="1200">
              <a:latin typeface="Calibri"/>
              <a:ea typeface="+mn-ea"/>
              <a:cs typeface="+mn-cs"/>
            </a:rPr>
            <a:t>Purpose analysis</a:t>
          </a:r>
          <a:r>
            <a:rPr lang="en-US" sz="1800" kern="1200">
              <a:latin typeface="Calibri"/>
              <a:ea typeface="+mn-ea"/>
              <a:cs typeface="+mn-cs"/>
            </a:rPr>
            <a:t>: understand what drives you to disseminate. It could be to raise awareness, to inform, to educate, to change behaviour, to engage, to get feedback/start dialogue, to “sell”/promote, etc. You may have more than one objectives!!!</a:t>
          </a:r>
          <a:endParaRPr lang="el-GR" sz="1800" kern="1200" dirty="0">
            <a:latin typeface="Calibri"/>
            <a:ea typeface="+mn-ea"/>
            <a:cs typeface="+mn-cs"/>
          </a:endParaRPr>
        </a:p>
      </dgm:t>
    </dgm:pt>
    <dgm:pt modelId="{092ECCF1-E154-4D45-A0BA-52B36D1BFB15}" type="parTrans" cxnId="{E2FB4CAB-6CA4-4F9E-8B1A-5D0991231F13}">
      <dgm:prSet/>
      <dgm:spPr/>
      <dgm:t>
        <a:bodyPr/>
        <a:lstStyle/>
        <a:p>
          <a:endParaRPr lang="el-GR"/>
        </a:p>
      </dgm:t>
    </dgm:pt>
    <dgm:pt modelId="{2BFD4459-3675-4CA1-B3E0-2326DD0769F7}" type="sibTrans" cxnId="{E2FB4CAB-6CA4-4F9E-8B1A-5D0991231F13}">
      <dgm:prSet/>
      <dgm:spPr/>
      <dgm:t>
        <a:bodyPr/>
        <a:lstStyle/>
        <a:p>
          <a:endParaRPr lang="el-GR"/>
        </a:p>
      </dgm:t>
    </dgm:pt>
    <dgm:pt modelId="{19A4CB9F-DD2F-4EC6-AD25-2188B38C29FD}">
      <dgm:prSet phldrT="[Κείμενο]" custT="1"/>
      <dgm:spPr/>
      <dgm:t>
        <a:bodyPr/>
        <a:lstStyle/>
        <a:p>
          <a:r>
            <a:rPr lang="en-US" sz="3600" dirty="0"/>
            <a:t>Step 3</a:t>
          </a:r>
          <a:endParaRPr lang="el-GR" sz="3600" dirty="0"/>
        </a:p>
      </dgm:t>
    </dgm:pt>
    <dgm:pt modelId="{EAD6CF59-A6B4-4540-AF9C-54F7D0D6F3F4}" type="parTrans" cxnId="{CF1AAAA1-73BF-4C7B-AB97-7DC59DE485D3}">
      <dgm:prSet/>
      <dgm:spPr/>
      <dgm:t>
        <a:bodyPr/>
        <a:lstStyle/>
        <a:p>
          <a:endParaRPr lang="el-GR"/>
        </a:p>
      </dgm:t>
    </dgm:pt>
    <dgm:pt modelId="{1FF4C244-C44A-4BDD-8A27-62288346E85D}" type="sibTrans" cxnId="{CF1AAAA1-73BF-4C7B-AB97-7DC59DE485D3}">
      <dgm:prSet/>
      <dgm:spPr/>
      <dgm:t>
        <a:bodyPr/>
        <a:lstStyle/>
        <a:p>
          <a:endParaRPr lang="el-GR"/>
        </a:p>
      </dgm:t>
    </dgm:pt>
    <dgm:pt modelId="{E614C5F3-FDF3-48CC-8080-54EAFA3606F3}">
      <dgm:prSet phldrT="[Κείμενο]" custT="1"/>
      <dgm:spPr/>
      <dgm:t>
        <a:bodyPr/>
        <a:lstStyle/>
        <a:p>
          <a:pPr>
            <a:buNone/>
          </a:pPr>
          <a:r>
            <a:rPr lang="en-US" sz="1800" b="1" dirty="0"/>
            <a:t>Define audience:</a:t>
          </a:r>
          <a:r>
            <a:rPr lang="en-US" sz="1800" dirty="0"/>
            <a:t> develop your “audience” based on stakeholder analysis. Decide who to include: “internal audiences, i.e. people/organizations around the project or in close collaboration”, “practice-based networks, i.e. people/organizations in the same field”, “external audiences, i.e. people who can benefit, opinion-makers, policy-makers, people who can act as catalysts (teachers, librarians, journalists, …)”</a:t>
          </a:r>
          <a:endParaRPr lang="el-GR" sz="1800" dirty="0"/>
        </a:p>
      </dgm:t>
    </dgm:pt>
    <dgm:pt modelId="{04740F26-5572-4B3F-B95A-5BA1403C4048}" type="parTrans" cxnId="{AFDBEDCC-C45E-45ED-A938-EBC99362307A}">
      <dgm:prSet/>
      <dgm:spPr/>
      <dgm:t>
        <a:bodyPr/>
        <a:lstStyle/>
        <a:p>
          <a:endParaRPr lang="el-GR"/>
        </a:p>
      </dgm:t>
    </dgm:pt>
    <dgm:pt modelId="{2EC40FA7-7E27-4440-9B2D-E85EEB8BDBF4}" type="sibTrans" cxnId="{AFDBEDCC-C45E-45ED-A938-EBC99362307A}">
      <dgm:prSet/>
      <dgm:spPr/>
      <dgm:t>
        <a:bodyPr/>
        <a:lstStyle/>
        <a:p>
          <a:endParaRPr lang="el-GR"/>
        </a:p>
      </dgm:t>
    </dgm:pt>
    <dgm:pt modelId="{1FCA189F-910C-4DA5-BA08-4DDFA3D11C00}" type="pres">
      <dgm:prSet presAssocID="{4106078F-B1ED-42EC-820D-BCC7E4CE069A}" presName="Name0" presStyleCnt="0">
        <dgm:presLayoutVars>
          <dgm:dir/>
          <dgm:animLvl val="lvl"/>
          <dgm:resizeHandles val="exact"/>
        </dgm:presLayoutVars>
      </dgm:prSet>
      <dgm:spPr/>
    </dgm:pt>
    <dgm:pt modelId="{A6B68022-4CD8-4281-86D5-AD6F14B62CC2}" type="pres">
      <dgm:prSet presAssocID="{0409CF5A-DCBC-4B08-AB51-D5899948CAC8}" presName="linNode" presStyleCnt="0"/>
      <dgm:spPr/>
    </dgm:pt>
    <dgm:pt modelId="{0B84B78C-D827-4E2F-8F6F-7DCB6D60F52A}" type="pres">
      <dgm:prSet presAssocID="{0409CF5A-DCBC-4B08-AB51-D5899948CAC8}" presName="parentText" presStyleLbl="node1" presStyleIdx="0" presStyleCnt="3" custScaleX="63645">
        <dgm:presLayoutVars>
          <dgm:chMax val="1"/>
          <dgm:bulletEnabled val="1"/>
        </dgm:presLayoutVars>
      </dgm:prSet>
      <dgm:spPr/>
    </dgm:pt>
    <dgm:pt modelId="{4D64CC8A-0EB2-45AC-8C77-BDE87BCAFE3B}" type="pres">
      <dgm:prSet presAssocID="{0409CF5A-DCBC-4B08-AB51-D5899948CAC8}" presName="descendantText" presStyleLbl="alignAccFollowNode1" presStyleIdx="0" presStyleCnt="3" custScaleX="125321">
        <dgm:presLayoutVars>
          <dgm:bulletEnabled val="1"/>
        </dgm:presLayoutVars>
      </dgm:prSet>
      <dgm:spPr/>
    </dgm:pt>
    <dgm:pt modelId="{EA2FF384-54B8-4226-8E3E-08F2BBCA801D}" type="pres">
      <dgm:prSet presAssocID="{08635134-5B07-4578-94F3-7012DBE4B0D8}" presName="sp" presStyleCnt="0"/>
      <dgm:spPr/>
    </dgm:pt>
    <dgm:pt modelId="{EBFCCD4A-8DA4-428A-979F-D95B701874B7}" type="pres">
      <dgm:prSet presAssocID="{6C52956B-F898-42E5-B51D-D6057C7A01C1}" presName="linNode" presStyleCnt="0"/>
      <dgm:spPr/>
    </dgm:pt>
    <dgm:pt modelId="{3D5D72DC-198E-4B34-95A4-B83946F1FC59}" type="pres">
      <dgm:prSet presAssocID="{6C52956B-F898-42E5-B51D-D6057C7A01C1}" presName="parentText" presStyleLbl="node1" presStyleIdx="1" presStyleCnt="3" custScaleX="63645">
        <dgm:presLayoutVars>
          <dgm:chMax val="1"/>
          <dgm:bulletEnabled val="1"/>
        </dgm:presLayoutVars>
      </dgm:prSet>
      <dgm:spPr/>
    </dgm:pt>
    <dgm:pt modelId="{2F1FD399-C322-409B-8B22-00546F68B4B3}" type="pres">
      <dgm:prSet presAssocID="{6C52956B-F898-42E5-B51D-D6057C7A01C1}" presName="descendantText" presStyleLbl="alignAccFollowNode1" presStyleIdx="1" presStyleCnt="3" custScaleX="123225">
        <dgm:presLayoutVars>
          <dgm:bulletEnabled val="1"/>
        </dgm:presLayoutVars>
      </dgm:prSet>
      <dgm:spPr>
        <a:xfrm rot="5400000">
          <a:off x="5456329" y="-1256545"/>
          <a:ext cx="1166849" cy="7039053"/>
        </a:xfrm>
        <a:prstGeom prst="round2SameRect">
          <a:avLst/>
        </a:prstGeom>
      </dgm:spPr>
    </dgm:pt>
    <dgm:pt modelId="{D33B8B25-F82D-4FE1-9119-1A726D094100}" type="pres">
      <dgm:prSet presAssocID="{F94E2012-2EDC-4F97-976A-C3C76F081CFE}" presName="sp" presStyleCnt="0"/>
      <dgm:spPr/>
    </dgm:pt>
    <dgm:pt modelId="{1CA9A921-080F-4D83-AB47-4B340638CB49}" type="pres">
      <dgm:prSet presAssocID="{19A4CB9F-DD2F-4EC6-AD25-2188B38C29FD}" presName="linNode" presStyleCnt="0"/>
      <dgm:spPr/>
    </dgm:pt>
    <dgm:pt modelId="{185C35DA-824B-4F17-BD29-080D0A0FB9C6}" type="pres">
      <dgm:prSet presAssocID="{19A4CB9F-DD2F-4EC6-AD25-2188B38C29FD}" presName="parentText" presStyleLbl="node1" presStyleIdx="2" presStyleCnt="3" custScaleX="63645">
        <dgm:presLayoutVars>
          <dgm:chMax val="1"/>
          <dgm:bulletEnabled val="1"/>
        </dgm:presLayoutVars>
      </dgm:prSet>
      <dgm:spPr/>
    </dgm:pt>
    <dgm:pt modelId="{2B76843F-E915-478E-8C4B-1F218023EECC}" type="pres">
      <dgm:prSet presAssocID="{19A4CB9F-DD2F-4EC6-AD25-2188B38C29FD}" presName="descendantText" presStyleLbl="alignAccFollowNode1" presStyleIdx="2" presStyleCnt="3" custScaleX="123225">
        <dgm:presLayoutVars>
          <dgm:bulletEnabled val="1"/>
        </dgm:presLayoutVars>
      </dgm:prSet>
      <dgm:spPr/>
    </dgm:pt>
  </dgm:ptLst>
  <dgm:cxnLst>
    <dgm:cxn modelId="{FB7AD802-7EA5-457F-8D8A-976238096477}" type="presOf" srcId="{E614C5F3-FDF3-48CC-8080-54EAFA3606F3}" destId="{2B76843F-E915-478E-8C4B-1F218023EECC}" srcOrd="0" destOrd="0" presId="urn:microsoft.com/office/officeart/2005/8/layout/vList5"/>
    <dgm:cxn modelId="{BD6BE402-9D0F-49AA-9EC7-DBB18838CB76}" srcId="{0409CF5A-DCBC-4B08-AB51-D5899948CAC8}" destId="{D0406E48-A679-488A-A8A4-DCE3A789EAD7}" srcOrd="0" destOrd="0" parTransId="{7E7E8DBC-960D-4F17-910D-36EA26C85B4C}" sibTransId="{4837468C-EDE2-45E9-9239-9A33DE3BF658}"/>
    <dgm:cxn modelId="{093C1B08-47E9-401E-8BC1-75CD81F29B5A}" type="presOf" srcId="{6C52956B-F898-42E5-B51D-D6057C7A01C1}" destId="{3D5D72DC-198E-4B34-95A4-B83946F1FC59}" srcOrd="0" destOrd="0" presId="urn:microsoft.com/office/officeart/2005/8/layout/vList5"/>
    <dgm:cxn modelId="{0E954919-9FFD-45C1-9845-F410F4809FD4}" type="presOf" srcId="{D0406E48-A679-488A-A8A4-DCE3A789EAD7}" destId="{4D64CC8A-0EB2-45AC-8C77-BDE87BCAFE3B}" srcOrd="0" destOrd="0" presId="urn:microsoft.com/office/officeart/2005/8/layout/vList5"/>
    <dgm:cxn modelId="{B664DC23-F698-4152-9495-7F940EA03274}" srcId="{4106078F-B1ED-42EC-820D-BCC7E4CE069A}" destId="{0409CF5A-DCBC-4B08-AB51-D5899948CAC8}" srcOrd="0" destOrd="0" parTransId="{5FDAFC26-B006-4CA1-AE1E-7CD80C8E31AC}" sibTransId="{08635134-5B07-4578-94F3-7012DBE4B0D8}"/>
    <dgm:cxn modelId="{7102B742-662A-48E7-BAD3-43C18C3D1F80}" type="presOf" srcId="{2C668087-7166-43CB-AD78-61CCA4C60BD9}" destId="{2F1FD399-C322-409B-8B22-00546F68B4B3}" srcOrd="0" destOrd="0" presId="urn:microsoft.com/office/officeart/2005/8/layout/vList5"/>
    <dgm:cxn modelId="{3B9D9771-3CD1-465A-AA97-2D8BE65C576A}" type="presOf" srcId="{4106078F-B1ED-42EC-820D-BCC7E4CE069A}" destId="{1FCA189F-910C-4DA5-BA08-4DDFA3D11C00}" srcOrd="0" destOrd="0" presId="urn:microsoft.com/office/officeart/2005/8/layout/vList5"/>
    <dgm:cxn modelId="{21456874-0A76-42D8-9B77-B98283B1B65E}" type="presOf" srcId="{19A4CB9F-DD2F-4EC6-AD25-2188B38C29FD}" destId="{185C35DA-824B-4F17-BD29-080D0A0FB9C6}" srcOrd="0" destOrd="0" presId="urn:microsoft.com/office/officeart/2005/8/layout/vList5"/>
    <dgm:cxn modelId="{1C918793-FA59-4408-8FD1-927CAA787DCD}" srcId="{4106078F-B1ED-42EC-820D-BCC7E4CE069A}" destId="{6C52956B-F898-42E5-B51D-D6057C7A01C1}" srcOrd="1" destOrd="0" parTransId="{63FC9571-089B-4F4F-A3E3-62CF068B88AD}" sibTransId="{F94E2012-2EDC-4F97-976A-C3C76F081CFE}"/>
    <dgm:cxn modelId="{CF1AAAA1-73BF-4C7B-AB97-7DC59DE485D3}" srcId="{4106078F-B1ED-42EC-820D-BCC7E4CE069A}" destId="{19A4CB9F-DD2F-4EC6-AD25-2188B38C29FD}" srcOrd="2" destOrd="0" parTransId="{EAD6CF59-A6B4-4540-AF9C-54F7D0D6F3F4}" sibTransId="{1FF4C244-C44A-4BDD-8A27-62288346E85D}"/>
    <dgm:cxn modelId="{E2FB4CAB-6CA4-4F9E-8B1A-5D0991231F13}" srcId="{6C52956B-F898-42E5-B51D-D6057C7A01C1}" destId="{2C668087-7166-43CB-AD78-61CCA4C60BD9}" srcOrd="0" destOrd="0" parTransId="{092ECCF1-E154-4D45-A0BA-52B36D1BFB15}" sibTransId="{2BFD4459-3675-4CA1-B3E0-2326DD0769F7}"/>
    <dgm:cxn modelId="{AFDBEDCC-C45E-45ED-A938-EBC99362307A}" srcId="{19A4CB9F-DD2F-4EC6-AD25-2188B38C29FD}" destId="{E614C5F3-FDF3-48CC-8080-54EAFA3606F3}" srcOrd="0" destOrd="0" parTransId="{04740F26-5572-4B3F-B95A-5BA1403C4048}" sibTransId="{2EC40FA7-7E27-4440-9B2D-E85EEB8BDBF4}"/>
    <dgm:cxn modelId="{E55EF6D5-E2A3-4D71-AB5A-7F9B6CB218D6}" type="presOf" srcId="{0409CF5A-DCBC-4B08-AB51-D5899948CAC8}" destId="{0B84B78C-D827-4E2F-8F6F-7DCB6D60F52A}" srcOrd="0" destOrd="0" presId="urn:microsoft.com/office/officeart/2005/8/layout/vList5"/>
    <dgm:cxn modelId="{2248F94B-152A-4C5C-958F-4BC058CB1BCE}" type="presParOf" srcId="{1FCA189F-910C-4DA5-BA08-4DDFA3D11C00}" destId="{A6B68022-4CD8-4281-86D5-AD6F14B62CC2}" srcOrd="0" destOrd="0" presId="urn:microsoft.com/office/officeart/2005/8/layout/vList5"/>
    <dgm:cxn modelId="{F0029A60-4E40-4D18-8B35-3C126F66186C}" type="presParOf" srcId="{A6B68022-4CD8-4281-86D5-AD6F14B62CC2}" destId="{0B84B78C-D827-4E2F-8F6F-7DCB6D60F52A}" srcOrd="0" destOrd="0" presId="urn:microsoft.com/office/officeart/2005/8/layout/vList5"/>
    <dgm:cxn modelId="{11153A64-3471-4C67-AAE0-FB41F4C3081A}" type="presParOf" srcId="{A6B68022-4CD8-4281-86D5-AD6F14B62CC2}" destId="{4D64CC8A-0EB2-45AC-8C77-BDE87BCAFE3B}" srcOrd="1" destOrd="0" presId="urn:microsoft.com/office/officeart/2005/8/layout/vList5"/>
    <dgm:cxn modelId="{CD1908B7-185E-4F8E-839F-F258D242533F}" type="presParOf" srcId="{1FCA189F-910C-4DA5-BA08-4DDFA3D11C00}" destId="{EA2FF384-54B8-4226-8E3E-08F2BBCA801D}" srcOrd="1" destOrd="0" presId="urn:microsoft.com/office/officeart/2005/8/layout/vList5"/>
    <dgm:cxn modelId="{662244AB-B990-4F10-8469-B20CEF94671E}" type="presParOf" srcId="{1FCA189F-910C-4DA5-BA08-4DDFA3D11C00}" destId="{EBFCCD4A-8DA4-428A-979F-D95B701874B7}" srcOrd="2" destOrd="0" presId="urn:microsoft.com/office/officeart/2005/8/layout/vList5"/>
    <dgm:cxn modelId="{0A9CBDCD-890D-4EAD-9093-FBD9D7216B53}" type="presParOf" srcId="{EBFCCD4A-8DA4-428A-979F-D95B701874B7}" destId="{3D5D72DC-198E-4B34-95A4-B83946F1FC59}" srcOrd="0" destOrd="0" presId="urn:microsoft.com/office/officeart/2005/8/layout/vList5"/>
    <dgm:cxn modelId="{96728AA2-0D41-4888-B55E-96F4A2C41B1D}" type="presParOf" srcId="{EBFCCD4A-8DA4-428A-979F-D95B701874B7}" destId="{2F1FD399-C322-409B-8B22-00546F68B4B3}" srcOrd="1" destOrd="0" presId="urn:microsoft.com/office/officeart/2005/8/layout/vList5"/>
    <dgm:cxn modelId="{98A59E92-13A4-4649-A9D2-B29F341E5241}" type="presParOf" srcId="{1FCA189F-910C-4DA5-BA08-4DDFA3D11C00}" destId="{D33B8B25-F82D-4FE1-9119-1A726D094100}" srcOrd="3" destOrd="0" presId="urn:microsoft.com/office/officeart/2005/8/layout/vList5"/>
    <dgm:cxn modelId="{EC13FE71-CE38-478B-BDA4-DE2B789C7B5C}" type="presParOf" srcId="{1FCA189F-910C-4DA5-BA08-4DDFA3D11C00}" destId="{1CA9A921-080F-4D83-AB47-4B340638CB49}" srcOrd="4" destOrd="0" presId="urn:microsoft.com/office/officeart/2005/8/layout/vList5"/>
    <dgm:cxn modelId="{4A2D7F2C-7158-431F-B43D-0B7B028710BE}" type="presParOf" srcId="{1CA9A921-080F-4D83-AB47-4B340638CB49}" destId="{185C35DA-824B-4F17-BD29-080D0A0FB9C6}" srcOrd="0" destOrd="0" presId="urn:microsoft.com/office/officeart/2005/8/layout/vList5"/>
    <dgm:cxn modelId="{A7F18556-2FED-4D6B-B2E7-529978D36A19}" type="presParOf" srcId="{1CA9A921-080F-4D83-AB47-4B340638CB49}" destId="{2B76843F-E915-478E-8C4B-1F218023EEC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06078F-B1ED-42EC-820D-BCC7E4CE069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l-GR"/>
        </a:p>
      </dgm:t>
    </dgm:pt>
    <dgm:pt modelId="{0409CF5A-DCBC-4B08-AB51-D5899948CAC8}">
      <dgm:prSet phldrT="[Κείμενο]" custT="1"/>
      <dgm:spPr/>
      <dgm:t>
        <a:bodyPr/>
        <a:lstStyle/>
        <a:p>
          <a:r>
            <a:rPr lang="en-US" sz="3600" dirty="0"/>
            <a:t>Step 4</a:t>
          </a:r>
          <a:endParaRPr lang="el-GR" sz="3600" dirty="0"/>
        </a:p>
      </dgm:t>
    </dgm:pt>
    <dgm:pt modelId="{5FDAFC26-B006-4CA1-AE1E-7CD80C8E31AC}" type="parTrans" cxnId="{B664DC23-F698-4152-9495-7F940EA03274}">
      <dgm:prSet/>
      <dgm:spPr/>
      <dgm:t>
        <a:bodyPr/>
        <a:lstStyle/>
        <a:p>
          <a:endParaRPr lang="el-GR"/>
        </a:p>
      </dgm:t>
    </dgm:pt>
    <dgm:pt modelId="{08635134-5B07-4578-94F3-7012DBE4B0D8}" type="sibTrans" cxnId="{B664DC23-F698-4152-9495-7F940EA03274}">
      <dgm:prSet/>
      <dgm:spPr/>
      <dgm:t>
        <a:bodyPr/>
        <a:lstStyle/>
        <a:p>
          <a:endParaRPr lang="el-GR"/>
        </a:p>
      </dgm:t>
    </dgm:pt>
    <dgm:pt modelId="{D0406E48-A679-488A-A8A4-DCE3A789EAD7}">
      <dgm:prSet phldrT="[Κείμενο]" custT="1"/>
      <dgm:spPr/>
      <dgm:t>
        <a:bodyPr/>
        <a:lstStyle/>
        <a:p>
          <a:pPr>
            <a:buNone/>
          </a:pPr>
          <a:r>
            <a:rPr lang="en-US" sz="1800" b="1" dirty="0"/>
            <a:t>Define message</a:t>
          </a:r>
          <a:r>
            <a:rPr lang="en-US" sz="1800" dirty="0"/>
            <a:t>: your message should be clear (directly linked to the purpose of your dissemination), tailor-made for your audience, and actionable.</a:t>
          </a:r>
          <a:endParaRPr lang="el-GR" sz="1800" i="1" dirty="0"/>
        </a:p>
      </dgm:t>
    </dgm:pt>
    <dgm:pt modelId="{7E7E8DBC-960D-4F17-910D-36EA26C85B4C}" type="parTrans" cxnId="{BD6BE402-9D0F-49AA-9EC7-DBB18838CB76}">
      <dgm:prSet/>
      <dgm:spPr/>
      <dgm:t>
        <a:bodyPr/>
        <a:lstStyle/>
        <a:p>
          <a:endParaRPr lang="el-GR"/>
        </a:p>
      </dgm:t>
    </dgm:pt>
    <dgm:pt modelId="{4837468C-EDE2-45E9-9239-9A33DE3BF658}" type="sibTrans" cxnId="{BD6BE402-9D0F-49AA-9EC7-DBB18838CB76}">
      <dgm:prSet/>
      <dgm:spPr/>
      <dgm:t>
        <a:bodyPr/>
        <a:lstStyle/>
        <a:p>
          <a:endParaRPr lang="el-GR"/>
        </a:p>
      </dgm:t>
    </dgm:pt>
    <dgm:pt modelId="{6C52956B-F898-42E5-B51D-D6057C7A01C1}">
      <dgm:prSet phldrT="[Κείμενο]" custT="1"/>
      <dgm:spPr/>
      <dgm:t>
        <a:bodyPr/>
        <a:lstStyle/>
        <a:p>
          <a:r>
            <a:rPr lang="en-US" sz="3600" dirty="0"/>
            <a:t>Step 5</a:t>
          </a:r>
          <a:endParaRPr lang="el-GR" sz="3600" dirty="0"/>
        </a:p>
      </dgm:t>
    </dgm:pt>
    <dgm:pt modelId="{63FC9571-089B-4F4F-A3E3-62CF068B88AD}" type="parTrans" cxnId="{1C918793-FA59-4408-8FD1-927CAA787DCD}">
      <dgm:prSet/>
      <dgm:spPr/>
      <dgm:t>
        <a:bodyPr/>
        <a:lstStyle/>
        <a:p>
          <a:endParaRPr lang="el-GR"/>
        </a:p>
      </dgm:t>
    </dgm:pt>
    <dgm:pt modelId="{F94E2012-2EDC-4F97-976A-C3C76F081CFE}" type="sibTrans" cxnId="{1C918793-FA59-4408-8FD1-927CAA787DCD}">
      <dgm:prSet/>
      <dgm:spPr/>
      <dgm:t>
        <a:bodyPr/>
        <a:lstStyle/>
        <a:p>
          <a:endParaRPr lang="el-GR"/>
        </a:p>
      </dgm:t>
    </dgm:pt>
    <dgm:pt modelId="{2C668087-7166-43CB-AD78-61CCA4C60BD9}">
      <dgm:prSet phldrT="[Κείμενο]" custT="1"/>
      <dgm:spPr/>
      <dgm:t>
        <a:bodyPr spcFirstLastPara="0" vert="horz" wrap="square" lIns="247650" tIns="123825" rIns="247650" bIns="123825" numCol="1" spcCol="1270" anchor="ctr" anchorCtr="0"/>
        <a:lstStyle/>
        <a:p>
          <a:pPr marL="171450" lvl="1" indent="-171450" algn="l" defTabSz="800100">
            <a:lnSpc>
              <a:spcPct val="90000"/>
            </a:lnSpc>
            <a:spcBef>
              <a:spcPct val="0"/>
            </a:spcBef>
            <a:spcAft>
              <a:spcPct val="15000"/>
            </a:spcAft>
            <a:buNone/>
          </a:pPr>
          <a:r>
            <a:rPr lang="en-US" sz="1800" b="1" kern="1200" dirty="0">
              <a:latin typeface="Calibri"/>
              <a:ea typeface="+mn-ea"/>
              <a:cs typeface="+mn-cs"/>
            </a:rPr>
            <a:t>Choose methods</a:t>
          </a:r>
          <a:r>
            <a:rPr lang="en-US" sz="1800" kern="1200" dirty="0">
              <a:latin typeface="Calibri"/>
              <a:ea typeface="+mn-ea"/>
              <a:cs typeface="+mn-cs"/>
            </a:rPr>
            <a:t>: select the right dissemination methods to get your message across to your audiences and achieve your purpose. You can use a mixture of traditional methods (newsletters, press releases, journal articles, web sites, conferences, </a:t>
          </a:r>
          <a:r>
            <a:rPr lang="en-US" sz="1800" kern="1200" dirty="0" err="1">
              <a:latin typeface="Calibri"/>
              <a:ea typeface="+mn-ea"/>
              <a:cs typeface="+mn-cs"/>
            </a:rPr>
            <a:t>etc</a:t>
          </a:r>
          <a:r>
            <a:rPr lang="en-US" sz="1800" kern="1200" dirty="0">
              <a:latin typeface="Calibri"/>
              <a:ea typeface="+mn-ea"/>
              <a:cs typeface="+mn-cs"/>
            </a:rPr>
            <a:t>) and less typical methods (online discussion platforms, events, workshops, neighborhood meetings, etc.)</a:t>
          </a:r>
          <a:endParaRPr lang="el-GR" sz="1800" kern="1200" dirty="0">
            <a:latin typeface="Calibri"/>
            <a:ea typeface="+mn-ea"/>
            <a:cs typeface="+mn-cs"/>
          </a:endParaRPr>
        </a:p>
      </dgm:t>
    </dgm:pt>
    <dgm:pt modelId="{092ECCF1-E154-4D45-A0BA-52B36D1BFB15}" type="parTrans" cxnId="{E2FB4CAB-6CA4-4F9E-8B1A-5D0991231F13}">
      <dgm:prSet/>
      <dgm:spPr/>
      <dgm:t>
        <a:bodyPr/>
        <a:lstStyle/>
        <a:p>
          <a:endParaRPr lang="el-GR"/>
        </a:p>
      </dgm:t>
    </dgm:pt>
    <dgm:pt modelId="{2BFD4459-3675-4CA1-B3E0-2326DD0769F7}" type="sibTrans" cxnId="{E2FB4CAB-6CA4-4F9E-8B1A-5D0991231F13}">
      <dgm:prSet/>
      <dgm:spPr/>
      <dgm:t>
        <a:bodyPr/>
        <a:lstStyle/>
        <a:p>
          <a:endParaRPr lang="el-GR"/>
        </a:p>
      </dgm:t>
    </dgm:pt>
    <dgm:pt modelId="{19A4CB9F-DD2F-4EC6-AD25-2188B38C29FD}">
      <dgm:prSet phldrT="[Κείμενο]" custT="1"/>
      <dgm:spPr/>
      <dgm:t>
        <a:bodyPr/>
        <a:lstStyle/>
        <a:p>
          <a:r>
            <a:rPr lang="en-US" sz="3600" dirty="0"/>
            <a:t>Step 6</a:t>
          </a:r>
          <a:endParaRPr lang="el-GR" sz="3600" dirty="0"/>
        </a:p>
      </dgm:t>
    </dgm:pt>
    <dgm:pt modelId="{EAD6CF59-A6B4-4540-AF9C-54F7D0D6F3F4}" type="parTrans" cxnId="{CF1AAAA1-73BF-4C7B-AB97-7DC59DE485D3}">
      <dgm:prSet/>
      <dgm:spPr/>
      <dgm:t>
        <a:bodyPr/>
        <a:lstStyle/>
        <a:p>
          <a:endParaRPr lang="el-GR"/>
        </a:p>
      </dgm:t>
    </dgm:pt>
    <dgm:pt modelId="{1FF4C244-C44A-4BDD-8A27-62288346E85D}" type="sibTrans" cxnId="{CF1AAAA1-73BF-4C7B-AB97-7DC59DE485D3}">
      <dgm:prSet/>
      <dgm:spPr/>
      <dgm:t>
        <a:bodyPr/>
        <a:lstStyle/>
        <a:p>
          <a:endParaRPr lang="el-GR"/>
        </a:p>
      </dgm:t>
    </dgm:pt>
    <dgm:pt modelId="{E614C5F3-FDF3-48CC-8080-54EAFA3606F3}">
      <dgm:prSet phldrT="[Κείμενο]" custT="1"/>
      <dgm:spPr/>
      <dgm:t>
        <a:bodyPr/>
        <a:lstStyle/>
        <a:p>
          <a:pPr>
            <a:buNone/>
          </a:pPr>
          <a:r>
            <a:rPr lang="en-US" sz="1800" b="1" dirty="0"/>
            <a:t>Plan your timing:</a:t>
          </a:r>
          <a:r>
            <a:rPr lang="en-US" sz="1800" dirty="0"/>
            <a:t> decide when different dissemination activities will be most relevant. Timing will depend on the progress of the project as well as on the agenda of the target audience.</a:t>
          </a:r>
          <a:endParaRPr lang="el-GR" sz="1800" dirty="0"/>
        </a:p>
      </dgm:t>
    </dgm:pt>
    <dgm:pt modelId="{04740F26-5572-4B3F-B95A-5BA1403C4048}" type="parTrans" cxnId="{AFDBEDCC-C45E-45ED-A938-EBC99362307A}">
      <dgm:prSet/>
      <dgm:spPr/>
      <dgm:t>
        <a:bodyPr/>
        <a:lstStyle/>
        <a:p>
          <a:endParaRPr lang="el-GR"/>
        </a:p>
      </dgm:t>
    </dgm:pt>
    <dgm:pt modelId="{2EC40FA7-7E27-4440-9B2D-E85EEB8BDBF4}" type="sibTrans" cxnId="{AFDBEDCC-C45E-45ED-A938-EBC99362307A}">
      <dgm:prSet/>
      <dgm:spPr/>
      <dgm:t>
        <a:bodyPr/>
        <a:lstStyle/>
        <a:p>
          <a:endParaRPr lang="el-GR"/>
        </a:p>
      </dgm:t>
    </dgm:pt>
    <dgm:pt modelId="{1FCA189F-910C-4DA5-BA08-4DDFA3D11C00}" type="pres">
      <dgm:prSet presAssocID="{4106078F-B1ED-42EC-820D-BCC7E4CE069A}" presName="Name0" presStyleCnt="0">
        <dgm:presLayoutVars>
          <dgm:dir/>
          <dgm:animLvl val="lvl"/>
          <dgm:resizeHandles val="exact"/>
        </dgm:presLayoutVars>
      </dgm:prSet>
      <dgm:spPr/>
    </dgm:pt>
    <dgm:pt modelId="{A6B68022-4CD8-4281-86D5-AD6F14B62CC2}" type="pres">
      <dgm:prSet presAssocID="{0409CF5A-DCBC-4B08-AB51-D5899948CAC8}" presName="linNode" presStyleCnt="0"/>
      <dgm:spPr/>
    </dgm:pt>
    <dgm:pt modelId="{0B84B78C-D827-4E2F-8F6F-7DCB6D60F52A}" type="pres">
      <dgm:prSet presAssocID="{0409CF5A-DCBC-4B08-AB51-D5899948CAC8}" presName="parentText" presStyleLbl="node1" presStyleIdx="0" presStyleCnt="3" custScaleX="63645">
        <dgm:presLayoutVars>
          <dgm:chMax val="1"/>
          <dgm:bulletEnabled val="1"/>
        </dgm:presLayoutVars>
      </dgm:prSet>
      <dgm:spPr/>
    </dgm:pt>
    <dgm:pt modelId="{4D64CC8A-0EB2-45AC-8C77-BDE87BCAFE3B}" type="pres">
      <dgm:prSet presAssocID="{0409CF5A-DCBC-4B08-AB51-D5899948CAC8}" presName="descendantText" presStyleLbl="alignAccFollowNode1" presStyleIdx="0" presStyleCnt="3" custScaleX="125321">
        <dgm:presLayoutVars>
          <dgm:bulletEnabled val="1"/>
        </dgm:presLayoutVars>
      </dgm:prSet>
      <dgm:spPr/>
    </dgm:pt>
    <dgm:pt modelId="{EA2FF384-54B8-4226-8E3E-08F2BBCA801D}" type="pres">
      <dgm:prSet presAssocID="{08635134-5B07-4578-94F3-7012DBE4B0D8}" presName="sp" presStyleCnt="0"/>
      <dgm:spPr/>
    </dgm:pt>
    <dgm:pt modelId="{EBFCCD4A-8DA4-428A-979F-D95B701874B7}" type="pres">
      <dgm:prSet presAssocID="{6C52956B-F898-42E5-B51D-D6057C7A01C1}" presName="linNode" presStyleCnt="0"/>
      <dgm:spPr/>
    </dgm:pt>
    <dgm:pt modelId="{3D5D72DC-198E-4B34-95A4-B83946F1FC59}" type="pres">
      <dgm:prSet presAssocID="{6C52956B-F898-42E5-B51D-D6057C7A01C1}" presName="parentText" presStyleLbl="node1" presStyleIdx="1" presStyleCnt="3" custScaleX="63645">
        <dgm:presLayoutVars>
          <dgm:chMax val="1"/>
          <dgm:bulletEnabled val="1"/>
        </dgm:presLayoutVars>
      </dgm:prSet>
      <dgm:spPr/>
    </dgm:pt>
    <dgm:pt modelId="{2F1FD399-C322-409B-8B22-00546F68B4B3}" type="pres">
      <dgm:prSet presAssocID="{6C52956B-F898-42E5-B51D-D6057C7A01C1}" presName="descendantText" presStyleLbl="alignAccFollowNode1" presStyleIdx="1" presStyleCnt="3" custScaleX="123225">
        <dgm:presLayoutVars>
          <dgm:bulletEnabled val="1"/>
        </dgm:presLayoutVars>
      </dgm:prSet>
      <dgm:spPr>
        <a:xfrm rot="5400000">
          <a:off x="5456329" y="-1256545"/>
          <a:ext cx="1166849" cy="7039053"/>
        </a:xfrm>
        <a:prstGeom prst="round2SameRect">
          <a:avLst/>
        </a:prstGeom>
      </dgm:spPr>
    </dgm:pt>
    <dgm:pt modelId="{D33B8B25-F82D-4FE1-9119-1A726D094100}" type="pres">
      <dgm:prSet presAssocID="{F94E2012-2EDC-4F97-976A-C3C76F081CFE}" presName="sp" presStyleCnt="0"/>
      <dgm:spPr/>
    </dgm:pt>
    <dgm:pt modelId="{1CA9A921-080F-4D83-AB47-4B340638CB49}" type="pres">
      <dgm:prSet presAssocID="{19A4CB9F-DD2F-4EC6-AD25-2188B38C29FD}" presName="linNode" presStyleCnt="0"/>
      <dgm:spPr/>
    </dgm:pt>
    <dgm:pt modelId="{185C35DA-824B-4F17-BD29-080D0A0FB9C6}" type="pres">
      <dgm:prSet presAssocID="{19A4CB9F-DD2F-4EC6-AD25-2188B38C29FD}" presName="parentText" presStyleLbl="node1" presStyleIdx="2" presStyleCnt="3" custScaleX="63645">
        <dgm:presLayoutVars>
          <dgm:chMax val="1"/>
          <dgm:bulletEnabled val="1"/>
        </dgm:presLayoutVars>
      </dgm:prSet>
      <dgm:spPr/>
    </dgm:pt>
    <dgm:pt modelId="{2B76843F-E915-478E-8C4B-1F218023EECC}" type="pres">
      <dgm:prSet presAssocID="{19A4CB9F-DD2F-4EC6-AD25-2188B38C29FD}" presName="descendantText" presStyleLbl="alignAccFollowNode1" presStyleIdx="2" presStyleCnt="3" custScaleX="123225">
        <dgm:presLayoutVars>
          <dgm:bulletEnabled val="1"/>
        </dgm:presLayoutVars>
      </dgm:prSet>
      <dgm:spPr/>
    </dgm:pt>
  </dgm:ptLst>
  <dgm:cxnLst>
    <dgm:cxn modelId="{FB7AD802-7EA5-457F-8D8A-976238096477}" type="presOf" srcId="{E614C5F3-FDF3-48CC-8080-54EAFA3606F3}" destId="{2B76843F-E915-478E-8C4B-1F218023EECC}" srcOrd="0" destOrd="0" presId="urn:microsoft.com/office/officeart/2005/8/layout/vList5"/>
    <dgm:cxn modelId="{BD6BE402-9D0F-49AA-9EC7-DBB18838CB76}" srcId="{0409CF5A-DCBC-4B08-AB51-D5899948CAC8}" destId="{D0406E48-A679-488A-A8A4-DCE3A789EAD7}" srcOrd="0" destOrd="0" parTransId="{7E7E8DBC-960D-4F17-910D-36EA26C85B4C}" sibTransId="{4837468C-EDE2-45E9-9239-9A33DE3BF658}"/>
    <dgm:cxn modelId="{093C1B08-47E9-401E-8BC1-75CD81F29B5A}" type="presOf" srcId="{6C52956B-F898-42E5-B51D-D6057C7A01C1}" destId="{3D5D72DC-198E-4B34-95A4-B83946F1FC59}" srcOrd="0" destOrd="0" presId="urn:microsoft.com/office/officeart/2005/8/layout/vList5"/>
    <dgm:cxn modelId="{0E954919-9FFD-45C1-9845-F410F4809FD4}" type="presOf" srcId="{D0406E48-A679-488A-A8A4-DCE3A789EAD7}" destId="{4D64CC8A-0EB2-45AC-8C77-BDE87BCAFE3B}" srcOrd="0" destOrd="0" presId="urn:microsoft.com/office/officeart/2005/8/layout/vList5"/>
    <dgm:cxn modelId="{B664DC23-F698-4152-9495-7F940EA03274}" srcId="{4106078F-B1ED-42EC-820D-BCC7E4CE069A}" destId="{0409CF5A-DCBC-4B08-AB51-D5899948CAC8}" srcOrd="0" destOrd="0" parTransId="{5FDAFC26-B006-4CA1-AE1E-7CD80C8E31AC}" sibTransId="{08635134-5B07-4578-94F3-7012DBE4B0D8}"/>
    <dgm:cxn modelId="{7102B742-662A-48E7-BAD3-43C18C3D1F80}" type="presOf" srcId="{2C668087-7166-43CB-AD78-61CCA4C60BD9}" destId="{2F1FD399-C322-409B-8B22-00546F68B4B3}" srcOrd="0" destOrd="0" presId="urn:microsoft.com/office/officeart/2005/8/layout/vList5"/>
    <dgm:cxn modelId="{3B9D9771-3CD1-465A-AA97-2D8BE65C576A}" type="presOf" srcId="{4106078F-B1ED-42EC-820D-BCC7E4CE069A}" destId="{1FCA189F-910C-4DA5-BA08-4DDFA3D11C00}" srcOrd="0" destOrd="0" presId="urn:microsoft.com/office/officeart/2005/8/layout/vList5"/>
    <dgm:cxn modelId="{21456874-0A76-42D8-9B77-B98283B1B65E}" type="presOf" srcId="{19A4CB9F-DD2F-4EC6-AD25-2188B38C29FD}" destId="{185C35DA-824B-4F17-BD29-080D0A0FB9C6}" srcOrd="0" destOrd="0" presId="urn:microsoft.com/office/officeart/2005/8/layout/vList5"/>
    <dgm:cxn modelId="{1C918793-FA59-4408-8FD1-927CAA787DCD}" srcId="{4106078F-B1ED-42EC-820D-BCC7E4CE069A}" destId="{6C52956B-F898-42E5-B51D-D6057C7A01C1}" srcOrd="1" destOrd="0" parTransId="{63FC9571-089B-4F4F-A3E3-62CF068B88AD}" sibTransId="{F94E2012-2EDC-4F97-976A-C3C76F081CFE}"/>
    <dgm:cxn modelId="{CF1AAAA1-73BF-4C7B-AB97-7DC59DE485D3}" srcId="{4106078F-B1ED-42EC-820D-BCC7E4CE069A}" destId="{19A4CB9F-DD2F-4EC6-AD25-2188B38C29FD}" srcOrd="2" destOrd="0" parTransId="{EAD6CF59-A6B4-4540-AF9C-54F7D0D6F3F4}" sibTransId="{1FF4C244-C44A-4BDD-8A27-62288346E85D}"/>
    <dgm:cxn modelId="{E2FB4CAB-6CA4-4F9E-8B1A-5D0991231F13}" srcId="{6C52956B-F898-42E5-B51D-D6057C7A01C1}" destId="{2C668087-7166-43CB-AD78-61CCA4C60BD9}" srcOrd="0" destOrd="0" parTransId="{092ECCF1-E154-4D45-A0BA-52B36D1BFB15}" sibTransId="{2BFD4459-3675-4CA1-B3E0-2326DD0769F7}"/>
    <dgm:cxn modelId="{AFDBEDCC-C45E-45ED-A938-EBC99362307A}" srcId="{19A4CB9F-DD2F-4EC6-AD25-2188B38C29FD}" destId="{E614C5F3-FDF3-48CC-8080-54EAFA3606F3}" srcOrd="0" destOrd="0" parTransId="{04740F26-5572-4B3F-B95A-5BA1403C4048}" sibTransId="{2EC40FA7-7E27-4440-9B2D-E85EEB8BDBF4}"/>
    <dgm:cxn modelId="{E55EF6D5-E2A3-4D71-AB5A-7F9B6CB218D6}" type="presOf" srcId="{0409CF5A-DCBC-4B08-AB51-D5899948CAC8}" destId="{0B84B78C-D827-4E2F-8F6F-7DCB6D60F52A}" srcOrd="0" destOrd="0" presId="urn:microsoft.com/office/officeart/2005/8/layout/vList5"/>
    <dgm:cxn modelId="{2248F94B-152A-4C5C-958F-4BC058CB1BCE}" type="presParOf" srcId="{1FCA189F-910C-4DA5-BA08-4DDFA3D11C00}" destId="{A6B68022-4CD8-4281-86D5-AD6F14B62CC2}" srcOrd="0" destOrd="0" presId="urn:microsoft.com/office/officeart/2005/8/layout/vList5"/>
    <dgm:cxn modelId="{F0029A60-4E40-4D18-8B35-3C126F66186C}" type="presParOf" srcId="{A6B68022-4CD8-4281-86D5-AD6F14B62CC2}" destId="{0B84B78C-D827-4E2F-8F6F-7DCB6D60F52A}" srcOrd="0" destOrd="0" presId="urn:microsoft.com/office/officeart/2005/8/layout/vList5"/>
    <dgm:cxn modelId="{11153A64-3471-4C67-AAE0-FB41F4C3081A}" type="presParOf" srcId="{A6B68022-4CD8-4281-86D5-AD6F14B62CC2}" destId="{4D64CC8A-0EB2-45AC-8C77-BDE87BCAFE3B}" srcOrd="1" destOrd="0" presId="urn:microsoft.com/office/officeart/2005/8/layout/vList5"/>
    <dgm:cxn modelId="{CD1908B7-185E-4F8E-839F-F258D242533F}" type="presParOf" srcId="{1FCA189F-910C-4DA5-BA08-4DDFA3D11C00}" destId="{EA2FF384-54B8-4226-8E3E-08F2BBCA801D}" srcOrd="1" destOrd="0" presId="urn:microsoft.com/office/officeart/2005/8/layout/vList5"/>
    <dgm:cxn modelId="{662244AB-B990-4F10-8469-B20CEF94671E}" type="presParOf" srcId="{1FCA189F-910C-4DA5-BA08-4DDFA3D11C00}" destId="{EBFCCD4A-8DA4-428A-979F-D95B701874B7}" srcOrd="2" destOrd="0" presId="urn:microsoft.com/office/officeart/2005/8/layout/vList5"/>
    <dgm:cxn modelId="{0A9CBDCD-890D-4EAD-9093-FBD9D7216B53}" type="presParOf" srcId="{EBFCCD4A-8DA4-428A-979F-D95B701874B7}" destId="{3D5D72DC-198E-4B34-95A4-B83946F1FC59}" srcOrd="0" destOrd="0" presId="urn:microsoft.com/office/officeart/2005/8/layout/vList5"/>
    <dgm:cxn modelId="{96728AA2-0D41-4888-B55E-96F4A2C41B1D}" type="presParOf" srcId="{EBFCCD4A-8DA4-428A-979F-D95B701874B7}" destId="{2F1FD399-C322-409B-8B22-00546F68B4B3}" srcOrd="1" destOrd="0" presId="urn:microsoft.com/office/officeart/2005/8/layout/vList5"/>
    <dgm:cxn modelId="{98A59E92-13A4-4649-A9D2-B29F341E5241}" type="presParOf" srcId="{1FCA189F-910C-4DA5-BA08-4DDFA3D11C00}" destId="{D33B8B25-F82D-4FE1-9119-1A726D094100}" srcOrd="3" destOrd="0" presId="urn:microsoft.com/office/officeart/2005/8/layout/vList5"/>
    <dgm:cxn modelId="{EC13FE71-CE38-478B-BDA4-DE2B789C7B5C}" type="presParOf" srcId="{1FCA189F-910C-4DA5-BA08-4DDFA3D11C00}" destId="{1CA9A921-080F-4D83-AB47-4B340638CB49}" srcOrd="4" destOrd="0" presId="urn:microsoft.com/office/officeart/2005/8/layout/vList5"/>
    <dgm:cxn modelId="{4A2D7F2C-7158-431F-B43D-0B7B028710BE}" type="presParOf" srcId="{1CA9A921-080F-4D83-AB47-4B340638CB49}" destId="{185C35DA-824B-4F17-BD29-080D0A0FB9C6}" srcOrd="0" destOrd="0" presId="urn:microsoft.com/office/officeart/2005/8/layout/vList5"/>
    <dgm:cxn modelId="{A7F18556-2FED-4D6B-B2E7-529978D36A19}" type="presParOf" srcId="{1CA9A921-080F-4D83-AB47-4B340638CB49}" destId="{2B76843F-E915-478E-8C4B-1F218023EEC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F87911-A657-4082-8448-BEF39FB6140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l-GR"/>
        </a:p>
      </dgm:t>
    </dgm:pt>
    <dgm:pt modelId="{2BECE75E-F086-465E-A60C-A8393F0F8E0E}">
      <dgm:prSet/>
      <dgm:spPr/>
      <dgm:t>
        <a:bodyPr/>
        <a:lstStyle/>
        <a:p>
          <a:r>
            <a:rPr lang="en-US" dirty="0"/>
            <a:t>enhance your reputation and help your efforts gain  understanding and support (also financially)</a:t>
          </a:r>
          <a:endParaRPr lang="el-GR" dirty="0"/>
        </a:p>
      </dgm:t>
    </dgm:pt>
    <dgm:pt modelId="{E5041377-16E9-42D8-8AF5-50931D8BDCAC}" type="parTrans" cxnId="{30CC1556-1446-4776-A41D-C4C1092033BD}">
      <dgm:prSet/>
      <dgm:spPr/>
      <dgm:t>
        <a:bodyPr/>
        <a:lstStyle/>
        <a:p>
          <a:endParaRPr lang="el-GR"/>
        </a:p>
      </dgm:t>
    </dgm:pt>
    <dgm:pt modelId="{3C1AA28E-8FC0-48C5-B0BA-E3A2353768F8}" type="sibTrans" cxnId="{30CC1556-1446-4776-A41D-C4C1092033BD}">
      <dgm:prSet/>
      <dgm:spPr/>
      <dgm:t>
        <a:bodyPr/>
        <a:lstStyle/>
        <a:p>
          <a:endParaRPr lang="el-GR"/>
        </a:p>
      </dgm:t>
    </dgm:pt>
    <dgm:pt modelId="{C83E1F05-8FE9-4A7D-B9AF-278791F2A1F9}">
      <dgm:prSet phldrT="[Κείμενο]"/>
      <dgm:spPr/>
      <dgm:t>
        <a:bodyPr/>
        <a:lstStyle/>
        <a:p>
          <a:r>
            <a:rPr lang="en-US" dirty="0"/>
            <a:t>Tap into additional funding sources</a:t>
          </a:r>
          <a:endParaRPr lang="el-GR" dirty="0"/>
        </a:p>
      </dgm:t>
    </dgm:pt>
    <dgm:pt modelId="{BEAA35CA-326B-415C-9CCF-C0BF6B00435B}" type="parTrans" cxnId="{1E373841-4473-494F-8E74-1C8C8BD45CEC}">
      <dgm:prSet/>
      <dgm:spPr/>
      <dgm:t>
        <a:bodyPr/>
        <a:lstStyle/>
        <a:p>
          <a:endParaRPr lang="el-GR"/>
        </a:p>
      </dgm:t>
    </dgm:pt>
    <dgm:pt modelId="{439BF656-0DBB-42E0-BFDD-F5D9F944969B}" type="sibTrans" cxnId="{1E373841-4473-494F-8E74-1C8C8BD45CEC}">
      <dgm:prSet/>
      <dgm:spPr/>
      <dgm:t>
        <a:bodyPr/>
        <a:lstStyle/>
        <a:p>
          <a:endParaRPr lang="el-GR"/>
        </a:p>
      </dgm:t>
    </dgm:pt>
    <dgm:pt modelId="{FC1A3357-1C9D-464E-A3DB-3D035C1DC248}">
      <dgm:prSet phldrT="[Κείμενο]"/>
      <dgm:spPr/>
      <dgm:t>
        <a:bodyPr/>
        <a:lstStyle/>
        <a:p>
          <a:r>
            <a:rPr lang="en-US" dirty="0"/>
            <a:t>Discover novel approaches and solutions</a:t>
          </a:r>
          <a:endParaRPr lang="el-GR" dirty="0"/>
        </a:p>
      </dgm:t>
    </dgm:pt>
    <dgm:pt modelId="{44E373D5-8FD0-453E-AF2F-D567116FA5DC}" type="parTrans" cxnId="{4F6CB4EE-A139-469B-9321-27AAB1CB5962}">
      <dgm:prSet/>
      <dgm:spPr/>
      <dgm:t>
        <a:bodyPr/>
        <a:lstStyle/>
        <a:p>
          <a:endParaRPr lang="el-GR"/>
        </a:p>
      </dgm:t>
    </dgm:pt>
    <dgm:pt modelId="{8A8D73D2-489A-483E-81EC-8B1FB242E13F}" type="sibTrans" cxnId="{4F6CB4EE-A139-469B-9321-27AAB1CB5962}">
      <dgm:prSet/>
      <dgm:spPr/>
      <dgm:t>
        <a:bodyPr/>
        <a:lstStyle/>
        <a:p>
          <a:endParaRPr lang="el-GR"/>
        </a:p>
      </dgm:t>
    </dgm:pt>
    <dgm:pt modelId="{4B3C5A3C-987B-478E-985E-ED41F8A3A881}">
      <dgm:prSet phldrT="[Κείμενο]"/>
      <dgm:spPr/>
      <dgm:t>
        <a:bodyPr/>
        <a:lstStyle/>
        <a:p>
          <a:r>
            <a:rPr lang="en-US" b="0" baseline="0" dirty="0">
              <a:solidFill>
                <a:schemeClr val="bg1"/>
              </a:solidFill>
              <a:latin typeface="+mn-lt"/>
              <a:ea typeface="+mn-ea"/>
              <a:cs typeface="+mn-cs"/>
            </a:rPr>
            <a:t>Attract potential users of the project results </a:t>
          </a:r>
          <a:endParaRPr lang="el-GR" b="0" dirty="0">
            <a:solidFill>
              <a:schemeClr val="bg1"/>
            </a:solidFill>
          </a:endParaRPr>
        </a:p>
      </dgm:t>
    </dgm:pt>
    <dgm:pt modelId="{705C3CBA-656F-4FD1-8AC5-7D75F90AD16B}" type="parTrans" cxnId="{2E682554-6A21-4BB2-B37E-A06E982C2A48}">
      <dgm:prSet/>
      <dgm:spPr/>
      <dgm:t>
        <a:bodyPr/>
        <a:lstStyle/>
        <a:p>
          <a:endParaRPr lang="el-GR"/>
        </a:p>
      </dgm:t>
    </dgm:pt>
    <dgm:pt modelId="{5BE476F7-B62D-4E55-8337-333661A5ED3E}" type="sibTrans" cxnId="{2E682554-6A21-4BB2-B37E-A06E982C2A48}">
      <dgm:prSet/>
      <dgm:spPr/>
      <dgm:t>
        <a:bodyPr/>
        <a:lstStyle/>
        <a:p>
          <a:endParaRPr lang="el-GR"/>
        </a:p>
      </dgm:t>
    </dgm:pt>
    <dgm:pt modelId="{542D37D4-01E3-452D-9DD3-56897BD62540}">
      <dgm:prSet phldrT="[Κείμενο]"/>
      <dgm:spPr/>
      <dgm:t>
        <a:bodyPr/>
        <a:lstStyle/>
        <a:p>
          <a:r>
            <a:rPr lang="en-US" b="0" baseline="0" dirty="0">
              <a:solidFill>
                <a:schemeClr val="bg1"/>
              </a:solidFill>
              <a:latin typeface="+mn-lt"/>
              <a:ea typeface="+mn-ea"/>
              <a:cs typeface="+mn-cs"/>
            </a:rPr>
            <a:t>strengthen the research and innovation landscape in Europe</a:t>
          </a:r>
          <a:endParaRPr lang="el-GR" b="0" dirty="0">
            <a:solidFill>
              <a:schemeClr val="bg1"/>
            </a:solidFill>
          </a:endParaRPr>
        </a:p>
      </dgm:t>
    </dgm:pt>
    <dgm:pt modelId="{9AB382DD-1B3B-4C84-8A7D-934AA08614E5}" type="parTrans" cxnId="{07A801FE-A5F3-4593-A4C5-FECDE51B660A}">
      <dgm:prSet/>
      <dgm:spPr/>
      <dgm:t>
        <a:bodyPr/>
        <a:lstStyle/>
        <a:p>
          <a:endParaRPr lang="el-GR"/>
        </a:p>
      </dgm:t>
    </dgm:pt>
    <dgm:pt modelId="{02D9EEA4-C0A6-4A1D-8E84-7AF28D12AE4D}" type="sibTrans" cxnId="{07A801FE-A5F3-4593-A4C5-FECDE51B660A}">
      <dgm:prSet/>
      <dgm:spPr/>
      <dgm:t>
        <a:bodyPr/>
        <a:lstStyle/>
        <a:p>
          <a:endParaRPr lang="el-GR"/>
        </a:p>
      </dgm:t>
    </dgm:pt>
    <dgm:pt modelId="{6DCCE379-6B0A-4712-9B1D-89894A55A249}">
      <dgm:prSet/>
      <dgm:spPr/>
      <dgm:t>
        <a:bodyPr/>
        <a:lstStyle/>
        <a:p>
          <a:r>
            <a:rPr lang="en-US" dirty="0"/>
            <a:t>Sharpen your profile within the scientific community</a:t>
          </a:r>
          <a:endParaRPr lang="el-GR" dirty="0"/>
        </a:p>
      </dgm:t>
    </dgm:pt>
    <dgm:pt modelId="{951A079D-09D0-425C-87E5-B43C31B29E66}" type="parTrans" cxnId="{F2F74957-59AD-46A4-AE1C-54FB0297AE82}">
      <dgm:prSet/>
      <dgm:spPr/>
      <dgm:t>
        <a:bodyPr/>
        <a:lstStyle/>
        <a:p>
          <a:endParaRPr lang="el-GR"/>
        </a:p>
      </dgm:t>
    </dgm:pt>
    <dgm:pt modelId="{C617BAF8-1607-4C41-A678-A23F0DE5D03D}" type="sibTrans" cxnId="{F2F74957-59AD-46A4-AE1C-54FB0297AE82}">
      <dgm:prSet/>
      <dgm:spPr/>
      <dgm:t>
        <a:bodyPr/>
        <a:lstStyle/>
        <a:p>
          <a:endParaRPr lang="el-GR"/>
        </a:p>
      </dgm:t>
    </dgm:pt>
    <dgm:pt modelId="{45CDC920-EA61-4BAE-A1D8-2075619D81CD}" type="pres">
      <dgm:prSet presAssocID="{4DF87911-A657-4082-8448-BEF39FB61400}" presName="diagram" presStyleCnt="0">
        <dgm:presLayoutVars>
          <dgm:dir/>
          <dgm:resizeHandles val="exact"/>
        </dgm:presLayoutVars>
      </dgm:prSet>
      <dgm:spPr/>
    </dgm:pt>
    <dgm:pt modelId="{EBEB4E67-DC5C-4E77-862D-DF75292DAA4C}" type="pres">
      <dgm:prSet presAssocID="{2BECE75E-F086-465E-A60C-A8393F0F8E0E}" presName="node" presStyleLbl="node1" presStyleIdx="0" presStyleCnt="6">
        <dgm:presLayoutVars>
          <dgm:bulletEnabled val="1"/>
        </dgm:presLayoutVars>
      </dgm:prSet>
      <dgm:spPr/>
    </dgm:pt>
    <dgm:pt modelId="{258FFB8E-D9D4-4C1B-B851-19CB922F7AB7}" type="pres">
      <dgm:prSet presAssocID="{3C1AA28E-8FC0-48C5-B0BA-E3A2353768F8}" presName="sibTrans" presStyleCnt="0"/>
      <dgm:spPr/>
    </dgm:pt>
    <dgm:pt modelId="{EE3E900D-619A-40F8-8FDC-8E070457850D}" type="pres">
      <dgm:prSet presAssocID="{6DCCE379-6B0A-4712-9B1D-89894A55A249}" presName="node" presStyleLbl="node1" presStyleIdx="1" presStyleCnt="6">
        <dgm:presLayoutVars>
          <dgm:bulletEnabled val="1"/>
        </dgm:presLayoutVars>
      </dgm:prSet>
      <dgm:spPr/>
    </dgm:pt>
    <dgm:pt modelId="{5AB2EEBA-5E63-4449-B8FA-90AF89CF40CD}" type="pres">
      <dgm:prSet presAssocID="{C617BAF8-1607-4C41-A678-A23F0DE5D03D}" presName="sibTrans" presStyleCnt="0"/>
      <dgm:spPr/>
    </dgm:pt>
    <dgm:pt modelId="{5C4BC231-61B1-4248-81D0-0151D77FF754}" type="pres">
      <dgm:prSet presAssocID="{C83E1F05-8FE9-4A7D-B9AF-278791F2A1F9}" presName="node" presStyleLbl="node1" presStyleIdx="2" presStyleCnt="6">
        <dgm:presLayoutVars>
          <dgm:bulletEnabled val="1"/>
        </dgm:presLayoutVars>
      </dgm:prSet>
      <dgm:spPr/>
    </dgm:pt>
    <dgm:pt modelId="{4D13BA14-EA10-483F-862A-C99EB05CBF61}" type="pres">
      <dgm:prSet presAssocID="{439BF656-0DBB-42E0-BFDD-F5D9F944969B}" presName="sibTrans" presStyleCnt="0"/>
      <dgm:spPr/>
    </dgm:pt>
    <dgm:pt modelId="{002703B7-98C7-4BDD-A344-D9D79E658834}" type="pres">
      <dgm:prSet presAssocID="{FC1A3357-1C9D-464E-A3DB-3D035C1DC248}" presName="node" presStyleLbl="node1" presStyleIdx="3" presStyleCnt="6">
        <dgm:presLayoutVars>
          <dgm:bulletEnabled val="1"/>
        </dgm:presLayoutVars>
      </dgm:prSet>
      <dgm:spPr/>
    </dgm:pt>
    <dgm:pt modelId="{AC0E895E-A029-42E8-ADFF-5F1F93E37F80}" type="pres">
      <dgm:prSet presAssocID="{8A8D73D2-489A-483E-81EC-8B1FB242E13F}" presName="sibTrans" presStyleCnt="0"/>
      <dgm:spPr/>
    </dgm:pt>
    <dgm:pt modelId="{68B92C6B-2219-4A81-B91D-7ED42CABEA75}" type="pres">
      <dgm:prSet presAssocID="{4B3C5A3C-987B-478E-985E-ED41F8A3A881}" presName="node" presStyleLbl="node1" presStyleIdx="4" presStyleCnt="6">
        <dgm:presLayoutVars>
          <dgm:bulletEnabled val="1"/>
        </dgm:presLayoutVars>
      </dgm:prSet>
      <dgm:spPr/>
    </dgm:pt>
    <dgm:pt modelId="{A0038839-BCA7-4D30-8522-009086AD2F21}" type="pres">
      <dgm:prSet presAssocID="{5BE476F7-B62D-4E55-8337-333661A5ED3E}" presName="sibTrans" presStyleCnt="0"/>
      <dgm:spPr/>
    </dgm:pt>
    <dgm:pt modelId="{D9C50D24-36CD-450D-902B-AB4A93416269}" type="pres">
      <dgm:prSet presAssocID="{542D37D4-01E3-452D-9DD3-56897BD62540}" presName="node" presStyleLbl="node1" presStyleIdx="5" presStyleCnt="6">
        <dgm:presLayoutVars>
          <dgm:bulletEnabled val="1"/>
        </dgm:presLayoutVars>
      </dgm:prSet>
      <dgm:spPr/>
    </dgm:pt>
  </dgm:ptLst>
  <dgm:cxnLst>
    <dgm:cxn modelId="{20115611-A7D4-463F-96C4-6F94165CF380}" type="presOf" srcId="{FC1A3357-1C9D-464E-A3DB-3D035C1DC248}" destId="{002703B7-98C7-4BDD-A344-D9D79E658834}" srcOrd="0" destOrd="0" presId="urn:microsoft.com/office/officeart/2005/8/layout/default#1"/>
    <dgm:cxn modelId="{60266E15-344C-4CEE-8C0C-FE5C61BD2F32}" type="presOf" srcId="{4B3C5A3C-987B-478E-985E-ED41F8A3A881}" destId="{68B92C6B-2219-4A81-B91D-7ED42CABEA75}" srcOrd="0" destOrd="0" presId="urn:microsoft.com/office/officeart/2005/8/layout/default#1"/>
    <dgm:cxn modelId="{1E373841-4473-494F-8E74-1C8C8BD45CEC}" srcId="{4DF87911-A657-4082-8448-BEF39FB61400}" destId="{C83E1F05-8FE9-4A7D-B9AF-278791F2A1F9}" srcOrd="2" destOrd="0" parTransId="{BEAA35CA-326B-415C-9CCF-C0BF6B00435B}" sibTransId="{439BF656-0DBB-42E0-BFDD-F5D9F944969B}"/>
    <dgm:cxn modelId="{2E682554-6A21-4BB2-B37E-A06E982C2A48}" srcId="{4DF87911-A657-4082-8448-BEF39FB61400}" destId="{4B3C5A3C-987B-478E-985E-ED41F8A3A881}" srcOrd="4" destOrd="0" parTransId="{705C3CBA-656F-4FD1-8AC5-7D75F90AD16B}" sibTransId="{5BE476F7-B62D-4E55-8337-333661A5ED3E}"/>
    <dgm:cxn modelId="{30CC1556-1446-4776-A41D-C4C1092033BD}" srcId="{4DF87911-A657-4082-8448-BEF39FB61400}" destId="{2BECE75E-F086-465E-A60C-A8393F0F8E0E}" srcOrd="0" destOrd="0" parTransId="{E5041377-16E9-42D8-8AF5-50931D8BDCAC}" sibTransId="{3C1AA28E-8FC0-48C5-B0BA-E3A2353768F8}"/>
    <dgm:cxn modelId="{F2F74957-59AD-46A4-AE1C-54FB0297AE82}" srcId="{4DF87911-A657-4082-8448-BEF39FB61400}" destId="{6DCCE379-6B0A-4712-9B1D-89894A55A249}" srcOrd="1" destOrd="0" parTransId="{951A079D-09D0-425C-87E5-B43C31B29E66}" sibTransId="{C617BAF8-1607-4C41-A678-A23F0DE5D03D}"/>
    <dgm:cxn modelId="{C75EE790-2005-48B1-9841-A76D62CD39C3}" type="presOf" srcId="{4DF87911-A657-4082-8448-BEF39FB61400}" destId="{45CDC920-EA61-4BAE-A1D8-2075619D81CD}" srcOrd="0" destOrd="0" presId="urn:microsoft.com/office/officeart/2005/8/layout/default#1"/>
    <dgm:cxn modelId="{46CC25B2-7898-4DB5-941A-09463B806492}" type="presOf" srcId="{6DCCE379-6B0A-4712-9B1D-89894A55A249}" destId="{EE3E900D-619A-40F8-8FDC-8E070457850D}" srcOrd="0" destOrd="0" presId="urn:microsoft.com/office/officeart/2005/8/layout/default#1"/>
    <dgm:cxn modelId="{8A252BB3-F73F-44DD-9109-540D4AF59139}" type="presOf" srcId="{2BECE75E-F086-465E-A60C-A8393F0F8E0E}" destId="{EBEB4E67-DC5C-4E77-862D-DF75292DAA4C}" srcOrd="0" destOrd="0" presId="urn:microsoft.com/office/officeart/2005/8/layout/default#1"/>
    <dgm:cxn modelId="{155142BC-E669-441F-A7F0-E4A54AB1BAD0}" type="presOf" srcId="{C83E1F05-8FE9-4A7D-B9AF-278791F2A1F9}" destId="{5C4BC231-61B1-4248-81D0-0151D77FF754}" srcOrd="0" destOrd="0" presId="urn:microsoft.com/office/officeart/2005/8/layout/default#1"/>
    <dgm:cxn modelId="{4F6CB4EE-A139-469B-9321-27AAB1CB5962}" srcId="{4DF87911-A657-4082-8448-BEF39FB61400}" destId="{FC1A3357-1C9D-464E-A3DB-3D035C1DC248}" srcOrd="3" destOrd="0" parTransId="{44E373D5-8FD0-453E-AF2F-D567116FA5DC}" sibTransId="{8A8D73D2-489A-483E-81EC-8B1FB242E13F}"/>
    <dgm:cxn modelId="{3E0EB1F6-08FB-4BD9-AC72-76ED009A1220}" type="presOf" srcId="{542D37D4-01E3-452D-9DD3-56897BD62540}" destId="{D9C50D24-36CD-450D-902B-AB4A93416269}" srcOrd="0" destOrd="0" presId="urn:microsoft.com/office/officeart/2005/8/layout/default#1"/>
    <dgm:cxn modelId="{07A801FE-A5F3-4593-A4C5-FECDE51B660A}" srcId="{4DF87911-A657-4082-8448-BEF39FB61400}" destId="{542D37D4-01E3-452D-9DD3-56897BD62540}" srcOrd="5" destOrd="0" parTransId="{9AB382DD-1B3B-4C84-8A7D-934AA08614E5}" sibTransId="{02D9EEA4-C0A6-4A1D-8E84-7AF28D12AE4D}"/>
    <dgm:cxn modelId="{FDEA8EF8-F45A-4B2C-9633-2D12F5DA7A58}" type="presParOf" srcId="{45CDC920-EA61-4BAE-A1D8-2075619D81CD}" destId="{EBEB4E67-DC5C-4E77-862D-DF75292DAA4C}" srcOrd="0" destOrd="0" presId="urn:microsoft.com/office/officeart/2005/8/layout/default#1"/>
    <dgm:cxn modelId="{2089A348-D062-4F87-9A57-9D502E70A21A}" type="presParOf" srcId="{45CDC920-EA61-4BAE-A1D8-2075619D81CD}" destId="{258FFB8E-D9D4-4C1B-B851-19CB922F7AB7}" srcOrd="1" destOrd="0" presId="urn:microsoft.com/office/officeart/2005/8/layout/default#1"/>
    <dgm:cxn modelId="{473215EC-AA04-4E4F-9774-CFD368C445F0}" type="presParOf" srcId="{45CDC920-EA61-4BAE-A1D8-2075619D81CD}" destId="{EE3E900D-619A-40F8-8FDC-8E070457850D}" srcOrd="2" destOrd="0" presId="urn:microsoft.com/office/officeart/2005/8/layout/default#1"/>
    <dgm:cxn modelId="{0D5A434E-D5BB-4B97-99AE-BBD66648CF6E}" type="presParOf" srcId="{45CDC920-EA61-4BAE-A1D8-2075619D81CD}" destId="{5AB2EEBA-5E63-4449-B8FA-90AF89CF40CD}" srcOrd="3" destOrd="0" presId="urn:microsoft.com/office/officeart/2005/8/layout/default#1"/>
    <dgm:cxn modelId="{F1F3CE29-0E96-4202-89EC-42787467E390}" type="presParOf" srcId="{45CDC920-EA61-4BAE-A1D8-2075619D81CD}" destId="{5C4BC231-61B1-4248-81D0-0151D77FF754}" srcOrd="4" destOrd="0" presId="urn:microsoft.com/office/officeart/2005/8/layout/default#1"/>
    <dgm:cxn modelId="{62B7E828-8F85-422D-B5DE-D0C4D24A82C3}" type="presParOf" srcId="{45CDC920-EA61-4BAE-A1D8-2075619D81CD}" destId="{4D13BA14-EA10-483F-862A-C99EB05CBF61}" srcOrd="5" destOrd="0" presId="urn:microsoft.com/office/officeart/2005/8/layout/default#1"/>
    <dgm:cxn modelId="{9DE137C6-694B-43E2-BFF0-8E259780A4C0}" type="presParOf" srcId="{45CDC920-EA61-4BAE-A1D8-2075619D81CD}" destId="{002703B7-98C7-4BDD-A344-D9D79E658834}" srcOrd="6" destOrd="0" presId="urn:microsoft.com/office/officeart/2005/8/layout/default#1"/>
    <dgm:cxn modelId="{50DC8FD3-8C5F-4774-BC12-1963780A871F}" type="presParOf" srcId="{45CDC920-EA61-4BAE-A1D8-2075619D81CD}" destId="{AC0E895E-A029-42E8-ADFF-5F1F93E37F80}" srcOrd="7" destOrd="0" presId="urn:microsoft.com/office/officeart/2005/8/layout/default#1"/>
    <dgm:cxn modelId="{B3062DB6-D850-4943-90F0-49A2699A5C32}" type="presParOf" srcId="{45CDC920-EA61-4BAE-A1D8-2075619D81CD}" destId="{68B92C6B-2219-4A81-B91D-7ED42CABEA75}" srcOrd="8" destOrd="0" presId="urn:microsoft.com/office/officeart/2005/8/layout/default#1"/>
    <dgm:cxn modelId="{9A76BA89-97E6-47C9-BE7C-C55590A8D07B}" type="presParOf" srcId="{45CDC920-EA61-4BAE-A1D8-2075619D81CD}" destId="{A0038839-BCA7-4D30-8522-009086AD2F21}" srcOrd="9" destOrd="0" presId="urn:microsoft.com/office/officeart/2005/8/layout/default#1"/>
    <dgm:cxn modelId="{9FA704E6-6BC7-425B-B7C8-38FCB5B9712B}" type="presParOf" srcId="{45CDC920-EA61-4BAE-A1D8-2075619D81CD}" destId="{D9C50D24-36CD-450D-902B-AB4A93416269}" srcOrd="1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48A33-BACF-4C86-950D-8EB8EF153FC9}">
      <dsp:nvSpPr>
        <dsp:cNvPr id="0" name=""/>
        <dsp:cNvSpPr/>
      </dsp:nvSpPr>
      <dsp:spPr>
        <a:xfrm rot="10800000">
          <a:off x="2177566" y="378"/>
          <a:ext cx="7766888" cy="8849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25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The steps required to produce the deliverables which will lead you to the expected result (goal)</a:t>
          </a:r>
          <a:endParaRPr lang="el-GR" sz="2400" kern="1200" dirty="0"/>
        </a:p>
      </dsp:txBody>
      <dsp:txXfrm rot="10800000">
        <a:off x="2398811" y="378"/>
        <a:ext cx="7545643" cy="884980"/>
      </dsp:txXfrm>
    </dsp:sp>
    <dsp:sp modelId="{D054DF4D-CB33-46D6-8D6D-5D74754D9F3F}">
      <dsp:nvSpPr>
        <dsp:cNvPr id="0" name=""/>
        <dsp:cNvSpPr/>
      </dsp:nvSpPr>
      <dsp:spPr>
        <a:xfrm>
          <a:off x="1690845" y="378"/>
          <a:ext cx="884980" cy="884980"/>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2B6E32-3FE6-4B0D-9E69-1B0419DC2E03}">
      <dsp:nvSpPr>
        <dsp:cNvPr id="0" name=""/>
        <dsp:cNvSpPr/>
      </dsp:nvSpPr>
      <dsp:spPr>
        <a:xfrm rot="10800000">
          <a:off x="2177566" y="1106603"/>
          <a:ext cx="7766888" cy="8849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25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The resources to be assigned to each step</a:t>
          </a:r>
          <a:endParaRPr lang="el-GR" sz="2400" b="1" kern="1200" dirty="0"/>
        </a:p>
      </dsp:txBody>
      <dsp:txXfrm rot="10800000">
        <a:off x="2398811" y="1106603"/>
        <a:ext cx="7545643" cy="884980"/>
      </dsp:txXfrm>
    </dsp:sp>
    <dsp:sp modelId="{F96848A3-A8A4-48CC-8420-6D671C413B6D}">
      <dsp:nvSpPr>
        <dsp:cNvPr id="0" name=""/>
        <dsp:cNvSpPr/>
      </dsp:nvSpPr>
      <dsp:spPr>
        <a:xfrm>
          <a:off x="1735076" y="1106603"/>
          <a:ext cx="884980" cy="884980"/>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AB261A-5E8E-42EA-BB41-EA0B93EA4A53}">
      <dsp:nvSpPr>
        <dsp:cNvPr id="0" name=""/>
        <dsp:cNvSpPr/>
      </dsp:nvSpPr>
      <dsp:spPr>
        <a:xfrm rot="10800000">
          <a:off x="2177566" y="2212828"/>
          <a:ext cx="7766888" cy="8849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25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The time required to complete each step and the project altogether</a:t>
          </a:r>
          <a:endParaRPr lang="el-GR" sz="2400" kern="1200" dirty="0"/>
        </a:p>
      </dsp:txBody>
      <dsp:txXfrm rot="10800000">
        <a:off x="2398811" y="2212828"/>
        <a:ext cx="7545643" cy="884980"/>
      </dsp:txXfrm>
    </dsp:sp>
    <dsp:sp modelId="{AFE35405-60B8-4447-A687-08232F2747C5}">
      <dsp:nvSpPr>
        <dsp:cNvPr id="0" name=""/>
        <dsp:cNvSpPr/>
      </dsp:nvSpPr>
      <dsp:spPr>
        <a:xfrm>
          <a:off x="1735076" y="2212828"/>
          <a:ext cx="884980" cy="884980"/>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4CC8A-0EB2-45AC-8C77-BDE87BCAFE3B}">
      <dsp:nvSpPr>
        <dsp:cNvPr id="0" name=""/>
        <dsp:cNvSpPr/>
      </dsp:nvSpPr>
      <dsp:spPr>
        <a:xfrm rot="5400000">
          <a:off x="6137692" y="-3545687"/>
          <a:ext cx="1166849" cy="855435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t>Determine what data will be collected, processed or generated</a:t>
          </a:r>
          <a:endParaRPr lang="el-GR" sz="1800" i="1" kern="1200" dirty="0"/>
        </a:p>
      </dsp:txBody>
      <dsp:txXfrm rot="-5400000">
        <a:off x="2443939" y="205027"/>
        <a:ext cx="8497396" cy="1052927"/>
      </dsp:txXfrm>
    </dsp:sp>
    <dsp:sp modelId="{0B84B78C-D827-4E2F-8F6F-7DCB6D60F52A}">
      <dsp:nvSpPr>
        <dsp:cNvPr id="0" name=""/>
        <dsp:cNvSpPr/>
      </dsp:nvSpPr>
      <dsp:spPr>
        <a:xfrm>
          <a:off x="224" y="2209"/>
          <a:ext cx="2443713" cy="1458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1</a:t>
          </a:r>
          <a:endParaRPr lang="el-GR" sz="3600" kern="1200" dirty="0"/>
        </a:p>
      </dsp:txBody>
      <dsp:txXfrm>
        <a:off x="71425" y="73410"/>
        <a:ext cx="2301311" cy="1316160"/>
      </dsp:txXfrm>
    </dsp:sp>
    <dsp:sp modelId="{2F1FD399-C322-409B-8B22-00546F68B4B3}">
      <dsp:nvSpPr>
        <dsp:cNvPr id="0" name=""/>
        <dsp:cNvSpPr/>
      </dsp:nvSpPr>
      <dsp:spPr>
        <a:xfrm rot="5400000">
          <a:off x="6153207" y="-1997720"/>
          <a:ext cx="1166849" cy="8521403"/>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Calibri"/>
              <a:ea typeface="+mn-ea"/>
              <a:cs typeface="+mn-cs"/>
            </a:rPr>
            <a:t>Determine how data will be handled during and after the project: mainly how they will be organized and how they will be documented</a:t>
          </a:r>
          <a:endParaRPr lang="el-GR" sz="1800" kern="1200" dirty="0">
            <a:latin typeface="Calibri"/>
            <a:ea typeface="+mn-ea"/>
            <a:cs typeface="+mn-cs"/>
          </a:endParaRPr>
        </a:p>
      </dsp:txBody>
      <dsp:txXfrm rot="-5400000">
        <a:off x="2475931" y="1736517"/>
        <a:ext cx="8464442" cy="1052927"/>
      </dsp:txXfrm>
    </dsp:sp>
    <dsp:sp modelId="{3D5D72DC-198E-4B34-95A4-B83946F1FC59}">
      <dsp:nvSpPr>
        <dsp:cNvPr id="0" name=""/>
        <dsp:cNvSpPr/>
      </dsp:nvSpPr>
      <dsp:spPr>
        <a:xfrm>
          <a:off x="224" y="1533700"/>
          <a:ext cx="2475706" cy="145856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2</a:t>
          </a:r>
          <a:endParaRPr lang="el-GR" sz="3600" kern="1200" dirty="0"/>
        </a:p>
      </dsp:txBody>
      <dsp:txXfrm>
        <a:off x="71425" y="1604901"/>
        <a:ext cx="2333304" cy="1316160"/>
      </dsp:txXfrm>
    </dsp:sp>
    <dsp:sp modelId="{2B76843F-E915-478E-8C4B-1F218023EECC}">
      <dsp:nvSpPr>
        <dsp:cNvPr id="0" name=""/>
        <dsp:cNvSpPr/>
      </dsp:nvSpPr>
      <dsp:spPr>
        <a:xfrm rot="5400000">
          <a:off x="6153207" y="-466229"/>
          <a:ext cx="1166849" cy="8521403"/>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t>Define the methodology and standards to be applied and most of all the quality assurance methods.</a:t>
          </a:r>
          <a:endParaRPr lang="el-GR" sz="1800" kern="1200" dirty="0"/>
        </a:p>
      </dsp:txBody>
      <dsp:txXfrm rot="-5400000">
        <a:off x="2475931" y="3268008"/>
        <a:ext cx="8464442" cy="1052927"/>
      </dsp:txXfrm>
    </dsp:sp>
    <dsp:sp modelId="{185C35DA-824B-4F17-BD29-080D0A0FB9C6}">
      <dsp:nvSpPr>
        <dsp:cNvPr id="0" name=""/>
        <dsp:cNvSpPr/>
      </dsp:nvSpPr>
      <dsp:spPr>
        <a:xfrm>
          <a:off x="224" y="3065190"/>
          <a:ext cx="2475706" cy="14585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3</a:t>
          </a:r>
          <a:endParaRPr lang="el-GR" sz="3600" kern="1200" dirty="0"/>
        </a:p>
      </dsp:txBody>
      <dsp:txXfrm>
        <a:off x="71425" y="3136391"/>
        <a:ext cx="2333304" cy="1316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4CC8A-0EB2-45AC-8C77-BDE87BCAFE3B}">
      <dsp:nvSpPr>
        <dsp:cNvPr id="0" name=""/>
        <dsp:cNvSpPr/>
      </dsp:nvSpPr>
      <dsp:spPr>
        <a:xfrm rot="5400000">
          <a:off x="6095226" y="-3494775"/>
          <a:ext cx="1251782" cy="855435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t>Determine how data will be stored and preserved.</a:t>
          </a:r>
          <a:endParaRPr lang="el-GR" sz="1800" i="1" kern="1200" dirty="0"/>
        </a:p>
      </dsp:txBody>
      <dsp:txXfrm rot="-5400000">
        <a:off x="2443939" y="217619"/>
        <a:ext cx="8493250" cy="1129568"/>
      </dsp:txXfrm>
    </dsp:sp>
    <dsp:sp modelId="{0B84B78C-D827-4E2F-8F6F-7DCB6D60F52A}">
      <dsp:nvSpPr>
        <dsp:cNvPr id="0" name=""/>
        <dsp:cNvSpPr/>
      </dsp:nvSpPr>
      <dsp:spPr>
        <a:xfrm>
          <a:off x="224" y="39"/>
          <a:ext cx="2443713" cy="15647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4</a:t>
          </a:r>
          <a:endParaRPr lang="el-GR" sz="3600" kern="1200" dirty="0"/>
        </a:p>
      </dsp:txBody>
      <dsp:txXfrm>
        <a:off x="76608" y="76423"/>
        <a:ext cx="2290945" cy="1411960"/>
      </dsp:txXfrm>
    </dsp:sp>
    <dsp:sp modelId="{2F1FD399-C322-409B-8B22-00546F68B4B3}">
      <dsp:nvSpPr>
        <dsp:cNvPr id="0" name=""/>
        <dsp:cNvSpPr/>
      </dsp:nvSpPr>
      <dsp:spPr>
        <a:xfrm rot="5400000">
          <a:off x="6110740" y="-1835333"/>
          <a:ext cx="1251782" cy="8521403"/>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Calibri"/>
              <a:ea typeface="+mn-ea"/>
              <a:cs typeface="+mn-cs"/>
            </a:rPr>
            <a:t>Draft your data policy and mainly which data will be made open and how.</a:t>
          </a:r>
          <a:endParaRPr lang="el-GR" sz="1800" kern="1200" dirty="0">
            <a:latin typeface="Calibri"/>
            <a:ea typeface="+mn-ea"/>
            <a:cs typeface="+mn-cs"/>
          </a:endParaRPr>
        </a:p>
      </dsp:txBody>
      <dsp:txXfrm rot="-5400000">
        <a:off x="2475930" y="1860584"/>
        <a:ext cx="8460296" cy="1129568"/>
      </dsp:txXfrm>
    </dsp:sp>
    <dsp:sp modelId="{3D5D72DC-198E-4B34-95A4-B83946F1FC59}">
      <dsp:nvSpPr>
        <dsp:cNvPr id="0" name=""/>
        <dsp:cNvSpPr/>
      </dsp:nvSpPr>
      <dsp:spPr>
        <a:xfrm>
          <a:off x="224" y="1643004"/>
          <a:ext cx="2475706" cy="15647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5</a:t>
          </a:r>
          <a:endParaRPr lang="el-GR" sz="3600" kern="1200" dirty="0"/>
        </a:p>
      </dsp:txBody>
      <dsp:txXfrm>
        <a:off x="76608" y="1719388"/>
        <a:ext cx="2322938" cy="1411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37631-BCB8-4306-9A28-D375453DABBE}">
      <dsp:nvSpPr>
        <dsp:cNvPr id="0" name=""/>
        <dsp:cNvSpPr/>
      </dsp:nvSpPr>
      <dsp:spPr>
        <a:xfrm>
          <a:off x="0" y="273715"/>
          <a:ext cx="9847585"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For it to be called a WBS, it must have certain characteristics:</a:t>
          </a:r>
          <a:endParaRPr lang="el-GR" sz="3000" kern="1200"/>
        </a:p>
      </dsp:txBody>
      <dsp:txXfrm>
        <a:off x="35125" y="308840"/>
        <a:ext cx="9777335" cy="649299"/>
      </dsp:txXfrm>
    </dsp:sp>
    <dsp:sp modelId="{9EBDEA38-5897-4419-AA34-E8034E719C73}">
      <dsp:nvSpPr>
        <dsp:cNvPr id="0" name=""/>
        <dsp:cNvSpPr/>
      </dsp:nvSpPr>
      <dsp:spPr>
        <a:xfrm>
          <a:off x="0" y="993265"/>
          <a:ext cx="9847585" cy="3539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66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1" kern="1200" dirty="0"/>
            <a:t>Hierarchy:</a:t>
          </a:r>
          <a:r>
            <a:rPr lang="en-US" sz="2300" kern="1200" dirty="0"/>
            <a:t> Each “child/lower” level exists in a strict hierarchical relationship with the “parent/upper” level. The sum of all the “child” elements should give you the “parent” element.</a:t>
          </a:r>
          <a:endParaRPr lang="el-GR" sz="2300" kern="1200" dirty="0"/>
        </a:p>
        <a:p>
          <a:pPr marL="228600" lvl="1" indent="-228600" algn="l" defTabSz="1022350">
            <a:lnSpc>
              <a:spcPct val="90000"/>
            </a:lnSpc>
            <a:spcBef>
              <a:spcPct val="0"/>
            </a:spcBef>
            <a:spcAft>
              <a:spcPct val="20000"/>
            </a:spcAft>
            <a:buChar char="•"/>
          </a:pPr>
          <a:r>
            <a:rPr lang="en-US" sz="2300" b="1" kern="1200" dirty="0"/>
            <a:t>100% rule: </a:t>
          </a:r>
          <a:r>
            <a:rPr lang="en-US" sz="2300" kern="1200" dirty="0"/>
            <a:t>Every “child” level of decomposition must make up 100% of the “parent” level.</a:t>
          </a:r>
          <a:endParaRPr lang="el-GR" sz="2300" kern="1200" dirty="0"/>
        </a:p>
        <a:p>
          <a:pPr marL="228600" lvl="1" indent="-228600" algn="l" defTabSz="1022350">
            <a:lnSpc>
              <a:spcPct val="90000"/>
            </a:lnSpc>
            <a:spcBef>
              <a:spcPct val="0"/>
            </a:spcBef>
            <a:spcAft>
              <a:spcPct val="20000"/>
            </a:spcAft>
            <a:buChar char="•"/>
          </a:pPr>
          <a:r>
            <a:rPr lang="en-US" sz="2300" b="1" kern="1200" dirty="0"/>
            <a:t>Mutually exclusive: </a:t>
          </a:r>
          <a:r>
            <a:rPr lang="en-US" sz="2300" kern="1200" dirty="0"/>
            <a:t>All elements at a particular level must be mutually exclusive. There must be no overlap in either their deliverables or their work (tasks).</a:t>
          </a:r>
          <a:endParaRPr lang="el-GR" sz="2300" kern="1200" dirty="0"/>
        </a:p>
        <a:p>
          <a:pPr marL="228600" lvl="1" indent="-228600" algn="l" defTabSz="1022350">
            <a:lnSpc>
              <a:spcPct val="90000"/>
            </a:lnSpc>
            <a:spcBef>
              <a:spcPct val="0"/>
            </a:spcBef>
            <a:spcAft>
              <a:spcPct val="20000"/>
            </a:spcAft>
            <a:buChar char="•"/>
          </a:pPr>
          <a:r>
            <a:rPr lang="en-US" sz="2300" b="1" kern="1200" dirty="0"/>
            <a:t>Outcome-focused: </a:t>
          </a:r>
          <a:r>
            <a:rPr lang="en-US" sz="2300" kern="1200" dirty="0"/>
            <a:t>The WBS must focus on the result of the work, i.e. the outcomes / deliverables.</a:t>
          </a:r>
          <a:endParaRPr lang="el-GR" sz="2300" kern="1200" dirty="0"/>
        </a:p>
      </dsp:txBody>
      <dsp:txXfrm>
        <a:off x="0" y="993265"/>
        <a:ext cx="9847585" cy="3539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37631-BCB8-4306-9A28-D375453DABBE}">
      <dsp:nvSpPr>
        <dsp:cNvPr id="0" name=""/>
        <dsp:cNvSpPr/>
      </dsp:nvSpPr>
      <dsp:spPr>
        <a:xfrm>
          <a:off x="0" y="105775"/>
          <a:ext cx="9847585"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WBS is a laser-focused breakdown of all the key deliverables needed to make the project successful:</a:t>
          </a:r>
          <a:endParaRPr lang="el-GR" sz="2700" kern="1200" dirty="0"/>
        </a:p>
      </dsp:txBody>
      <dsp:txXfrm>
        <a:off x="52431" y="158206"/>
        <a:ext cx="9742723" cy="969198"/>
      </dsp:txXfrm>
    </dsp:sp>
    <dsp:sp modelId="{9EBDEA38-5897-4419-AA34-E8034E719C73}">
      <dsp:nvSpPr>
        <dsp:cNvPr id="0" name=""/>
        <dsp:cNvSpPr/>
      </dsp:nvSpPr>
      <dsp:spPr>
        <a:xfrm>
          <a:off x="0" y="1179835"/>
          <a:ext cx="9847585" cy="352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66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kern="1200" dirty="0"/>
            <a:t>Project schedule:</a:t>
          </a:r>
          <a:r>
            <a:rPr lang="en-US" sz="2100" kern="1200" dirty="0"/>
            <a:t> WBS is the foundation of the timeline and budget. Once you know all the deliverables required to complete the project and their hierarchical relationships, it is much easier to assign resources and set deadlines.</a:t>
          </a:r>
          <a:endParaRPr lang="el-GR" sz="2100" kern="1200" dirty="0"/>
        </a:p>
        <a:p>
          <a:pPr marL="228600" lvl="1" indent="-228600" algn="l" defTabSz="933450">
            <a:lnSpc>
              <a:spcPct val="90000"/>
            </a:lnSpc>
            <a:spcBef>
              <a:spcPct val="0"/>
            </a:spcBef>
            <a:spcAft>
              <a:spcPct val="20000"/>
            </a:spcAft>
            <a:buFont typeface="Arial" panose="020B0604020202020204" pitchFamily="34" charset="0"/>
            <a:buChar char="•"/>
          </a:pPr>
          <a:r>
            <a:rPr lang="en-US" sz="2100" b="1" kern="1200" dirty="0"/>
            <a:t>Accountability: </a:t>
          </a:r>
          <a:r>
            <a:rPr lang="en-US" sz="2100" kern="1200" dirty="0"/>
            <a:t>Since all elements in a WBS are mutually exclusive, it helps create accountability.</a:t>
          </a:r>
        </a:p>
        <a:p>
          <a:pPr marL="228600" lvl="1" indent="-228600" algn="l" defTabSz="933450">
            <a:lnSpc>
              <a:spcPct val="90000"/>
            </a:lnSpc>
            <a:spcBef>
              <a:spcPct val="0"/>
            </a:spcBef>
            <a:spcAft>
              <a:spcPct val="20000"/>
            </a:spcAft>
            <a:buFont typeface="Arial" panose="020B0604020202020204" pitchFamily="34" charset="0"/>
            <a:buChar char="•"/>
          </a:pPr>
          <a:r>
            <a:rPr lang="en-US" sz="2100" b="1" kern="1200" dirty="0"/>
            <a:t>Commitment: </a:t>
          </a:r>
          <a:r>
            <a:rPr lang="en-US" sz="2100" kern="1200" dirty="0"/>
            <a:t>WBS gives teams a very high-level overview of their responsibilities. If each team is responsible for a specific component at a time, it helps make them more committed to completing their assigned tasks.</a:t>
          </a:r>
        </a:p>
        <a:p>
          <a:pPr marL="228600" lvl="1" indent="-228600" algn="l" defTabSz="933450">
            <a:lnSpc>
              <a:spcPct val="90000"/>
            </a:lnSpc>
            <a:spcBef>
              <a:spcPct val="0"/>
            </a:spcBef>
            <a:spcAft>
              <a:spcPct val="20000"/>
            </a:spcAft>
            <a:buFont typeface="Arial" panose="020B0604020202020204" pitchFamily="34" charset="0"/>
            <a:buChar char="•"/>
          </a:pPr>
          <a:r>
            <a:rPr lang="en-US" sz="2100" b="1" kern="1200" dirty="0"/>
            <a:t>Reduces ambiguities:</a:t>
          </a:r>
          <a:r>
            <a:rPr lang="en-US" sz="2100" kern="1200" dirty="0"/>
            <a:t> The process of developing a WBS involves the project manager, project team, and all relevant stakeholders. This encourages dialog and helps everyone flesh out their responsibilities. </a:t>
          </a:r>
        </a:p>
      </dsp:txBody>
      <dsp:txXfrm>
        <a:off x="0" y="1179835"/>
        <a:ext cx="9847585" cy="352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C2017-64F8-4708-9C89-5C92319F6FF6}">
      <dsp:nvSpPr>
        <dsp:cNvPr id="0" name=""/>
        <dsp:cNvSpPr/>
      </dsp:nvSpPr>
      <dsp:spPr>
        <a:xfrm rot="5400000">
          <a:off x="1073369" y="1106362"/>
          <a:ext cx="1909073" cy="31766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47AFD-4E57-43B7-B6BA-467272289687}">
      <dsp:nvSpPr>
        <dsp:cNvPr id="0" name=""/>
        <dsp:cNvSpPr/>
      </dsp:nvSpPr>
      <dsp:spPr>
        <a:xfrm>
          <a:off x="754697" y="2055498"/>
          <a:ext cx="2867902" cy="251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Start with the project scope! Determine your ultimate project outcome. This is you level 1.</a:t>
          </a:r>
          <a:endParaRPr lang="el-GR" sz="2000" kern="1200" dirty="0"/>
        </a:p>
      </dsp:txBody>
      <dsp:txXfrm>
        <a:off x="754697" y="2055498"/>
        <a:ext cx="2867902" cy="2513885"/>
      </dsp:txXfrm>
    </dsp:sp>
    <dsp:sp modelId="{FEE11360-BACD-44D0-9C1F-3C928B21BE7E}">
      <dsp:nvSpPr>
        <dsp:cNvPr id="0" name=""/>
        <dsp:cNvSpPr/>
      </dsp:nvSpPr>
      <dsp:spPr>
        <a:xfrm>
          <a:off x="3081486" y="872493"/>
          <a:ext cx="541113" cy="54111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DF721-CDE8-4FBA-AB63-0BF2308A0B0D}">
      <dsp:nvSpPr>
        <dsp:cNvPr id="0" name=""/>
        <dsp:cNvSpPr/>
      </dsp:nvSpPr>
      <dsp:spPr>
        <a:xfrm rot="5400000">
          <a:off x="4584242" y="237593"/>
          <a:ext cx="1909073" cy="31766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28D21-06EB-42F2-AA12-C65888D5C4F4}">
      <dsp:nvSpPr>
        <dsp:cNvPr id="0" name=""/>
        <dsp:cNvSpPr/>
      </dsp:nvSpPr>
      <dsp:spPr>
        <a:xfrm>
          <a:off x="4265570" y="1186729"/>
          <a:ext cx="2867902" cy="251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latin typeface="+mn-lt"/>
            </a:rPr>
            <a:t>Determine major </a:t>
          </a:r>
          <a:r>
            <a:rPr lang="en-US" sz="2000" b="1" i="0" u="none" kern="1200" dirty="0">
              <a:solidFill>
                <a:prstClr val="black">
                  <a:hueOff val="0"/>
                  <a:satOff val="0"/>
                  <a:lumOff val="0"/>
                  <a:alphaOff val="0"/>
                </a:prstClr>
              </a:solidFill>
              <a:latin typeface="+mn-lt"/>
              <a:ea typeface="+mn-ea"/>
              <a:cs typeface="+mn-cs"/>
            </a:rPr>
            <a:t>deliverables</a:t>
          </a:r>
          <a:r>
            <a:rPr lang="en-US" sz="2000" b="1" i="0" u="none" kern="1200" dirty="0">
              <a:latin typeface="+mn-lt"/>
            </a:rPr>
            <a:t>. This is your level 2. They must be essential for the success of the project and the responsibility of a different team. </a:t>
          </a:r>
          <a:endParaRPr lang="el-GR" sz="2000" b="1" i="0" u="none" kern="1200" dirty="0">
            <a:latin typeface="+mn-lt"/>
          </a:endParaRPr>
        </a:p>
      </dsp:txBody>
      <dsp:txXfrm>
        <a:off x="4265570" y="1186729"/>
        <a:ext cx="2867902" cy="2513885"/>
      </dsp:txXfrm>
    </dsp:sp>
    <dsp:sp modelId="{C6361756-053A-4E06-A2FE-2BC838365490}">
      <dsp:nvSpPr>
        <dsp:cNvPr id="0" name=""/>
        <dsp:cNvSpPr/>
      </dsp:nvSpPr>
      <dsp:spPr>
        <a:xfrm>
          <a:off x="6592359" y="3724"/>
          <a:ext cx="541113" cy="54111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16DE4-3B4D-43E7-AE0E-3EF1FDB7C9A2}">
      <dsp:nvSpPr>
        <dsp:cNvPr id="0" name=""/>
        <dsp:cNvSpPr/>
      </dsp:nvSpPr>
      <dsp:spPr>
        <a:xfrm rot="5400000">
          <a:off x="8095115" y="-631175"/>
          <a:ext cx="1909073" cy="31766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2DA3A-067D-42C3-A434-8866E9CE4FA2}">
      <dsp:nvSpPr>
        <dsp:cNvPr id="0" name=""/>
        <dsp:cNvSpPr/>
      </dsp:nvSpPr>
      <dsp:spPr>
        <a:xfrm>
          <a:off x="7776444" y="317960"/>
          <a:ext cx="2867902" cy="251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dirty="0"/>
            <a:t>Determine work packages (WP) for each deliverable. This is your level 3. Each WP must be:</a:t>
          </a:r>
        </a:p>
        <a:p>
          <a:pPr marL="0" lvl="0" indent="0" algn="l" defTabSz="889000">
            <a:lnSpc>
              <a:spcPct val="90000"/>
            </a:lnSpc>
            <a:spcBef>
              <a:spcPct val="0"/>
            </a:spcBef>
            <a:spcAft>
              <a:spcPct val="35000"/>
            </a:spcAft>
            <a:buNone/>
          </a:pPr>
          <a:r>
            <a:rPr lang="en-US" sz="1800" b="1" i="0" kern="1200" dirty="0"/>
            <a:t>Independent </a:t>
          </a:r>
          <a:r>
            <a:rPr lang="en-US" sz="1800" b="0" i="1" kern="1200" dirty="0"/>
            <a:t>(mutually exclusive)</a:t>
          </a:r>
        </a:p>
        <a:p>
          <a:pPr marL="0" lvl="0" indent="0" algn="l" defTabSz="889000">
            <a:lnSpc>
              <a:spcPct val="90000"/>
            </a:lnSpc>
            <a:spcBef>
              <a:spcPct val="0"/>
            </a:spcBef>
            <a:spcAft>
              <a:spcPct val="35000"/>
            </a:spcAft>
            <a:buNone/>
          </a:pPr>
          <a:r>
            <a:rPr lang="en-US" sz="1800" b="1" i="0" kern="1200" dirty="0"/>
            <a:t>Definable </a:t>
          </a:r>
          <a:r>
            <a:rPr lang="en-US" sz="1800" b="0" i="1" kern="1200" dirty="0"/>
            <a:t>(beginning/end)</a:t>
          </a:r>
          <a:endParaRPr lang="en-US" sz="1800" b="1" i="0" kern="1200" dirty="0"/>
        </a:p>
        <a:p>
          <a:pPr marL="0" lvl="0" indent="0" algn="l" defTabSz="889000">
            <a:lnSpc>
              <a:spcPct val="90000"/>
            </a:lnSpc>
            <a:spcBef>
              <a:spcPct val="0"/>
            </a:spcBef>
            <a:spcAft>
              <a:spcPct val="35000"/>
            </a:spcAft>
            <a:buNone/>
          </a:pPr>
          <a:r>
            <a:rPr lang="en-US" sz="1800" b="1" i="0" kern="1200" dirty="0"/>
            <a:t>Estimable </a:t>
          </a:r>
          <a:r>
            <a:rPr lang="en-US" sz="1800" b="0" i="1" kern="1200" dirty="0"/>
            <a:t>(duration/cost)</a:t>
          </a:r>
          <a:endParaRPr lang="en-US" sz="1800" b="1" i="0" kern="1200" dirty="0"/>
        </a:p>
        <a:p>
          <a:pPr marL="0" lvl="0" indent="0" algn="l" defTabSz="889000">
            <a:lnSpc>
              <a:spcPct val="90000"/>
            </a:lnSpc>
            <a:spcBef>
              <a:spcPct val="0"/>
            </a:spcBef>
            <a:spcAft>
              <a:spcPct val="35000"/>
            </a:spcAft>
            <a:buNone/>
          </a:pPr>
          <a:r>
            <a:rPr lang="en-US" sz="1800" b="1" i="0" kern="1200" dirty="0"/>
            <a:t>Manageable </a:t>
          </a:r>
          <a:r>
            <a:rPr lang="en-US" sz="1800" b="0" i="1" kern="1200" dirty="0"/>
            <a:t>(meaningful /measurable)</a:t>
          </a:r>
        </a:p>
        <a:p>
          <a:pPr marL="0" lvl="0" indent="0" algn="l" defTabSz="889000">
            <a:lnSpc>
              <a:spcPct val="90000"/>
            </a:lnSpc>
            <a:spcBef>
              <a:spcPct val="0"/>
            </a:spcBef>
            <a:spcAft>
              <a:spcPct val="35000"/>
            </a:spcAft>
            <a:buNone/>
          </a:pPr>
          <a:r>
            <a:rPr lang="en-US" sz="1800" b="1" i="0" kern="1200" dirty="0" err="1"/>
            <a:t>Integratable</a:t>
          </a:r>
          <a:r>
            <a:rPr lang="en-US" sz="1800" b="1" i="0" kern="1200" dirty="0"/>
            <a:t> </a:t>
          </a:r>
          <a:r>
            <a:rPr lang="en-US" sz="1800" b="0" i="1" kern="1200" dirty="0"/>
            <a:t>(with other WPs)</a:t>
          </a:r>
          <a:endParaRPr lang="en-US" sz="1800" b="1" i="0" kern="1200" dirty="0"/>
        </a:p>
        <a:p>
          <a:pPr marL="0" lvl="0" indent="0" algn="l" defTabSz="889000">
            <a:lnSpc>
              <a:spcPct val="90000"/>
            </a:lnSpc>
            <a:spcBef>
              <a:spcPct val="0"/>
            </a:spcBef>
            <a:spcAft>
              <a:spcPct val="35000"/>
            </a:spcAft>
            <a:buNone/>
          </a:pPr>
          <a:r>
            <a:rPr lang="en-US" sz="1800" b="1" i="0" kern="1200" dirty="0"/>
            <a:t>Adaptable </a:t>
          </a:r>
          <a:r>
            <a:rPr lang="en-US" sz="1800" b="0" i="1" kern="1200" dirty="0"/>
            <a:t>(accommodate changes)</a:t>
          </a:r>
          <a:endParaRPr lang="el-GR" sz="1800" b="1" i="0" kern="1200" dirty="0"/>
        </a:p>
      </dsp:txBody>
      <dsp:txXfrm>
        <a:off x="7776444" y="317960"/>
        <a:ext cx="2867902" cy="2513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996CE-C26B-4373-AF4D-C5469B35122D}">
      <dsp:nvSpPr>
        <dsp:cNvPr id="0" name=""/>
        <dsp:cNvSpPr/>
      </dsp:nvSpPr>
      <dsp:spPr>
        <a:xfrm>
          <a:off x="8458729" y="3126944"/>
          <a:ext cx="91440" cy="458802"/>
        </a:xfrm>
        <a:custGeom>
          <a:avLst/>
          <a:gdLst/>
          <a:ahLst/>
          <a:cxnLst/>
          <a:rect l="0" t="0" r="0" b="0"/>
          <a:pathLst>
            <a:path>
              <a:moveTo>
                <a:pt x="45720" y="0"/>
              </a:moveTo>
              <a:lnTo>
                <a:pt x="45720" y="458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523EF-84C0-4033-8729-EC53D0882852}">
      <dsp:nvSpPr>
        <dsp:cNvPr id="0" name=""/>
        <dsp:cNvSpPr/>
      </dsp:nvSpPr>
      <dsp:spPr>
        <a:xfrm>
          <a:off x="5130257" y="1666401"/>
          <a:ext cx="3374192" cy="458802"/>
        </a:xfrm>
        <a:custGeom>
          <a:avLst/>
          <a:gdLst/>
          <a:ahLst/>
          <a:cxnLst/>
          <a:rect l="0" t="0" r="0" b="0"/>
          <a:pathLst>
            <a:path>
              <a:moveTo>
                <a:pt x="0" y="0"/>
              </a:moveTo>
              <a:lnTo>
                <a:pt x="0" y="312660"/>
              </a:lnTo>
              <a:lnTo>
                <a:pt x="3374192" y="312660"/>
              </a:lnTo>
              <a:lnTo>
                <a:pt x="3374192" y="458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780547-2068-4A7F-82E3-4E23F2D4F2A5}">
      <dsp:nvSpPr>
        <dsp:cNvPr id="0" name=""/>
        <dsp:cNvSpPr/>
      </dsp:nvSpPr>
      <dsp:spPr>
        <a:xfrm>
          <a:off x="5612284" y="3126944"/>
          <a:ext cx="964054" cy="458802"/>
        </a:xfrm>
        <a:custGeom>
          <a:avLst/>
          <a:gdLst/>
          <a:ahLst/>
          <a:cxnLst/>
          <a:rect l="0" t="0" r="0" b="0"/>
          <a:pathLst>
            <a:path>
              <a:moveTo>
                <a:pt x="0" y="0"/>
              </a:moveTo>
              <a:lnTo>
                <a:pt x="0" y="312660"/>
              </a:lnTo>
              <a:lnTo>
                <a:pt x="964054" y="312660"/>
              </a:lnTo>
              <a:lnTo>
                <a:pt x="964054" y="458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01292-7418-4DD8-B353-ABCD8E188D18}">
      <dsp:nvSpPr>
        <dsp:cNvPr id="0" name=""/>
        <dsp:cNvSpPr/>
      </dsp:nvSpPr>
      <dsp:spPr>
        <a:xfrm>
          <a:off x="4648229" y="3126944"/>
          <a:ext cx="964054" cy="458802"/>
        </a:xfrm>
        <a:custGeom>
          <a:avLst/>
          <a:gdLst/>
          <a:ahLst/>
          <a:cxnLst/>
          <a:rect l="0" t="0" r="0" b="0"/>
          <a:pathLst>
            <a:path>
              <a:moveTo>
                <a:pt x="964054" y="0"/>
              </a:moveTo>
              <a:lnTo>
                <a:pt x="964054" y="312660"/>
              </a:lnTo>
              <a:lnTo>
                <a:pt x="0" y="312660"/>
              </a:lnTo>
              <a:lnTo>
                <a:pt x="0" y="458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E6AEC4-1F4B-42FA-A8CF-26145B128EB0}">
      <dsp:nvSpPr>
        <dsp:cNvPr id="0" name=""/>
        <dsp:cNvSpPr/>
      </dsp:nvSpPr>
      <dsp:spPr>
        <a:xfrm>
          <a:off x="5130257" y="1666401"/>
          <a:ext cx="482027" cy="458802"/>
        </a:xfrm>
        <a:custGeom>
          <a:avLst/>
          <a:gdLst/>
          <a:ahLst/>
          <a:cxnLst/>
          <a:rect l="0" t="0" r="0" b="0"/>
          <a:pathLst>
            <a:path>
              <a:moveTo>
                <a:pt x="0" y="0"/>
              </a:moveTo>
              <a:lnTo>
                <a:pt x="0" y="312660"/>
              </a:lnTo>
              <a:lnTo>
                <a:pt x="482027" y="312660"/>
              </a:lnTo>
              <a:lnTo>
                <a:pt x="482027" y="458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99461-9825-4215-8238-F09BD41DF9E5}">
      <dsp:nvSpPr>
        <dsp:cNvPr id="0" name=""/>
        <dsp:cNvSpPr/>
      </dsp:nvSpPr>
      <dsp:spPr>
        <a:xfrm>
          <a:off x="1756064" y="3126944"/>
          <a:ext cx="964054" cy="458802"/>
        </a:xfrm>
        <a:custGeom>
          <a:avLst/>
          <a:gdLst/>
          <a:ahLst/>
          <a:cxnLst/>
          <a:rect l="0" t="0" r="0" b="0"/>
          <a:pathLst>
            <a:path>
              <a:moveTo>
                <a:pt x="0" y="0"/>
              </a:moveTo>
              <a:lnTo>
                <a:pt x="0" y="312660"/>
              </a:lnTo>
              <a:lnTo>
                <a:pt x="964054" y="312660"/>
              </a:lnTo>
              <a:lnTo>
                <a:pt x="964054" y="458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1BF0AB-55A2-40C6-B9BC-FA1E6A490733}">
      <dsp:nvSpPr>
        <dsp:cNvPr id="0" name=""/>
        <dsp:cNvSpPr/>
      </dsp:nvSpPr>
      <dsp:spPr>
        <a:xfrm>
          <a:off x="792009" y="3126944"/>
          <a:ext cx="964054" cy="458802"/>
        </a:xfrm>
        <a:custGeom>
          <a:avLst/>
          <a:gdLst/>
          <a:ahLst/>
          <a:cxnLst/>
          <a:rect l="0" t="0" r="0" b="0"/>
          <a:pathLst>
            <a:path>
              <a:moveTo>
                <a:pt x="964054" y="0"/>
              </a:moveTo>
              <a:lnTo>
                <a:pt x="964054" y="312660"/>
              </a:lnTo>
              <a:lnTo>
                <a:pt x="0" y="312660"/>
              </a:lnTo>
              <a:lnTo>
                <a:pt x="0" y="458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8F7FF-B2E8-4174-87E5-F45D6F23AD63}">
      <dsp:nvSpPr>
        <dsp:cNvPr id="0" name=""/>
        <dsp:cNvSpPr/>
      </dsp:nvSpPr>
      <dsp:spPr>
        <a:xfrm>
          <a:off x="1756064" y="1666401"/>
          <a:ext cx="3374192" cy="458802"/>
        </a:xfrm>
        <a:custGeom>
          <a:avLst/>
          <a:gdLst/>
          <a:ahLst/>
          <a:cxnLst/>
          <a:rect l="0" t="0" r="0" b="0"/>
          <a:pathLst>
            <a:path>
              <a:moveTo>
                <a:pt x="3374192" y="0"/>
              </a:moveTo>
              <a:lnTo>
                <a:pt x="3374192" y="312660"/>
              </a:lnTo>
              <a:lnTo>
                <a:pt x="0" y="312660"/>
              </a:lnTo>
              <a:lnTo>
                <a:pt x="0" y="458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8D3EFF-2492-4A29-ACDF-86583391F4BC}">
      <dsp:nvSpPr>
        <dsp:cNvPr id="0" name=""/>
        <dsp:cNvSpPr/>
      </dsp:nvSpPr>
      <dsp:spPr>
        <a:xfrm>
          <a:off x="4341484" y="664660"/>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1D7FC-2908-4A4D-98F6-BD1F0C8F1656}">
      <dsp:nvSpPr>
        <dsp:cNvPr id="0" name=""/>
        <dsp:cNvSpPr/>
      </dsp:nvSpPr>
      <dsp:spPr>
        <a:xfrm>
          <a:off x="4516767" y="831179"/>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Conference</a:t>
          </a:r>
          <a:endParaRPr lang="el-GR" sz="2200" kern="1200" dirty="0"/>
        </a:p>
      </dsp:txBody>
      <dsp:txXfrm>
        <a:off x="4546107" y="860519"/>
        <a:ext cx="1518864" cy="943060"/>
      </dsp:txXfrm>
    </dsp:sp>
    <dsp:sp modelId="{0735EE6C-5276-442F-A82B-E5F757C0C5B1}">
      <dsp:nvSpPr>
        <dsp:cNvPr id="0" name=""/>
        <dsp:cNvSpPr/>
      </dsp:nvSpPr>
      <dsp:spPr>
        <a:xfrm>
          <a:off x="967292" y="2125203"/>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3D1D5-DD2F-46DF-A644-9C5E452BB3EB}">
      <dsp:nvSpPr>
        <dsp:cNvPr id="0" name=""/>
        <dsp:cNvSpPr/>
      </dsp:nvSpPr>
      <dsp:spPr>
        <a:xfrm>
          <a:off x="1142575" y="2291722"/>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Deliverable 1</a:t>
          </a:r>
          <a:endParaRPr lang="el-GR" sz="2000" kern="1200" dirty="0"/>
        </a:p>
      </dsp:txBody>
      <dsp:txXfrm>
        <a:off x="1171915" y="2321062"/>
        <a:ext cx="1518864" cy="943060"/>
      </dsp:txXfrm>
    </dsp:sp>
    <dsp:sp modelId="{D8D02BA2-8C50-4C9C-896F-E41E3D067A00}">
      <dsp:nvSpPr>
        <dsp:cNvPr id="0" name=""/>
        <dsp:cNvSpPr/>
      </dsp:nvSpPr>
      <dsp:spPr>
        <a:xfrm>
          <a:off x="3237" y="3585747"/>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C254A-6A84-4256-9B6F-A05E0EAC1C28}">
      <dsp:nvSpPr>
        <dsp:cNvPr id="0" name=""/>
        <dsp:cNvSpPr/>
      </dsp:nvSpPr>
      <dsp:spPr>
        <a:xfrm>
          <a:off x="178520" y="3752265"/>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WP 1</a:t>
          </a:r>
          <a:endParaRPr lang="el-GR" sz="2000" kern="1200" dirty="0"/>
        </a:p>
      </dsp:txBody>
      <dsp:txXfrm>
        <a:off x="207860" y="3781605"/>
        <a:ext cx="1518864" cy="943060"/>
      </dsp:txXfrm>
    </dsp:sp>
    <dsp:sp modelId="{22BFAA36-F335-481A-B5AC-ABF727524AE6}">
      <dsp:nvSpPr>
        <dsp:cNvPr id="0" name=""/>
        <dsp:cNvSpPr/>
      </dsp:nvSpPr>
      <dsp:spPr>
        <a:xfrm>
          <a:off x="1931347" y="3585747"/>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58009-D6BB-4D46-B43A-F436AAA5BD35}">
      <dsp:nvSpPr>
        <dsp:cNvPr id="0" name=""/>
        <dsp:cNvSpPr/>
      </dsp:nvSpPr>
      <dsp:spPr>
        <a:xfrm>
          <a:off x="2106630" y="3752265"/>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WP 2</a:t>
          </a:r>
          <a:endParaRPr lang="el-GR" sz="2000" kern="1200" dirty="0"/>
        </a:p>
      </dsp:txBody>
      <dsp:txXfrm>
        <a:off x="2135970" y="3781605"/>
        <a:ext cx="1518864" cy="943060"/>
      </dsp:txXfrm>
    </dsp:sp>
    <dsp:sp modelId="{D8313817-8DF2-4826-A80B-850C1F52D745}">
      <dsp:nvSpPr>
        <dsp:cNvPr id="0" name=""/>
        <dsp:cNvSpPr/>
      </dsp:nvSpPr>
      <dsp:spPr>
        <a:xfrm>
          <a:off x="4823512" y="2125203"/>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F340D-5DB0-4F29-95CB-0E61D71334B6}">
      <dsp:nvSpPr>
        <dsp:cNvPr id="0" name=""/>
        <dsp:cNvSpPr/>
      </dsp:nvSpPr>
      <dsp:spPr>
        <a:xfrm>
          <a:off x="4998795" y="2291722"/>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Deliverable 2</a:t>
          </a:r>
          <a:endParaRPr lang="el-GR" sz="2000" kern="1200" dirty="0"/>
        </a:p>
      </dsp:txBody>
      <dsp:txXfrm>
        <a:off x="5028135" y="2321062"/>
        <a:ext cx="1518864" cy="943060"/>
      </dsp:txXfrm>
    </dsp:sp>
    <dsp:sp modelId="{4161706F-0F1D-4CEF-BD40-C939C754F8DE}">
      <dsp:nvSpPr>
        <dsp:cNvPr id="0" name=""/>
        <dsp:cNvSpPr/>
      </dsp:nvSpPr>
      <dsp:spPr>
        <a:xfrm>
          <a:off x="3859457" y="3585747"/>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47ED7-E338-4A8D-9660-0BA0A3AFD723}">
      <dsp:nvSpPr>
        <dsp:cNvPr id="0" name=""/>
        <dsp:cNvSpPr/>
      </dsp:nvSpPr>
      <dsp:spPr>
        <a:xfrm>
          <a:off x="4034740" y="3752265"/>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WP 3</a:t>
          </a:r>
          <a:endParaRPr lang="el-GR" sz="2000" kern="1200" dirty="0"/>
        </a:p>
      </dsp:txBody>
      <dsp:txXfrm>
        <a:off x="4064080" y="3781605"/>
        <a:ext cx="1518864" cy="943060"/>
      </dsp:txXfrm>
    </dsp:sp>
    <dsp:sp modelId="{F9A6313D-54D5-4291-B621-AE5CA3CCC3E4}">
      <dsp:nvSpPr>
        <dsp:cNvPr id="0" name=""/>
        <dsp:cNvSpPr/>
      </dsp:nvSpPr>
      <dsp:spPr>
        <a:xfrm>
          <a:off x="5787567" y="3585747"/>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E8622-964A-4396-AE2E-85DA068C38EC}">
      <dsp:nvSpPr>
        <dsp:cNvPr id="0" name=""/>
        <dsp:cNvSpPr/>
      </dsp:nvSpPr>
      <dsp:spPr>
        <a:xfrm>
          <a:off x="5962850" y="3752265"/>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WP 4</a:t>
          </a:r>
          <a:endParaRPr lang="el-GR" sz="2000" kern="1200" dirty="0"/>
        </a:p>
      </dsp:txBody>
      <dsp:txXfrm>
        <a:off x="5992190" y="3781605"/>
        <a:ext cx="1518864" cy="943060"/>
      </dsp:txXfrm>
    </dsp:sp>
    <dsp:sp modelId="{E26C93EB-1444-441A-88E2-3F5ABF88AD0E}">
      <dsp:nvSpPr>
        <dsp:cNvPr id="0" name=""/>
        <dsp:cNvSpPr/>
      </dsp:nvSpPr>
      <dsp:spPr>
        <a:xfrm>
          <a:off x="7715677" y="2125203"/>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40EDD-A964-4164-B905-F7897F8D95BB}">
      <dsp:nvSpPr>
        <dsp:cNvPr id="0" name=""/>
        <dsp:cNvSpPr/>
      </dsp:nvSpPr>
      <dsp:spPr>
        <a:xfrm>
          <a:off x="7890960" y="2291722"/>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Deliverable 3</a:t>
          </a:r>
          <a:endParaRPr lang="el-GR" sz="2000" kern="1200" dirty="0"/>
        </a:p>
      </dsp:txBody>
      <dsp:txXfrm>
        <a:off x="7920300" y="2321062"/>
        <a:ext cx="1518864" cy="943060"/>
      </dsp:txXfrm>
    </dsp:sp>
    <dsp:sp modelId="{A8892083-F516-4AE8-8960-0FBBA871D0B8}">
      <dsp:nvSpPr>
        <dsp:cNvPr id="0" name=""/>
        <dsp:cNvSpPr/>
      </dsp:nvSpPr>
      <dsp:spPr>
        <a:xfrm>
          <a:off x="7715677" y="3585747"/>
          <a:ext cx="1577544" cy="1001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59BE5-12BF-4EB8-9670-6896CB69FDC4}">
      <dsp:nvSpPr>
        <dsp:cNvPr id="0" name=""/>
        <dsp:cNvSpPr/>
      </dsp:nvSpPr>
      <dsp:spPr>
        <a:xfrm>
          <a:off x="7890960" y="3752265"/>
          <a:ext cx="1577544" cy="10017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WP 5</a:t>
          </a:r>
          <a:endParaRPr lang="el-GR" sz="2000" kern="1200" dirty="0"/>
        </a:p>
      </dsp:txBody>
      <dsp:txXfrm>
        <a:off x="7920300" y="3781605"/>
        <a:ext cx="1518864" cy="943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4CC8A-0EB2-45AC-8C77-BDE87BCAFE3B}">
      <dsp:nvSpPr>
        <dsp:cNvPr id="0" name=""/>
        <dsp:cNvSpPr/>
      </dsp:nvSpPr>
      <dsp:spPr>
        <a:xfrm rot="5400000">
          <a:off x="6895569" y="-2788035"/>
          <a:ext cx="1166849" cy="70390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“strategically planned process aimed at promoting the action and its results</a:t>
          </a:r>
          <a:endParaRPr lang="el-GR" sz="1800" kern="1200" dirty="0"/>
        </a:p>
        <a:p>
          <a:pPr marL="171450" lvl="1" indent="-171450" algn="l" defTabSz="800100">
            <a:lnSpc>
              <a:spcPct val="90000"/>
            </a:lnSpc>
            <a:spcBef>
              <a:spcPct val="0"/>
            </a:spcBef>
            <a:spcAft>
              <a:spcPct val="15000"/>
            </a:spcAft>
            <a:buChar char="•"/>
          </a:pPr>
          <a:r>
            <a:rPr lang="en-US" sz="1800" kern="1200" dirty="0"/>
            <a:t>targeted measures for communicating about (i) the action and (ii) its results to a multitude of audiences,</a:t>
          </a:r>
          <a:endParaRPr lang="el-GR" sz="1800" kern="1200" dirty="0"/>
        </a:p>
      </dsp:txBody>
      <dsp:txXfrm rot="-5400000">
        <a:off x="3959468" y="205027"/>
        <a:ext cx="6982092" cy="1052927"/>
      </dsp:txXfrm>
    </dsp:sp>
    <dsp:sp modelId="{0B84B78C-D827-4E2F-8F6F-7DCB6D60F52A}">
      <dsp:nvSpPr>
        <dsp:cNvPr id="0" name=""/>
        <dsp:cNvSpPr/>
      </dsp:nvSpPr>
      <dsp:spPr>
        <a:xfrm>
          <a:off x="0" y="2209"/>
          <a:ext cx="3959467" cy="1458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communication</a:t>
          </a:r>
          <a:endParaRPr lang="el-GR" sz="3600" kern="1200" dirty="0"/>
        </a:p>
      </dsp:txBody>
      <dsp:txXfrm>
        <a:off x="71201" y="73410"/>
        <a:ext cx="3817065" cy="1316160"/>
      </dsp:txXfrm>
    </dsp:sp>
    <dsp:sp modelId="{2F1FD399-C322-409B-8B22-00546F68B4B3}">
      <dsp:nvSpPr>
        <dsp:cNvPr id="0" name=""/>
        <dsp:cNvSpPr/>
      </dsp:nvSpPr>
      <dsp:spPr>
        <a:xfrm rot="5400000">
          <a:off x="6895569" y="-1256545"/>
          <a:ext cx="1166849" cy="70390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l" defTabSz="488950">
            <a:lnSpc>
              <a:spcPct val="90000"/>
            </a:lnSpc>
            <a:spcBef>
              <a:spcPct val="0"/>
            </a:spcBef>
            <a:spcAft>
              <a:spcPct val="15000"/>
            </a:spcAft>
            <a:buNone/>
          </a:pPr>
          <a:r>
            <a:rPr lang="en-US" sz="1800" kern="1200" dirty="0"/>
            <a:t>The public disclosure of the results by any appropriate means</a:t>
          </a:r>
          <a:endParaRPr lang="el-GR" sz="1800" kern="1200" dirty="0"/>
        </a:p>
      </dsp:txBody>
      <dsp:txXfrm rot="-5400000">
        <a:off x="3959468" y="1736517"/>
        <a:ext cx="6982092" cy="1052927"/>
      </dsp:txXfrm>
    </dsp:sp>
    <dsp:sp modelId="{3D5D72DC-198E-4B34-95A4-B83946F1FC59}">
      <dsp:nvSpPr>
        <dsp:cNvPr id="0" name=""/>
        <dsp:cNvSpPr/>
      </dsp:nvSpPr>
      <dsp:spPr>
        <a:xfrm>
          <a:off x="0" y="1533700"/>
          <a:ext cx="3959467" cy="1458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dissemination</a:t>
          </a:r>
          <a:endParaRPr lang="el-GR" sz="3600" kern="1200" dirty="0"/>
        </a:p>
      </dsp:txBody>
      <dsp:txXfrm>
        <a:off x="71201" y="1604901"/>
        <a:ext cx="3817065" cy="1316160"/>
      </dsp:txXfrm>
    </dsp:sp>
    <dsp:sp modelId="{2B76843F-E915-478E-8C4B-1F218023EECC}">
      <dsp:nvSpPr>
        <dsp:cNvPr id="0" name=""/>
        <dsp:cNvSpPr/>
      </dsp:nvSpPr>
      <dsp:spPr>
        <a:xfrm rot="5400000">
          <a:off x="6895569" y="274945"/>
          <a:ext cx="1166849" cy="70390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 </a:t>
          </a:r>
          <a:r>
            <a:rPr lang="en-US" sz="1800" kern="1200" dirty="0" err="1"/>
            <a:t>utilisation</a:t>
          </a:r>
          <a:r>
            <a:rPr lang="en-US" sz="1800" kern="1200" dirty="0"/>
            <a:t> of results in further research or in developing, creating and marketing a product or process, or in creating and providing a service, or in </a:t>
          </a:r>
          <a:r>
            <a:rPr lang="en-US" sz="1800" kern="1200" dirty="0" err="1"/>
            <a:t>standardisation</a:t>
          </a:r>
          <a:r>
            <a:rPr lang="en-US" sz="1800" kern="1200" dirty="0"/>
            <a:t> activities.”</a:t>
          </a:r>
          <a:endParaRPr lang="el-GR" sz="1800" kern="1200" dirty="0"/>
        </a:p>
      </dsp:txBody>
      <dsp:txXfrm rot="-5400000">
        <a:off x="3959468" y="3268008"/>
        <a:ext cx="6982092" cy="1052927"/>
      </dsp:txXfrm>
    </dsp:sp>
    <dsp:sp modelId="{185C35DA-824B-4F17-BD29-080D0A0FB9C6}">
      <dsp:nvSpPr>
        <dsp:cNvPr id="0" name=""/>
        <dsp:cNvSpPr/>
      </dsp:nvSpPr>
      <dsp:spPr>
        <a:xfrm>
          <a:off x="0" y="3065190"/>
          <a:ext cx="3959467" cy="1458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exploitation</a:t>
          </a:r>
          <a:endParaRPr lang="el-GR" sz="3600" kern="1200" dirty="0"/>
        </a:p>
      </dsp:txBody>
      <dsp:txXfrm>
        <a:off x="71201" y="3136391"/>
        <a:ext cx="3817065" cy="131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4CC8A-0EB2-45AC-8C77-BDE87BCAFE3B}">
      <dsp:nvSpPr>
        <dsp:cNvPr id="0" name=""/>
        <dsp:cNvSpPr/>
      </dsp:nvSpPr>
      <dsp:spPr>
        <a:xfrm rot="5400000">
          <a:off x="6137692" y="-3545687"/>
          <a:ext cx="1166849" cy="855435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t>Stakeholder analysis</a:t>
          </a:r>
          <a:r>
            <a:rPr lang="en-US" sz="1800" kern="1200" dirty="0"/>
            <a:t>: understand who your stakeholders are, what are their information needs and preferences. </a:t>
          </a:r>
          <a:r>
            <a:rPr lang="en-US" sz="1800" i="1" kern="1200" dirty="0"/>
            <a:t>“A stakeholder is anyone who has a vested interest in the project or could be affected by its outcomes.”</a:t>
          </a:r>
          <a:endParaRPr lang="el-GR" sz="1800" i="1" kern="1200" dirty="0"/>
        </a:p>
      </dsp:txBody>
      <dsp:txXfrm rot="-5400000">
        <a:off x="2443939" y="205027"/>
        <a:ext cx="8497396" cy="1052927"/>
      </dsp:txXfrm>
    </dsp:sp>
    <dsp:sp modelId="{0B84B78C-D827-4E2F-8F6F-7DCB6D60F52A}">
      <dsp:nvSpPr>
        <dsp:cNvPr id="0" name=""/>
        <dsp:cNvSpPr/>
      </dsp:nvSpPr>
      <dsp:spPr>
        <a:xfrm>
          <a:off x="224" y="2209"/>
          <a:ext cx="2443713" cy="1458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1</a:t>
          </a:r>
          <a:endParaRPr lang="el-GR" sz="3600" kern="1200" dirty="0"/>
        </a:p>
      </dsp:txBody>
      <dsp:txXfrm>
        <a:off x="71425" y="73410"/>
        <a:ext cx="2301311" cy="1316160"/>
      </dsp:txXfrm>
    </dsp:sp>
    <dsp:sp modelId="{2F1FD399-C322-409B-8B22-00546F68B4B3}">
      <dsp:nvSpPr>
        <dsp:cNvPr id="0" name=""/>
        <dsp:cNvSpPr/>
      </dsp:nvSpPr>
      <dsp:spPr>
        <a:xfrm rot="5400000">
          <a:off x="6153207" y="-1997720"/>
          <a:ext cx="1166849" cy="8521403"/>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a:latin typeface="Calibri"/>
              <a:ea typeface="+mn-ea"/>
              <a:cs typeface="+mn-cs"/>
            </a:rPr>
            <a:t>Purpose analysis</a:t>
          </a:r>
          <a:r>
            <a:rPr lang="en-US" sz="1800" kern="1200">
              <a:latin typeface="Calibri"/>
              <a:ea typeface="+mn-ea"/>
              <a:cs typeface="+mn-cs"/>
            </a:rPr>
            <a:t>: understand what drives you to disseminate. It could be to raise awareness, to inform, to educate, to change behaviour, to engage, to get feedback/start dialogue, to “sell”/promote, etc. You may have more than one objectives!!!</a:t>
          </a:r>
          <a:endParaRPr lang="el-GR" sz="1800" kern="1200" dirty="0">
            <a:latin typeface="Calibri"/>
            <a:ea typeface="+mn-ea"/>
            <a:cs typeface="+mn-cs"/>
          </a:endParaRPr>
        </a:p>
      </dsp:txBody>
      <dsp:txXfrm rot="-5400000">
        <a:off x="2475931" y="1736517"/>
        <a:ext cx="8464442" cy="1052927"/>
      </dsp:txXfrm>
    </dsp:sp>
    <dsp:sp modelId="{3D5D72DC-198E-4B34-95A4-B83946F1FC59}">
      <dsp:nvSpPr>
        <dsp:cNvPr id="0" name=""/>
        <dsp:cNvSpPr/>
      </dsp:nvSpPr>
      <dsp:spPr>
        <a:xfrm>
          <a:off x="224" y="1533700"/>
          <a:ext cx="2475706" cy="145856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2</a:t>
          </a:r>
          <a:endParaRPr lang="el-GR" sz="3600" kern="1200" dirty="0"/>
        </a:p>
      </dsp:txBody>
      <dsp:txXfrm>
        <a:off x="71425" y="1604901"/>
        <a:ext cx="2333304" cy="1316160"/>
      </dsp:txXfrm>
    </dsp:sp>
    <dsp:sp modelId="{2B76843F-E915-478E-8C4B-1F218023EECC}">
      <dsp:nvSpPr>
        <dsp:cNvPr id="0" name=""/>
        <dsp:cNvSpPr/>
      </dsp:nvSpPr>
      <dsp:spPr>
        <a:xfrm rot="5400000">
          <a:off x="6153207" y="-466229"/>
          <a:ext cx="1166849" cy="8521403"/>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t>Define audience:</a:t>
          </a:r>
          <a:r>
            <a:rPr lang="en-US" sz="1800" kern="1200" dirty="0"/>
            <a:t> develop your “audience” based on stakeholder analysis. Decide who to include: “internal audiences, i.e. people/organizations around the project or in close collaboration”, “practice-based networks, i.e. people/organizations in the same field”, “external audiences, i.e. people who can benefit, opinion-makers, policy-makers, people who can act as catalysts (teachers, librarians, journalists, …)”</a:t>
          </a:r>
          <a:endParaRPr lang="el-GR" sz="1800" kern="1200" dirty="0"/>
        </a:p>
      </dsp:txBody>
      <dsp:txXfrm rot="-5400000">
        <a:off x="2475931" y="3268008"/>
        <a:ext cx="8464442" cy="1052927"/>
      </dsp:txXfrm>
    </dsp:sp>
    <dsp:sp modelId="{185C35DA-824B-4F17-BD29-080D0A0FB9C6}">
      <dsp:nvSpPr>
        <dsp:cNvPr id="0" name=""/>
        <dsp:cNvSpPr/>
      </dsp:nvSpPr>
      <dsp:spPr>
        <a:xfrm>
          <a:off x="224" y="3065190"/>
          <a:ext cx="2475706" cy="14585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3</a:t>
          </a:r>
          <a:endParaRPr lang="el-GR" sz="3600" kern="1200" dirty="0"/>
        </a:p>
      </dsp:txBody>
      <dsp:txXfrm>
        <a:off x="71425" y="3136391"/>
        <a:ext cx="2333304" cy="1316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4CC8A-0EB2-45AC-8C77-BDE87BCAFE3B}">
      <dsp:nvSpPr>
        <dsp:cNvPr id="0" name=""/>
        <dsp:cNvSpPr/>
      </dsp:nvSpPr>
      <dsp:spPr>
        <a:xfrm rot="5400000">
          <a:off x="6137692" y="-3545687"/>
          <a:ext cx="1166849" cy="855435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t>Define message</a:t>
          </a:r>
          <a:r>
            <a:rPr lang="en-US" sz="1800" kern="1200" dirty="0"/>
            <a:t>: your message should be clear (directly linked to the purpose of your dissemination), tailor-made for your audience, and actionable.</a:t>
          </a:r>
          <a:endParaRPr lang="el-GR" sz="1800" i="1" kern="1200" dirty="0"/>
        </a:p>
      </dsp:txBody>
      <dsp:txXfrm rot="-5400000">
        <a:off x="2443939" y="205027"/>
        <a:ext cx="8497396" cy="1052927"/>
      </dsp:txXfrm>
    </dsp:sp>
    <dsp:sp modelId="{0B84B78C-D827-4E2F-8F6F-7DCB6D60F52A}">
      <dsp:nvSpPr>
        <dsp:cNvPr id="0" name=""/>
        <dsp:cNvSpPr/>
      </dsp:nvSpPr>
      <dsp:spPr>
        <a:xfrm>
          <a:off x="224" y="2209"/>
          <a:ext cx="2443713" cy="1458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4</a:t>
          </a:r>
          <a:endParaRPr lang="el-GR" sz="3600" kern="1200" dirty="0"/>
        </a:p>
      </dsp:txBody>
      <dsp:txXfrm>
        <a:off x="71425" y="73410"/>
        <a:ext cx="2301311" cy="1316160"/>
      </dsp:txXfrm>
    </dsp:sp>
    <dsp:sp modelId="{2F1FD399-C322-409B-8B22-00546F68B4B3}">
      <dsp:nvSpPr>
        <dsp:cNvPr id="0" name=""/>
        <dsp:cNvSpPr/>
      </dsp:nvSpPr>
      <dsp:spPr>
        <a:xfrm rot="5400000">
          <a:off x="6153207" y="-1997720"/>
          <a:ext cx="1166849" cy="8521403"/>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Calibri"/>
              <a:ea typeface="+mn-ea"/>
              <a:cs typeface="+mn-cs"/>
            </a:rPr>
            <a:t>Choose methods</a:t>
          </a:r>
          <a:r>
            <a:rPr lang="en-US" sz="1800" kern="1200" dirty="0">
              <a:latin typeface="Calibri"/>
              <a:ea typeface="+mn-ea"/>
              <a:cs typeface="+mn-cs"/>
            </a:rPr>
            <a:t>: select the right dissemination methods to get your message across to your audiences and achieve your purpose. You can use a mixture of traditional methods (newsletters, press releases, journal articles, web sites, conferences, </a:t>
          </a:r>
          <a:r>
            <a:rPr lang="en-US" sz="1800" kern="1200" dirty="0" err="1">
              <a:latin typeface="Calibri"/>
              <a:ea typeface="+mn-ea"/>
              <a:cs typeface="+mn-cs"/>
            </a:rPr>
            <a:t>etc</a:t>
          </a:r>
          <a:r>
            <a:rPr lang="en-US" sz="1800" kern="1200" dirty="0">
              <a:latin typeface="Calibri"/>
              <a:ea typeface="+mn-ea"/>
              <a:cs typeface="+mn-cs"/>
            </a:rPr>
            <a:t>) and less typical methods (online discussion platforms, events, workshops, neighborhood meetings, etc.)</a:t>
          </a:r>
          <a:endParaRPr lang="el-GR" sz="1800" kern="1200" dirty="0">
            <a:latin typeface="Calibri"/>
            <a:ea typeface="+mn-ea"/>
            <a:cs typeface="+mn-cs"/>
          </a:endParaRPr>
        </a:p>
      </dsp:txBody>
      <dsp:txXfrm rot="-5400000">
        <a:off x="2475931" y="1736517"/>
        <a:ext cx="8464442" cy="1052927"/>
      </dsp:txXfrm>
    </dsp:sp>
    <dsp:sp modelId="{3D5D72DC-198E-4B34-95A4-B83946F1FC59}">
      <dsp:nvSpPr>
        <dsp:cNvPr id="0" name=""/>
        <dsp:cNvSpPr/>
      </dsp:nvSpPr>
      <dsp:spPr>
        <a:xfrm>
          <a:off x="224" y="1533700"/>
          <a:ext cx="2475706" cy="145856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5</a:t>
          </a:r>
          <a:endParaRPr lang="el-GR" sz="3600" kern="1200" dirty="0"/>
        </a:p>
      </dsp:txBody>
      <dsp:txXfrm>
        <a:off x="71425" y="1604901"/>
        <a:ext cx="2333304" cy="1316160"/>
      </dsp:txXfrm>
    </dsp:sp>
    <dsp:sp modelId="{2B76843F-E915-478E-8C4B-1F218023EECC}">
      <dsp:nvSpPr>
        <dsp:cNvPr id="0" name=""/>
        <dsp:cNvSpPr/>
      </dsp:nvSpPr>
      <dsp:spPr>
        <a:xfrm rot="5400000">
          <a:off x="6153207" y="-466229"/>
          <a:ext cx="1166849" cy="8521403"/>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t>Plan your timing:</a:t>
          </a:r>
          <a:r>
            <a:rPr lang="en-US" sz="1800" kern="1200" dirty="0"/>
            <a:t> decide when different dissemination activities will be most relevant. Timing will depend on the progress of the project as well as on the agenda of the target audience.</a:t>
          </a:r>
          <a:endParaRPr lang="el-GR" sz="1800" kern="1200" dirty="0"/>
        </a:p>
      </dsp:txBody>
      <dsp:txXfrm rot="-5400000">
        <a:off x="2475931" y="3268008"/>
        <a:ext cx="8464442" cy="1052927"/>
      </dsp:txXfrm>
    </dsp:sp>
    <dsp:sp modelId="{185C35DA-824B-4F17-BD29-080D0A0FB9C6}">
      <dsp:nvSpPr>
        <dsp:cNvPr id="0" name=""/>
        <dsp:cNvSpPr/>
      </dsp:nvSpPr>
      <dsp:spPr>
        <a:xfrm>
          <a:off x="224" y="3065190"/>
          <a:ext cx="2475706" cy="14585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6</a:t>
          </a:r>
          <a:endParaRPr lang="el-GR" sz="3600" kern="1200" dirty="0"/>
        </a:p>
      </dsp:txBody>
      <dsp:txXfrm>
        <a:off x="71425" y="3136391"/>
        <a:ext cx="2333304" cy="1316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B4E67-DC5C-4E77-862D-DF75292DAA4C}">
      <dsp:nvSpPr>
        <dsp:cNvPr id="0" name=""/>
        <dsp:cNvSpPr/>
      </dsp:nvSpPr>
      <dsp:spPr>
        <a:xfrm>
          <a:off x="0" y="591343"/>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enhance your reputation and help your efforts gain  understanding and support (also financially)</a:t>
          </a:r>
          <a:endParaRPr lang="el-GR" sz="1900" kern="1200" dirty="0"/>
        </a:p>
      </dsp:txBody>
      <dsp:txXfrm>
        <a:off x="0" y="591343"/>
        <a:ext cx="2571749" cy="1543050"/>
      </dsp:txXfrm>
    </dsp:sp>
    <dsp:sp modelId="{EE3E900D-619A-40F8-8FDC-8E070457850D}">
      <dsp:nvSpPr>
        <dsp:cNvPr id="0" name=""/>
        <dsp:cNvSpPr/>
      </dsp:nvSpPr>
      <dsp:spPr>
        <a:xfrm>
          <a:off x="2828925" y="591343"/>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Sharpen your profile within the scientific community</a:t>
          </a:r>
          <a:endParaRPr lang="el-GR" sz="1900" kern="1200" dirty="0"/>
        </a:p>
      </dsp:txBody>
      <dsp:txXfrm>
        <a:off x="2828925" y="591343"/>
        <a:ext cx="2571749" cy="1543050"/>
      </dsp:txXfrm>
    </dsp:sp>
    <dsp:sp modelId="{5C4BC231-61B1-4248-81D0-0151D77FF754}">
      <dsp:nvSpPr>
        <dsp:cNvPr id="0" name=""/>
        <dsp:cNvSpPr/>
      </dsp:nvSpPr>
      <dsp:spPr>
        <a:xfrm>
          <a:off x="5657849" y="591343"/>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Tap into additional funding sources</a:t>
          </a:r>
          <a:endParaRPr lang="el-GR" sz="1900" kern="1200" dirty="0"/>
        </a:p>
      </dsp:txBody>
      <dsp:txXfrm>
        <a:off x="5657849" y="591343"/>
        <a:ext cx="2571749" cy="1543050"/>
      </dsp:txXfrm>
    </dsp:sp>
    <dsp:sp modelId="{002703B7-98C7-4BDD-A344-D9D79E658834}">
      <dsp:nvSpPr>
        <dsp:cNvPr id="0" name=""/>
        <dsp:cNvSpPr/>
      </dsp:nvSpPr>
      <dsp:spPr>
        <a:xfrm>
          <a:off x="0" y="2391569"/>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Discover novel approaches and solutions</a:t>
          </a:r>
          <a:endParaRPr lang="el-GR" sz="1900" kern="1200" dirty="0"/>
        </a:p>
      </dsp:txBody>
      <dsp:txXfrm>
        <a:off x="0" y="2391569"/>
        <a:ext cx="2571749" cy="1543050"/>
      </dsp:txXfrm>
    </dsp:sp>
    <dsp:sp modelId="{68B92C6B-2219-4A81-B91D-7ED42CABEA75}">
      <dsp:nvSpPr>
        <dsp:cNvPr id="0" name=""/>
        <dsp:cNvSpPr/>
      </dsp:nvSpPr>
      <dsp:spPr>
        <a:xfrm>
          <a:off x="2828925" y="2391569"/>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baseline="0" dirty="0">
              <a:solidFill>
                <a:schemeClr val="bg1"/>
              </a:solidFill>
              <a:latin typeface="+mn-lt"/>
              <a:ea typeface="+mn-ea"/>
              <a:cs typeface="+mn-cs"/>
            </a:rPr>
            <a:t>Attract potential users of the project results </a:t>
          </a:r>
          <a:endParaRPr lang="el-GR" sz="1900" b="0" kern="1200" dirty="0">
            <a:solidFill>
              <a:schemeClr val="bg1"/>
            </a:solidFill>
          </a:endParaRPr>
        </a:p>
      </dsp:txBody>
      <dsp:txXfrm>
        <a:off x="2828925" y="2391569"/>
        <a:ext cx="2571749" cy="1543050"/>
      </dsp:txXfrm>
    </dsp:sp>
    <dsp:sp modelId="{D9C50D24-36CD-450D-902B-AB4A93416269}">
      <dsp:nvSpPr>
        <dsp:cNvPr id="0" name=""/>
        <dsp:cNvSpPr/>
      </dsp:nvSpPr>
      <dsp:spPr>
        <a:xfrm>
          <a:off x="5657849" y="2391569"/>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baseline="0" dirty="0">
              <a:solidFill>
                <a:schemeClr val="bg1"/>
              </a:solidFill>
              <a:latin typeface="+mn-lt"/>
              <a:ea typeface="+mn-ea"/>
              <a:cs typeface="+mn-cs"/>
            </a:rPr>
            <a:t>strengthen the research and innovation landscape in Europe</a:t>
          </a:r>
          <a:endParaRPr lang="el-GR" sz="1900" b="0" kern="1200" dirty="0">
            <a:solidFill>
              <a:schemeClr val="bg1"/>
            </a:solidFill>
          </a:endParaRPr>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F012F-3E38-415F-89BC-74FCD2900FE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a:extLst>
              <a:ext uri="{FF2B5EF4-FFF2-40B4-BE49-F238E27FC236}">
                <a16:creationId xmlns:a16="http://schemas.microsoft.com/office/drawing/2014/main" id="{D439BD8A-E430-4F88-BE88-CB5921B019D4}"/>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FD5E44F8-FB7E-4D70-885F-A667E96F6FC9}" type="datetimeFigureOut">
              <a:rPr lang="en-GB" smtClean="0"/>
              <a:pPr/>
              <a:t>30/03/2021</a:t>
            </a:fld>
            <a:endParaRPr lang="en-GB"/>
          </a:p>
        </p:txBody>
      </p:sp>
      <p:sp>
        <p:nvSpPr>
          <p:cNvPr id="4" name="Footer Placeholder 3">
            <a:extLst>
              <a:ext uri="{FF2B5EF4-FFF2-40B4-BE49-F238E27FC236}">
                <a16:creationId xmlns:a16="http://schemas.microsoft.com/office/drawing/2014/main" id="{D5E976C6-CB04-4190-B5A4-7531AF4CE527}"/>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DE55D4E1-C9BE-430B-8DBE-21292111B32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24815189-C70A-411D-8B8E-6C6DE6C30078}" type="slidenum">
              <a:rPr lang="en-GB" smtClean="0"/>
              <a:pPr/>
              <a:t>‹#›</a:t>
            </a:fld>
            <a:endParaRPr lang="en-GB"/>
          </a:p>
        </p:txBody>
      </p:sp>
    </p:spTree>
    <p:extLst>
      <p:ext uri="{BB962C8B-B14F-4D97-AF65-F5344CB8AC3E}">
        <p14:creationId xmlns:p14="http://schemas.microsoft.com/office/powerpoint/2010/main" val="2947177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6992DF1-BB4F-4E24-8317-BA924C5D498B}" type="datetimeFigureOut">
              <a:rPr lang="en-GB" smtClean="0"/>
              <a:pPr/>
              <a:t>30/03/2021</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A12BAF6-FAD8-401A-B277-3A052C56BF39}" type="slidenum">
              <a:rPr lang="en-GB" smtClean="0"/>
              <a:pPr/>
              <a:t>‹#›</a:t>
            </a:fld>
            <a:endParaRPr lang="en-GB"/>
          </a:p>
        </p:txBody>
      </p:sp>
    </p:spTree>
    <p:extLst>
      <p:ext uri="{BB962C8B-B14F-4D97-AF65-F5344CB8AC3E}">
        <p14:creationId xmlns:p14="http://schemas.microsoft.com/office/powerpoint/2010/main" val="4089995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CB0470E0-A8A4-4BAE-8B61-F3074716D78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DC5D8E5B-2CFD-4BBB-BD37-33EB2621D85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65666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dirty="0"/>
          </a:p>
        </p:txBody>
      </p:sp>
    </p:spTree>
    <p:extLst>
      <p:ext uri="{BB962C8B-B14F-4D97-AF65-F5344CB8AC3E}">
        <p14:creationId xmlns:p14="http://schemas.microsoft.com/office/powerpoint/2010/main" val="412698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54704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13328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19304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50213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24756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05006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23116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28399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8C7018FA-2DA7-4BEA-88FD-BA2F851010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B3840066-42F5-48C3-9E17-F42D1B96B4E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210255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660338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788841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dirty="0"/>
          </a:p>
        </p:txBody>
      </p:sp>
    </p:spTree>
    <p:extLst>
      <p:ext uri="{BB962C8B-B14F-4D97-AF65-F5344CB8AC3E}">
        <p14:creationId xmlns:p14="http://schemas.microsoft.com/office/powerpoint/2010/main" val="2435529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dirty="0"/>
          </a:p>
        </p:txBody>
      </p:sp>
    </p:spTree>
    <p:extLst>
      <p:ext uri="{BB962C8B-B14F-4D97-AF65-F5344CB8AC3E}">
        <p14:creationId xmlns:p14="http://schemas.microsoft.com/office/powerpoint/2010/main" val="896227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dirty="0"/>
          </a:p>
        </p:txBody>
      </p:sp>
    </p:spTree>
    <p:extLst>
      <p:ext uri="{BB962C8B-B14F-4D97-AF65-F5344CB8AC3E}">
        <p14:creationId xmlns:p14="http://schemas.microsoft.com/office/powerpoint/2010/main" val="341040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dirty="0"/>
          </a:p>
        </p:txBody>
      </p:sp>
    </p:spTree>
    <p:extLst>
      <p:ext uri="{BB962C8B-B14F-4D97-AF65-F5344CB8AC3E}">
        <p14:creationId xmlns:p14="http://schemas.microsoft.com/office/powerpoint/2010/main" val="3898549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CB0470E0-A8A4-4BAE-8B61-F3074716D78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DC5D8E5B-2CFD-4BBB-BD37-33EB2621D85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dirty="0"/>
          </a:p>
        </p:txBody>
      </p:sp>
    </p:spTree>
    <p:extLst>
      <p:ext uri="{BB962C8B-B14F-4D97-AF65-F5344CB8AC3E}">
        <p14:creationId xmlns:p14="http://schemas.microsoft.com/office/powerpoint/2010/main" val="4016323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690670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607392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91945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8C7018FA-2DA7-4BEA-88FD-BA2F851010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B3840066-42F5-48C3-9E17-F42D1B96B4E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317264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502805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44122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233334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03852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D7DC318E-A2D4-4501-A660-6F90932733DB}"/>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9A3635A8-CEFC-4A7B-8301-617725D8553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25525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D7DC318E-A2D4-4501-A660-6F90932733DB}"/>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9A3635A8-CEFC-4A7B-8301-617725D8553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227105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9337C7BE-E634-4421-89CB-4C38DEACDA4A}"/>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3A6BB0F3-CB7F-4705-A2D6-704FABE725E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446151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55851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8C7018FA-2DA7-4BEA-88FD-BA2F851010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B3840066-42F5-48C3-9E17-F42D1B96B4E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699926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0C04BB11-8D71-4F99-AC97-A0E4856FA6DF}"/>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E6CB1FD2-DFF4-449E-B91D-E402C049CBD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78324769-EFF6-41E2-B4DA-69F67619B3FE}"/>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EA70F7-409B-4947-9F51-0861EC75111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735073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78324769-EFF6-41E2-B4DA-69F67619B3FE}"/>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EA70F7-409B-4947-9F51-0861EC75111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569665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953027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78324769-EFF6-41E2-B4DA-69F67619B3FE}"/>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EA70F7-409B-4947-9F51-0861EC75111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783104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156763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430925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423013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CB0470E0-A8A4-4BAE-8B61-F3074716D78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DC5D8E5B-2CFD-4BBB-BD37-33EB2621D85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dirty="0"/>
          </a:p>
        </p:txBody>
      </p:sp>
    </p:spTree>
    <p:extLst>
      <p:ext uri="{BB962C8B-B14F-4D97-AF65-F5344CB8AC3E}">
        <p14:creationId xmlns:p14="http://schemas.microsoft.com/office/powerpoint/2010/main" val="30717897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7001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CB0470E0-A8A4-4BAE-8B61-F3074716D78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DC5D8E5B-2CFD-4BBB-BD37-33EB2621D85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371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206115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1522231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931150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28951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723147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8546216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785604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115107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254272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97861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9399979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175159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4814560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9228659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116090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1819493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6906185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CA97B94C-F60A-453A-9A34-E5F0B321FD50}"/>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505A18F-17DD-41D5-B65F-D4FEEFE4A62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629582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78324769-EFF6-41E2-B4DA-69F67619B3FE}"/>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EA70F7-409B-4947-9F51-0861EC75111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4852768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135173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81904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D9174055-FD21-4AD4-BDA2-69C80723A01D}"/>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F94B3550-1E94-4CB2-B1DC-8EF48C024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6991733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94B42027-0BDC-4BD2-865D-D2D14460EFDD}"/>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AE9A211D-A1AB-47DD-866D-74ED84B9E92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5600211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0797475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9594873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0140306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C0B4F9C-E6A9-49A5-BC39-88939E13DAA4}"/>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2FBF006-C3BA-4197-8ADE-A61AE74F59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29270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27171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C1C736FF-01B5-4C73-AED5-7069CEEF76D6}"/>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42458B07-516E-4C3A-A6DB-D0B9D1BC6A0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19897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rgbClr val="1E276E"/>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1E276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1151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276E"/>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152717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034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B463-69A6-40CF-B8CB-5C6052761542}"/>
              </a:ext>
            </a:extLst>
          </p:cNvPr>
          <p:cNvSpPr>
            <a:spLocks noGrp="1"/>
          </p:cNvSpPr>
          <p:nvPr>
            <p:ph type="title"/>
          </p:nvPr>
        </p:nvSpPr>
        <p:spPr>
          <a:xfrm>
            <a:off x="3894391" y="3548063"/>
            <a:ext cx="4402424" cy="838994"/>
          </a:xfrm>
        </p:spPr>
        <p:txBody>
          <a:bodyPr/>
          <a:lstStyle/>
          <a:p>
            <a:r>
              <a:rPr lang="en-US"/>
              <a:t>Click to edit Master title style</a:t>
            </a:r>
            <a:endParaRPr lang="el-GR"/>
          </a:p>
        </p:txBody>
      </p:sp>
      <p:sp>
        <p:nvSpPr>
          <p:cNvPr id="3" name="Slide Number Placeholder 2">
            <a:extLst>
              <a:ext uri="{FF2B5EF4-FFF2-40B4-BE49-F238E27FC236}">
                <a16:creationId xmlns:a16="http://schemas.microsoft.com/office/drawing/2014/main" id="{7B57FC99-861E-4208-968B-2AF9ECAC39A3}"/>
              </a:ext>
            </a:extLst>
          </p:cNvPr>
          <p:cNvSpPr>
            <a:spLocks noGrp="1"/>
          </p:cNvSpPr>
          <p:nvPr>
            <p:ph type="sldNum" idx="10"/>
          </p:nvPr>
        </p:nvSpPr>
        <p:spPr>
          <a:xfrm>
            <a:off x="10155899" y="370682"/>
            <a:ext cx="95256" cy="142081"/>
          </a:xfrm>
        </p:spPr>
        <p:txBody>
          <a:bodyPr/>
          <a:lstStyle>
            <a:lvl1pPr>
              <a:defRPr/>
            </a:lvl1pPr>
          </a:lstStyle>
          <a:p>
            <a:fld id="{98FA5D68-6829-4E69-853A-C98E0ADCA23E}" type="slidenum">
              <a:rPr lang="en-US" altLang="el-GR"/>
              <a:pPr/>
              <a:t>‹#›</a:t>
            </a:fld>
            <a:endParaRPr lang="en-US" altLang="el-GR"/>
          </a:p>
        </p:txBody>
      </p:sp>
    </p:spTree>
    <p:extLst>
      <p:ext uri="{BB962C8B-B14F-4D97-AF65-F5344CB8AC3E}">
        <p14:creationId xmlns:p14="http://schemas.microsoft.com/office/powerpoint/2010/main" val="3173366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744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826461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924734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89426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087397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828169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6769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276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1E276E"/>
                </a:solidFill>
              </a:defRPr>
            </a:lvl1pPr>
            <a:lvl2pPr>
              <a:defRPr>
                <a:solidFill>
                  <a:srgbClr val="1E276E"/>
                </a:solidFill>
              </a:defRPr>
            </a:lvl2pPr>
            <a:lvl3pPr>
              <a:defRPr>
                <a:solidFill>
                  <a:srgbClr val="1E276E"/>
                </a:solidFill>
              </a:defRPr>
            </a:lvl3pPr>
            <a:lvl4pPr>
              <a:defRPr>
                <a:solidFill>
                  <a:srgbClr val="1E276E"/>
                </a:solidFill>
              </a:defRPr>
            </a:lvl4pPr>
            <a:lvl5pPr>
              <a:defRPr>
                <a:solidFill>
                  <a:srgbClr val="1E27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169730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615335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802187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793949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0277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B463-69A6-40CF-B8CB-5C6052761542}"/>
              </a:ext>
            </a:extLst>
          </p:cNvPr>
          <p:cNvSpPr>
            <a:spLocks noGrp="1"/>
          </p:cNvSpPr>
          <p:nvPr>
            <p:ph type="title"/>
          </p:nvPr>
        </p:nvSpPr>
        <p:spPr>
          <a:xfrm>
            <a:off x="3894391" y="3548063"/>
            <a:ext cx="4402424" cy="838994"/>
          </a:xfrm>
        </p:spPr>
        <p:txBody>
          <a:bodyPr/>
          <a:lstStyle/>
          <a:p>
            <a:r>
              <a:rPr lang="en-US"/>
              <a:t>Click to edit Master title style</a:t>
            </a:r>
            <a:endParaRPr lang="el-GR"/>
          </a:p>
        </p:txBody>
      </p:sp>
      <p:sp>
        <p:nvSpPr>
          <p:cNvPr id="3" name="Slide Number Placeholder 2">
            <a:extLst>
              <a:ext uri="{FF2B5EF4-FFF2-40B4-BE49-F238E27FC236}">
                <a16:creationId xmlns:a16="http://schemas.microsoft.com/office/drawing/2014/main" id="{7B57FC99-861E-4208-968B-2AF9ECAC39A3}"/>
              </a:ext>
            </a:extLst>
          </p:cNvPr>
          <p:cNvSpPr>
            <a:spLocks noGrp="1"/>
          </p:cNvSpPr>
          <p:nvPr>
            <p:ph type="sldNum" idx="10"/>
          </p:nvPr>
        </p:nvSpPr>
        <p:spPr>
          <a:xfrm>
            <a:off x="10155899" y="370682"/>
            <a:ext cx="95256" cy="142081"/>
          </a:xfrm>
        </p:spPr>
        <p:txBody>
          <a:bodyPr/>
          <a:lstStyle>
            <a:lvl1pPr>
              <a:defRPr/>
            </a:lvl1pPr>
          </a:lstStyle>
          <a:p>
            <a:fld id="{98FA5D68-6829-4E69-853A-C98E0ADCA23E}" type="slidenum">
              <a:rPr lang="en-US" altLang="el-GR"/>
              <a:pPr/>
              <a:t>‹#›</a:t>
            </a:fld>
            <a:endParaRPr lang="en-US" altLang="el-GR"/>
          </a:p>
        </p:txBody>
      </p:sp>
    </p:spTree>
    <p:extLst>
      <p:ext uri="{BB962C8B-B14F-4D97-AF65-F5344CB8AC3E}">
        <p14:creationId xmlns:p14="http://schemas.microsoft.com/office/powerpoint/2010/main" val="33525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62874"/>
            <a:ext cx="10515600" cy="1811324"/>
          </a:xfrm>
        </p:spPr>
        <p:txBody>
          <a:bodyPr anchor="b"/>
          <a:lstStyle>
            <a:lvl1pPr algn="ctr">
              <a:defRPr sz="6000">
                <a:solidFill>
                  <a:srgbClr val="1E276E"/>
                </a:solidFill>
              </a:defRPr>
            </a:lvl1pPr>
          </a:lstStyle>
          <a:p>
            <a:r>
              <a:rPr lang="en-US" dirty="0"/>
              <a:t>Click to edit Master title style</a:t>
            </a:r>
          </a:p>
        </p:txBody>
      </p:sp>
      <p:sp>
        <p:nvSpPr>
          <p:cNvPr id="3" name="Text Placeholder 2"/>
          <p:cNvSpPr>
            <a:spLocks noGrp="1"/>
          </p:cNvSpPr>
          <p:nvPr>
            <p:ph type="body" idx="1"/>
          </p:nvPr>
        </p:nvSpPr>
        <p:spPr>
          <a:xfrm>
            <a:off x="838200" y="3372914"/>
            <a:ext cx="10515600" cy="1500187"/>
          </a:xfrm>
        </p:spPr>
        <p:txBody>
          <a:bodyPr>
            <a:normAutofit/>
          </a:bodyPr>
          <a:lstStyle>
            <a:lvl1pPr marL="0" indent="0" algn="ctr">
              <a:buNone/>
              <a:defRPr sz="3200">
                <a:solidFill>
                  <a:srgbClr val="1E27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extBox 6"/>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74579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276E"/>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1E276E"/>
                </a:solidFill>
              </a:defRPr>
            </a:lvl1pPr>
            <a:lvl2pPr>
              <a:defRPr>
                <a:solidFill>
                  <a:srgbClr val="1E276E"/>
                </a:solidFill>
              </a:defRPr>
            </a:lvl2pPr>
            <a:lvl3pPr>
              <a:defRPr>
                <a:solidFill>
                  <a:srgbClr val="1E276E"/>
                </a:solidFill>
              </a:defRPr>
            </a:lvl3pPr>
            <a:lvl4pPr>
              <a:defRPr>
                <a:solidFill>
                  <a:srgbClr val="1E276E"/>
                </a:solidFill>
              </a:defRPr>
            </a:lvl4pPr>
            <a:lvl5pPr>
              <a:defRPr>
                <a:solidFill>
                  <a:srgbClr val="1E27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1E276E"/>
              </a:buClr>
              <a:defRPr>
                <a:solidFill>
                  <a:srgbClr val="1E276E"/>
                </a:solidFill>
              </a:defRPr>
            </a:lvl1pPr>
            <a:lvl2pPr>
              <a:buClr>
                <a:srgbClr val="1E276E"/>
              </a:buClr>
              <a:defRPr>
                <a:solidFill>
                  <a:srgbClr val="1E276E"/>
                </a:solidFill>
              </a:defRPr>
            </a:lvl2pPr>
            <a:lvl3pPr>
              <a:buClr>
                <a:srgbClr val="1E276E"/>
              </a:buClr>
              <a:defRPr>
                <a:solidFill>
                  <a:srgbClr val="1E276E"/>
                </a:solidFill>
              </a:defRPr>
            </a:lvl3pPr>
            <a:lvl4pPr>
              <a:buClr>
                <a:srgbClr val="1E276E"/>
              </a:buClr>
              <a:defRPr>
                <a:solidFill>
                  <a:srgbClr val="1E276E"/>
                </a:solidFill>
              </a:defRPr>
            </a:lvl4pPr>
            <a:lvl5pPr>
              <a:buClr>
                <a:srgbClr val="1E276E"/>
              </a:buClr>
              <a:defRPr>
                <a:solidFill>
                  <a:srgbClr val="1E27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350080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22476"/>
            <a:ext cx="10515600" cy="86821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1E27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rgbClr val="1E276E"/>
                </a:solidFill>
              </a:defRPr>
            </a:lvl1pPr>
            <a:lvl2pPr>
              <a:defRPr>
                <a:solidFill>
                  <a:srgbClr val="1E276E"/>
                </a:solidFill>
              </a:defRPr>
            </a:lvl2pPr>
            <a:lvl3pPr>
              <a:defRPr>
                <a:solidFill>
                  <a:srgbClr val="1E276E"/>
                </a:solidFill>
              </a:defRPr>
            </a:lvl3pPr>
            <a:lvl4pPr>
              <a:defRPr>
                <a:solidFill>
                  <a:srgbClr val="1E276E"/>
                </a:solidFill>
              </a:defRPr>
            </a:lvl4pPr>
            <a:lvl5pPr>
              <a:defRPr>
                <a:solidFill>
                  <a:srgbClr val="1E27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1E27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buClr>
                <a:srgbClr val="1E276E"/>
              </a:buClr>
              <a:defRPr>
                <a:solidFill>
                  <a:srgbClr val="1E276E"/>
                </a:solidFill>
              </a:defRPr>
            </a:lvl1pPr>
            <a:lvl2pPr>
              <a:buClr>
                <a:srgbClr val="1E276E"/>
              </a:buClr>
              <a:defRPr>
                <a:solidFill>
                  <a:srgbClr val="1E276E"/>
                </a:solidFill>
              </a:defRPr>
            </a:lvl2pPr>
            <a:lvl3pPr>
              <a:buClr>
                <a:srgbClr val="1E276E"/>
              </a:buClr>
              <a:defRPr>
                <a:solidFill>
                  <a:srgbClr val="1E276E"/>
                </a:solidFill>
              </a:defRPr>
            </a:lvl3pPr>
            <a:lvl4pPr>
              <a:buClr>
                <a:srgbClr val="1E276E"/>
              </a:buClr>
              <a:defRPr>
                <a:solidFill>
                  <a:srgbClr val="1E276E"/>
                </a:solidFill>
              </a:defRPr>
            </a:lvl4pPr>
            <a:lvl5pPr>
              <a:buClr>
                <a:srgbClr val="1E276E"/>
              </a:buClr>
              <a:defRPr>
                <a:solidFill>
                  <a:srgbClr val="1E27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38542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276E"/>
                </a:solidFill>
              </a:defRPr>
            </a:lvl1pPr>
          </a:lstStyle>
          <a:p>
            <a:r>
              <a:rPr lang="en-US" dirty="0"/>
              <a:t>Click to edit Master title style</a:t>
            </a:r>
          </a:p>
        </p:txBody>
      </p:sp>
      <p:sp>
        <p:nvSpPr>
          <p:cNvPr id="4" name="TextBox 3"/>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131086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49184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67619"/>
            <a:ext cx="3932237" cy="1390953"/>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55332"/>
            <a:ext cx="3932237" cy="34136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TextBox 5"/>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150725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00667"/>
            <a:ext cx="3932237" cy="1330477"/>
          </a:xfrm>
        </p:spPr>
        <p:txBody>
          <a:bodyPr anchor="b"/>
          <a:lstStyle>
            <a:lvl1pPr>
              <a:defRPr sz="3200">
                <a:solidFill>
                  <a:srgbClr val="1E276E"/>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431143"/>
            <a:ext cx="3932237" cy="3437845"/>
          </a:xfrm>
        </p:spPr>
        <p:txBody>
          <a:bodyPr/>
          <a:lstStyle>
            <a:lvl1pPr marL="0" indent="0">
              <a:buNone/>
              <a:defRPr sz="1600">
                <a:solidFill>
                  <a:srgbClr val="1E27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TextBox 5"/>
          <p:cNvSpPr txBox="1"/>
          <p:nvPr userDrawn="1"/>
        </p:nvSpPr>
        <p:spPr>
          <a:xfrm>
            <a:off x="288625" y="259746"/>
            <a:ext cx="11506515" cy="276999"/>
          </a:xfrm>
          <a:prstGeom prst="rect">
            <a:avLst/>
          </a:prstGeom>
          <a:solidFill>
            <a:schemeClr val="accent1"/>
          </a:solidFill>
        </p:spPr>
        <p:txBody>
          <a:bodyPr wrap="square" rtlCol="0">
            <a:spAutoFit/>
          </a:bodyPr>
          <a:lstStyle/>
          <a:p>
            <a:pPr algn="ctr"/>
            <a:r>
              <a:rPr lang="en-GB" sz="1200" dirty="0">
                <a:solidFill>
                  <a:schemeClr val="bg1"/>
                </a:solidFill>
                <a:latin typeface="Century Gothic"/>
                <a:cs typeface="Century Gothic"/>
              </a:rPr>
              <a:t>Proposal Writing for European Structural &amp; Investment Funding (ESIF) Regional Operational Programme (ROP)</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38746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33671"/>
            <a:ext cx="10515600" cy="6570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062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3/30/2021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3147279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33.gif"/></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34.jp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71.xml"/><Relationship Id="rId1" Type="http://schemas.openxmlformats.org/officeDocument/2006/relationships/slideLayout" Target="../slideLayouts/slideLayout1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7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72.xml"/><Relationship Id="rId1" Type="http://schemas.openxmlformats.org/officeDocument/2006/relationships/slideLayout" Target="../slideLayouts/slideLayout1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052FA6E9-1715-44CA-8E04-9402568AD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984" t="12805" r="5984" b="12805"/>
          <a:stretch>
            <a:fillRect/>
          </a:stretch>
        </p:blipFill>
        <p:spPr bwMode="auto">
          <a:xfrm>
            <a:off x="5492" y="-2751"/>
            <a:ext cx="12186507" cy="6860752"/>
          </a:xfrm>
          <a:prstGeom prst="rect">
            <a:avLst/>
          </a:prstGeom>
          <a:noFill/>
          <a:ln>
            <a:noFill/>
          </a:ln>
          <a:effectLst/>
          <a:extLst>
            <a:ext uri="{909E8E84-426E-40DD-AFC4-6F175D3DCCD1}">
              <a14:hiddenFill xmlns:a14="http://schemas.microsoft.com/office/drawing/2010/main">
                <a:blipFill dpi="0" rotWithShape="0">
                  <a:blip/>
                  <a:srcRect l="5984" t="12805" r="5984" b="1280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a:extLst>
              <a:ext uri="{FF2B5EF4-FFF2-40B4-BE49-F238E27FC236}">
                <a16:creationId xmlns:a16="http://schemas.microsoft.com/office/drawing/2014/main" id="{71639683-1908-401E-9535-86F2D1ED1BB9}"/>
              </a:ext>
            </a:extLst>
          </p:cNvPr>
          <p:cNvSpPr>
            <a:spLocks noChangeArrowheads="1"/>
          </p:cNvSpPr>
          <p:nvPr/>
        </p:nvSpPr>
        <p:spPr bwMode="auto">
          <a:xfrm>
            <a:off x="1" y="1822743"/>
            <a:ext cx="12186506" cy="3211920"/>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675"/>
          </a:p>
        </p:txBody>
      </p:sp>
      <p:sp>
        <p:nvSpPr>
          <p:cNvPr id="20483" name="Rectangle 3">
            <a:extLst>
              <a:ext uri="{FF2B5EF4-FFF2-40B4-BE49-F238E27FC236}">
                <a16:creationId xmlns:a16="http://schemas.microsoft.com/office/drawing/2014/main" id="{9EEB6119-0240-4C62-918E-CC2EB4C645E3}"/>
              </a:ext>
            </a:extLst>
          </p:cNvPr>
          <p:cNvSpPr>
            <a:spLocks noGrp="1" noChangeArrowheads="1"/>
          </p:cNvSpPr>
          <p:nvPr>
            <p:ph type="title"/>
          </p:nvPr>
        </p:nvSpPr>
        <p:spPr>
          <a:xfrm>
            <a:off x="3280286" y="3283140"/>
            <a:ext cx="5631428" cy="949585"/>
          </a:xfrm>
          <a:ln/>
        </p:spPr>
        <p:txBody>
          <a:bodyPr/>
          <a:lstStyle/>
          <a:p>
            <a:pPr algn="ctr">
              <a:tabLst>
                <a:tab pos="0" algn="l"/>
                <a:tab pos="307181" algn="l"/>
                <a:tab pos="614958" algn="l"/>
                <a:tab pos="922734" algn="l"/>
                <a:tab pos="1230511" algn="l"/>
                <a:tab pos="1538288" algn="l"/>
                <a:tab pos="1846064" algn="l"/>
                <a:tab pos="2153841" algn="l"/>
                <a:tab pos="2461617" algn="l"/>
                <a:tab pos="2769394" algn="l"/>
                <a:tab pos="3077171" algn="l"/>
                <a:tab pos="3384947" algn="l"/>
                <a:tab pos="3692724" algn="l"/>
                <a:tab pos="4000500" algn="l"/>
                <a:tab pos="4114800" algn="l"/>
                <a:tab pos="4286250" algn="l"/>
                <a:tab pos="4457700" algn="l"/>
                <a:tab pos="4629150" algn="l"/>
                <a:tab pos="4800600" algn="l"/>
                <a:tab pos="4972050" algn="l"/>
                <a:tab pos="5143500" algn="l"/>
                <a:tab pos="5314950" algn="l"/>
                <a:tab pos="5486400" algn="l"/>
              </a:tabLst>
            </a:pPr>
            <a:r>
              <a:rPr lang="en-US" altLang="el-GR" sz="2025" dirty="0">
                <a:solidFill>
                  <a:srgbClr val="FFFFFF"/>
                </a:solidFill>
              </a:rPr>
              <a:t>PROPOSAL WRITING FOR RESEARCH AND INNOVATION PROJECTS</a:t>
            </a:r>
          </a:p>
        </p:txBody>
      </p:sp>
      <p:sp>
        <p:nvSpPr>
          <p:cNvPr id="20485" name="Rectangle 5">
            <a:extLst>
              <a:ext uri="{FF2B5EF4-FFF2-40B4-BE49-F238E27FC236}">
                <a16:creationId xmlns:a16="http://schemas.microsoft.com/office/drawing/2014/main" id="{4D9B4F9A-404A-4877-8B65-259DCA00B566}"/>
              </a:ext>
            </a:extLst>
          </p:cNvPr>
          <p:cNvSpPr>
            <a:spLocks noGrp="1" noChangeArrowheads="1"/>
          </p:cNvSpPr>
          <p:nvPr>
            <p:ph type="subTitle" idx="4294967295"/>
          </p:nvPr>
        </p:nvSpPr>
        <p:spPr>
          <a:xfrm>
            <a:off x="3085517" y="4452938"/>
            <a:ext cx="5518150" cy="247650"/>
          </a:xfrm>
          <a:ln/>
        </p:spPr>
        <p:txBody>
          <a:bodyPr>
            <a:noAutofit/>
          </a:bodyPr>
          <a:lstStyle/>
          <a:p>
            <a:pPr marL="0" indent="0" algn="ctr">
              <a:spcBef>
                <a:spcPts val="0"/>
              </a:spcBef>
              <a:buNone/>
              <a:tabLst>
                <a:tab pos="0" algn="l"/>
                <a:tab pos="240506" algn="l"/>
                <a:tab pos="481608" algn="l"/>
                <a:tab pos="722709" algn="l"/>
                <a:tab pos="963811" algn="l"/>
                <a:tab pos="1204913" algn="l"/>
                <a:tab pos="1446014" algn="l"/>
                <a:tab pos="1687116" algn="l"/>
                <a:tab pos="1928217" algn="l"/>
                <a:tab pos="2169319" algn="l"/>
                <a:tab pos="2410421" algn="l"/>
                <a:tab pos="2651522" algn="l"/>
                <a:tab pos="2892624" algn="l"/>
                <a:tab pos="3133725" algn="l"/>
                <a:tab pos="3374827" algn="l"/>
                <a:tab pos="3615928" algn="l"/>
                <a:tab pos="3857625" algn="l"/>
                <a:tab pos="4098131" algn="l"/>
                <a:tab pos="4114800" algn="l"/>
                <a:tab pos="4286250" algn="l"/>
                <a:tab pos="4457700" algn="l"/>
                <a:tab pos="4629150" algn="l"/>
                <a:tab pos="4800600" algn="l"/>
                <a:tab pos="4972050" algn="l"/>
                <a:tab pos="5143500" algn="l"/>
                <a:tab pos="5314950" algn="l"/>
                <a:tab pos="5486400" algn="l"/>
              </a:tabLst>
            </a:pPr>
            <a:r>
              <a:rPr lang="en-US" altLang="el-GR" sz="1000" dirty="0">
                <a:solidFill>
                  <a:srgbClr val="FFFFFF"/>
                </a:solidFill>
                <a:latin typeface="DIN Condensed" charset="0"/>
                <a:cs typeface="DIN Condensed" charset="0"/>
              </a:rPr>
              <a:t>MS CHRYSOULA PETRITSI</a:t>
            </a:r>
          </a:p>
        </p:txBody>
      </p:sp>
      <p:sp>
        <p:nvSpPr>
          <p:cNvPr id="20484" name="AutoShape 4">
            <a:extLst>
              <a:ext uri="{FF2B5EF4-FFF2-40B4-BE49-F238E27FC236}">
                <a16:creationId xmlns:a16="http://schemas.microsoft.com/office/drawing/2014/main" id="{DD12E263-CD85-47CA-A069-A86899120857}"/>
              </a:ext>
            </a:extLst>
          </p:cNvPr>
          <p:cNvSpPr>
            <a:spLocks noChangeArrowheads="1"/>
          </p:cNvSpPr>
          <p:nvPr/>
        </p:nvSpPr>
        <p:spPr bwMode="auto">
          <a:xfrm>
            <a:off x="5699795" y="2269851"/>
            <a:ext cx="792413" cy="79241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675"/>
          </a:p>
        </p:txBody>
      </p:sp>
      <p:pic>
        <p:nvPicPr>
          <p:cNvPr id="20486" name="Picture 6">
            <a:extLst>
              <a:ext uri="{FF2B5EF4-FFF2-40B4-BE49-F238E27FC236}">
                <a16:creationId xmlns:a16="http://schemas.microsoft.com/office/drawing/2014/main" id="{8C928211-A5A4-4D2A-BCD5-5ADFDCDA9B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8439" y="992823"/>
            <a:ext cx="2317702" cy="2917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8FF7F-0622-4A86-A9D3-BDD0ED667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040" y="1016754"/>
            <a:ext cx="7404729" cy="5174054"/>
          </a:xfrm>
          <a:prstGeom prst="rect">
            <a:avLst/>
          </a:prstGeom>
        </p:spPr>
      </p:pic>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Shall we see some examples?</a:t>
            </a:r>
            <a:endParaRPr lang="el-GR"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2" name="Picture 31">
            <a:extLst>
              <a:ext uri="{FF2B5EF4-FFF2-40B4-BE49-F238E27FC236}">
                <a16:creationId xmlns:a16="http://schemas.microsoft.com/office/drawing/2014/main" id="{E3DF3D8A-0A24-49BE-870F-62C177508B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3793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Shall we see some examples?</a:t>
            </a:r>
            <a:endParaRPr lang="el-GR"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0" name="Picture 31">
            <a:extLst>
              <a:ext uri="{FF2B5EF4-FFF2-40B4-BE49-F238E27FC236}">
                <a16:creationId xmlns:a16="http://schemas.microsoft.com/office/drawing/2014/main" id="{351A672F-4046-4F10-A70E-A3B2E77CFB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a:extLst>
              <a:ext uri="{FF2B5EF4-FFF2-40B4-BE49-F238E27FC236}">
                <a16:creationId xmlns:a16="http://schemas.microsoft.com/office/drawing/2014/main" id="{35B3AD61-29A8-4F0B-A629-13ECF180E95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val="0"/>
              </a:ext>
            </a:extLst>
          </a:blip>
          <a:srcRect l="452" t="18262" r="737" b="8070"/>
          <a:stretch/>
        </p:blipFill>
        <p:spPr>
          <a:xfrm>
            <a:off x="1474839" y="1209368"/>
            <a:ext cx="9940413" cy="4940709"/>
          </a:xfrm>
          <a:prstGeom prst="rect">
            <a:avLst/>
          </a:prstGeom>
        </p:spPr>
      </p:pic>
    </p:spTree>
    <p:extLst>
      <p:ext uri="{BB962C8B-B14F-4D97-AF65-F5344CB8AC3E}">
        <p14:creationId xmlns:p14="http://schemas.microsoft.com/office/powerpoint/2010/main" val="649546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Work Breakdown Structure (WBS) features</a:t>
            </a:r>
            <a:endParaRPr lang="el-GR"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aphicFrame>
        <p:nvGraphicFramePr>
          <p:cNvPr id="3" name="Diagram 2">
            <a:extLst>
              <a:ext uri="{FF2B5EF4-FFF2-40B4-BE49-F238E27FC236}">
                <a16:creationId xmlns:a16="http://schemas.microsoft.com/office/drawing/2014/main" id="{EDEC019B-4D28-45CE-B6D5-AFECAC8F7D7C}"/>
              </a:ext>
            </a:extLst>
          </p:cNvPr>
          <p:cNvGraphicFramePr/>
          <p:nvPr>
            <p:extLst>
              <p:ext uri="{D42A27DB-BD31-4B8C-83A1-F6EECF244321}">
                <p14:modId xmlns:p14="http://schemas.microsoft.com/office/powerpoint/2010/main" val="1761017780"/>
              </p:ext>
            </p:extLst>
          </p:nvPr>
        </p:nvGraphicFramePr>
        <p:xfrm>
          <a:off x="1342328" y="1284402"/>
          <a:ext cx="9847585" cy="4806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0069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Why should I develop a WBS?</a:t>
            </a:r>
            <a:endParaRPr lang="el-GR"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aphicFrame>
        <p:nvGraphicFramePr>
          <p:cNvPr id="3" name="Diagram 2">
            <a:extLst>
              <a:ext uri="{FF2B5EF4-FFF2-40B4-BE49-F238E27FC236}">
                <a16:creationId xmlns:a16="http://schemas.microsoft.com/office/drawing/2014/main" id="{EDEC019B-4D28-45CE-B6D5-AFECAC8F7D7C}"/>
              </a:ext>
            </a:extLst>
          </p:cNvPr>
          <p:cNvGraphicFramePr/>
          <p:nvPr>
            <p:extLst>
              <p:ext uri="{D42A27DB-BD31-4B8C-83A1-F6EECF244321}">
                <p14:modId xmlns:p14="http://schemas.microsoft.com/office/powerpoint/2010/main" val="978842052"/>
              </p:ext>
            </p:extLst>
          </p:nvPr>
        </p:nvGraphicFramePr>
        <p:xfrm>
          <a:off x="1342328" y="1284402"/>
          <a:ext cx="9847585" cy="4806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83109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How do I develop a WBS?</a:t>
            </a:r>
            <a:endParaRPr lang="el-GR"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Diagram 1">
            <a:extLst>
              <a:ext uri="{FF2B5EF4-FFF2-40B4-BE49-F238E27FC236}">
                <a16:creationId xmlns:a16="http://schemas.microsoft.com/office/drawing/2014/main" id="{BC3BEDF7-29AA-484B-90D9-0D60383DDDCF}"/>
              </a:ext>
            </a:extLst>
          </p:cNvPr>
          <p:cNvGraphicFramePr/>
          <p:nvPr>
            <p:extLst>
              <p:ext uri="{D42A27DB-BD31-4B8C-83A1-F6EECF244321}">
                <p14:modId xmlns:p14="http://schemas.microsoft.com/office/powerpoint/2010/main" val="2019015643"/>
              </p:ext>
            </p:extLst>
          </p:nvPr>
        </p:nvGraphicFramePr>
        <p:xfrm>
          <a:off x="278581" y="1287421"/>
          <a:ext cx="11083925" cy="4571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D93F9DB-8671-491E-957A-1C0C86009485}"/>
              </a:ext>
            </a:extLst>
          </p:cNvPr>
          <p:cNvSpPr txBox="1"/>
          <p:nvPr/>
        </p:nvSpPr>
        <p:spPr>
          <a:xfrm>
            <a:off x="1517868" y="2241755"/>
            <a:ext cx="854721" cy="400110"/>
          </a:xfrm>
          <a:prstGeom prst="rect">
            <a:avLst/>
          </a:prstGeom>
          <a:noFill/>
        </p:spPr>
        <p:txBody>
          <a:bodyPr wrap="none" rtlCol="0">
            <a:spAutoFit/>
          </a:bodyPr>
          <a:lstStyle/>
          <a:p>
            <a:r>
              <a:rPr lang="en-US" sz="2000" b="1" dirty="0"/>
              <a:t>House</a:t>
            </a:r>
            <a:endParaRPr lang="el-GR" sz="2000" b="1" dirty="0"/>
          </a:p>
        </p:txBody>
      </p:sp>
      <p:sp>
        <p:nvSpPr>
          <p:cNvPr id="12" name="TextBox 11">
            <a:extLst>
              <a:ext uri="{FF2B5EF4-FFF2-40B4-BE49-F238E27FC236}">
                <a16:creationId xmlns:a16="http://schemas.microsoft.com/office/drawing/2014/main" id="{CDFA236B-DDC5-4C17-8A87-3F7E197E4DA0}"/>
              </a:ext>
            </a:extLst>
          </p:cNvPr>
          <p:cNvSpPr txBox="1"/>
          <p:nvPr/>
        </p:nvSpPr>
        <p:spPr>
          <a:xfrm>
            <a:off x="4032777" y="955520"/>
            <a:ext cx="1400640" cy="400110"/>
          </a:xfrm>
          <a:prstGeom prst="rect">
            <a:avLst/>
          </a:prstGeom>
          <a:noFill/>
        </p:spPr>
        <p:txBody>
          <a:bodyPr wrap="none" rtlCol="0">
            <a:spAutoFit/>
          </a:bodyPr>
          <a:lstStyle/>
          <a:p>
            <a:r>
              <a:rPr lang="en-US" sz="2000" b="1" dirty="0"/>
              <a:t>Foundation</a:t>
            </a:r>
            <a:endParaRPr lang="el-GR" sz="2000" b="1" dirty="0"/>
          </a:p>
        </p:txBody>
      </p:sp>
      <p:sp>
        <p:nvSpPr>
          <p:cNvPr id="13" name="TextBox 12">
            <a:extLst>
              <a:ext uri="{FF2B5EF4-FFF2-40B4-BE49-F238E27FC236}">
                <a16:creationId xmlns:a16="http://schemas.microsoft.com/office/drawing/2014/main" id="{36B25EE8-E8FA-4F15-A6B5-BABC610ED1EC}"/>
              </a:ext>
            </a:extLst>
          </p:cNvPr>
          <p:cNvSpPr txBox="1"/>
          <p:nvPr/>
        </p:nvSpPr>
        <p:spPr>
          <a:xfrm>
            <a:off x="4819310" y="1255218"/>
            <a:ext cx="1175643" cy="400110"/>
          </a:xfrm>
          <a:prstGeom prst="rect">
            <a:avLst/>
          </a:prstGeom>
          <a:noFill/>
        </p:spPr>
        <p:txBody>
          <a:bodyPr wrap="none" rtlCol="0">
            <a:spAutoFit/>
          </a:bodyPr>
          <a:lstStyle/>
          <a:p>
            <a:r>
              <a:rPr lang="en-US" sz="2000" b="1" dirty="0"/>
              <a:t>Structure</a:t>
            </a:r>
            <a:endParaRPr lang="el-GR" sz="2000" b="1" dirty="0"/>
          </a:p>
        </p:txBody>
      </p:sp>
      <p:sp>
        <p:nvSpPr>
          <p:cNvPr id="15" name="TextBox 14">
            <a:extLst>
              <a:ext uri="{FF2B5EF4-FFF2-40B4-BE49-F238E27FC236}">
                <a16:creationId xmlns:a16="http://schemas.microsoft.com/office/drawing/2014/main" id="{46D0CDF8-A028-4E39-A139-7F573C0D1CC9}"/>
              </a:ext>
            </a:extLst>
          </p:cNvPr>
          <p:cNvSpPr txBox="1"/>
          <p:nvPr/>
        </p:nvSpPr>
        <p:spPr>
          <a:xfrm>
            <a:off x="5407132" y="1554915"/>
            <a:ext cx="1086516" cy="400110"/>
          </a:xfrm>
          <a:prstGeom prst="rect">
            <a:avLst/>
          </a:prstGeom>
          <a:noFill/>
        </p:spPr>
        <p:txBody>
          <a:bodyPr wrap="none" rtlCol="0">
            <a:spAutoFit/>
          </a:bodyPr>
          <a:lstStyle/>
          <a:p>
            <a:r>
              <a:rPr lang="en-US" sz="2000" b="1" dirty="0"/>
              <a:t>Interiors</a:t>
            </a:r>
            <a:endParaRPr lang="el-GR" sz="2000" b="1" dirty="0"/>
          </a:p>
        </p:txBody>
      </p:sp>
      <p:sp>
        <p:nvSpPr>
          <p:cNvPr id="16" name="TextBox 15">
            <a:extLst>
              <a:ext uri="{FF2B5EF4-FFF2-40B4-BE49-F238E27FC236}">
                <a16:creationId xmlns:a16="http://schemas.microsoft.com/office/drawing/2014/main" id="{F0166A43-CE29-4C96-BB04-AB36C8D989DE}"/>
              </a:ext>
            </a:extLst>
          </p:cNvPr>
          <p:cNvSpPr txBox="1"/>
          <p:nvPr/>
        </p:nvSpPr>
        <p:spPr>
          <a:xfrm>
            <a:off x="6642331" y="164024"/>
            <a:ext cx="2277034" cy="400110"/>
          </a:xfrm>
          <a:prstGeom prst="rect">
            <a:avLst/>
          </a:prstGeom>
          <a:noFill/>
        </p:spPr>
        <p:txBody>
          <a:bodyPr wrap="none" rtlCol="0">
            <a:spAutoFit/>
          </a:bodyPr>
          <a:lstStyle/>
          <a:p>
            <a:r>
              <a:rPr lang="en-US" sz="2000" b="1" dirty="0"/>
              <a:t>Excavations/</a:t>
            </a:r>
            <a:r>
              <a:rPr lang="en-US" sz="2000" b="1" dirty="0" err="1"/>
              <a:t>landsc</a:t>
            </a:r>
            <a:r>
              <a:rPr lang="en-US" sz="2000" b="1" dirty="0"/>
              <a:t>.</a:t>
            </a:r>
            <a:endParaRPr lang="el-GR" sz="2000" b="1" dirty="0"/>
          </a:p>
        </p:txBody>
      </p:sp>
      <p:sp>
        <p:nvSpPr>
          <p:cNvPr id="17" name="TextBox 16">
            <a:extLst>
              <a:ext uri="{FF2B5EF4-FFF2-40B4-BE49-F238E27FC236}">
                <a16:creationId xmlns:a16="http://schemas.microsoft.com/office/drawing/2014/main" id="{C5E324D9-0CD6-4FE4-9417-96156EA7213B}"/>
              </a:ext>
            </a:extLst>
          </p:cNvPr>
          <p:cNvSpPr txBox="1"/>
          <p:nvPr/>
        </p:nvSpPr>
        <p:spPr>
          <a:xfrm>
            <a:off x="7428864" y="463722"/>
            <a:ext cx="1740285" cy="400110"/>
          </a:xfrm>
          <a:prstGeom prst="rect">
            <a:avLst/>
          </a:prstGeom>
          <a:noFill/>
        </p:spPr>
        <p:txBody>
          <a:bodyPr wrap="none" rtlCol="0">
            <a:spAutoFit/>
          </a:bodyPr>
          <a:lstStyle/>
          <a:p>
            <a:r>
              <a:rPr lang="en-US" sz="2000" b="1" dirty="0"/>
              <a:t>Steel structure</a:t>
            </a:r>
            <a:endParaRPr lang="el-GR" sz="2000" b="1" dirty="0"/>
          </a:p>
        </p:txBody>
      </p:sp>
      <p:sp>
        <p:nvSpPr>
          <p:cNvPr id="18" name="TextBox 17">
            <a:extLst>
              <a:ext uri="{FF2B5EF4-FFF2-40B4-BE49-F238E27FC236}">
                <a16:creationId xmlns:a16="http://schemas.microsoft.com/office/drawing/2014/main" id="{4C457410-0144-414B-BDDB-2F4760391EDB}"/>
              </a:ext>
            </a:extLst>
          </p:cNvPr>
          <p:cNvSpPr txBox="1"/>
          <p:nvPr/>
        </p:nvSpPr>
        <p:spPr>
          <a:xfrm>
            <a:off x="7963522" y="808353"/>
            <a:ext cx="1128386" cy="400110"/>
          </a:xfrm>
          <a:prstGeom prst="rect">
            <a:avLst/>
          </a:prstGeom>
          <a:noFill/>
        </p:spPr>
        <p:txBody>
          <a:bodyPr wrap="none" rtlCol="0">
            <a:spAutoFit/>
          </a:bodyPr>
          <a:lstStyle/>
          <a:p>
            <a:r>
              <a:rPr lang="en-US" sz="2000" b="1" dirty="0"/>
              <a:t>Masonry</a:t>
            </a:r>
            <a:endParaRPr lang="el-GR" sz="2000" b="1" dirty="0"/>
          </a:p>
        </p:txBody>
      </p:sp>
      <p:sp>
        <p:nvSpPr>
          <p:cNvPr id="19" name="TextBox 18">
            <a:extLst>
              <a:ext uri="{FF2B5EF4-FFF2-40B4-BE49-F238E27FC236}">
                <a16:creationId xmlns:a16="http://schemas.microsoft.com/office/drawing/2014/main" id="{9E6E35C3-161E-402B-94D8-58DBA0D77103}"/>
              </a:ext>
            </a:extLst>
          </p:cNvPr>
          <p:cNvSpPr txBox="1"/>
          <p:nvPr/>
        </p:nvSpPr>
        <p:spPr>
          <a:xfrm>
            <a:off x="8909565" y="164024"/>
            <a:ext cx="1881797" cy="400110"/>
          </a:xfrm>
          <a:prstGeom prst="rect">
            <a:avLst/>
          </a:prstGeom>
          <a:noFill/>
        </p:spPr>
        <p:txBody>
          <a:bodyPr wrap="none" rtlCol="0">
            <a:spAutoFit/>
          </a:bodyPr>
          <a:lstStyle/>
          <a:p>
            <a:r>
              <a:rPr lang="en-US" sz="2000" b="1" dirty="0"/>
              <a:t>Doors/windows</a:t>
            </a:r>
            <a:endParaRPr lang="el-GR" sz="2000" b="1" dirty="0"/>
          </a:p>
        </p:txBody>
      </p:sp>
      <p:sp>
        <p:nvSpPr>
          <p:cNvPr id="20" name="TextBox 19">
            <a:extLst>
              <a:ext uri="{FF2B5EF4-FFF2-40B4-BE49-F238E27FC236}">
                <a16:creationId xmlns:a16="http://schemas.microsoft.com/office/drawing/2014/main" id="{D45974BC-32FE-453F-A4C1-74221588215E}"/>
              </a:ext>
            </a:extLst>
          </p:cNvPr>
          <p:cNvSpPr txBox="1"/>
          <p:nvPr/>
        </p:nvSpPr>
        <p:spPr>
          <a:xfrm>
            <a:off x="9696098" y="463722"/>
            <a:ext cx="1189749" cy="400110"/>
          </a:xfrm>
          <a:prstGeom prst="rect">
            <a:avLst/>
          </a:prstGeom>
          <a:noFill/>
        </p:spPr>
        <p:txBody>
          <a:bodyPr wrap="none" rtlCol="0">
            <a:spAutoFit/>
          </a:bodyPr>
          <a:lstStyle/>
          <a:p>
            <a:r>
              <a:rPr lang="en-US" sz="2000" b="1" dirty="0"/>
              <a:t>Plumbing</a:t>
            </a:r>
            <a:endParaRPr lang="el-GR" sz="2000" b="1" dirty="0"/>
          </a:p>
        </p:txBody>
      </p:sp>
      <p:sp>
        <p:nvSpPr>
          <p:cNvPr id="21" name="TextBox 20">
            <a:extLst>
              <a:ext uri="{FF2B5EF4-FFF2-40B4-BE49-F238E27FC236}">
                <a16:creationId xmlns:a16="http://schemas.microsoft.com/office/drawing/2014/main" id="{7FDCA15E-E806-49E4-A782-BDD75D2AE0CA}"/>
              </a:ext>
            </a:extLst>
          </p:cNvPr>
          <p:cNvSpPr txBox="1"/>
          <p:nvPr/>
        </p:nvSpPr>
        <p:spPr>
          <a:xfrm>
            <a:off x="10283920" y="808353"/>
            <a:ext cx="1146596" cy="400110"/>
          </a:xfrm>
          <a:prstGeom prst="rect">
            <a:avLst/>
          </a:prstGeom>
          <a:noFill/>
        </p:spPr>
        <p:txBody>
          <a:bodyPr wrap="none" rtlCol="0">
            <a:spAutoFit/>
          </a:bodyPr>
          <a:lstStyle/>
          <a:p>
            <a:r>
              <a:rPr lang="en-US" sz="2000" b="1" dirty="0"/>
              <a:t>Electrical</a:t>
            </a:r>
            <a:endParaRPr lang="el-GR" sz="2000" b="1" dirty="0"/>
          </a:p>
        </p:txBody>
      </p:sp>
      <p:sp>
        <p:nvSpPr>
          <p:cNvPr id="22" name="TextBox 21">
            <a:extLst>
              <a:ext uri="{FF2B5EF4-FFF2-40B4-BE49-F238E27FC236}">
                <a16:creationId xmlns:a16="http://schemas.microsoft.com/office/drawing/2014/main" id="{AED3D99C-E0A7-4D1E-8078-2C1BDC3D9BBB}"/>
              </a:ext>
            </a:extLst>
          </p:cNvPr>
          <p:cNvSpPr txBox="1"/>
          <p:nvPr/>
        </p:nvSpPr>
        <p:spPr>
          <a:xfrm>
            <a:off x="9094226" y="808353"/>
            <a:ext cx="1037463" cy="400110"/>
          </a:xfrm>
          <a:prstGeom prst="rect">
            <a:avLst/>
          </a:prstGeom>
          <a:noFill/>
        </p:spPr>
        <p:txBody>
          <a:bodyPr wrap="none" rtlCol="0">
            <a:spAutoFit/>
          </a:bodyPr>
          <a:lstStyle/>
          <a:p>
            <a:r>
              <a:rPr lang="en-US" sz="2000" b="1" dirty="0"/>
              <a:t>Finishes</a:t>
            </a:r>
            <a:endParaRPr lang="el-GR" sz="2000" b="1" dirty="0"/>
          </a:p>
        </p:txBody>
      </p:sp>
    </p:spTree>
    <p:extLst>
      <p:ext uri="{BB962C8B-B14F-4D97-AF65-F5344CB8AC3E}">
        <p14:creationId xmlns:p14="http://schemas.microsoft.com/office/powerpoint/2010/main" val="3459720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Autofit/>
          </a:bodyPr>
          <a:lstStyle/>
          <a:p>
            <a:r>
              <a:rPr lang="en-GB" sz="3600" b="1" dirty="0">
                <a:solidFill>
                  <a:srgbClr val="1E276E"/>
                </a:solidFill>
              </a:rPr>
              <a:t>Let’s develop a WBS for the “Scientific Conference” project</a:t>
            </a:r>
            <a:endParaRPr lang="el-GR" sz="3600"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 name="Diagram 2">
            <a:extLst>
              <a:ext uri="{FF2B5EF4-FFF2-40B4-BE49-F238E27FC236}">
                <a16:creationId xmlns:a16="http://schemas.microsoft.com/office/drawing/2014/main" id="{CFF800B7-876D-4D27-AEB9-C02842E94833}"/>
              </a:ext>
            </a:extLst>
          </p:cNvPr>
          <p:cNvGraphicFramePr/>
          <p:nvPr>
            <p:extLst>
              <p:ext uri="{D42A27DB-BD31-4B8C-83A1-F6EECF244321}">
                <p14:modId xmlns:p14="http://schemas.microsoft.com/office/powerpoint/2010/main" val="2221053995"/>
              </p:ext>
            </p:extLst>
          </p:nvPr>
        </p:nvGraphicFramePr>
        <p:xfrm>
          <a:off x="2032000" y="719666"/>
          <a:ext cx="947174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6642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Autofit/>
          </a:bodyPr>
          <a:lstStyle/>
          <a:p>
            <a:r>
              <a:rPr lang="en-GB" sz="3600" b="1" dirty="0">
                <a:solidFill>
                  <a:srgbClr val="1E276E"/>
                </a:solidFill>
              </a:rPr>
              <a:t>Conference sample WBS</a:t>
            </a:r>
            <a:endParaRPr lang="el-GR" sz="3600"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id="{1B2C066A-39C8-418C-B4E3-9272D371D1AD}"/>
              </a:ext>
            </a:extLst>
          </p:cNvPr>
          <p:cNvPicPr>
            <a:picLocks noChangeAspect="1"/>
          </p:cNvPicPr>
          <p:nvPr/>
        </p:nvPicPr>
        <p:blipFill>
          <a:blip r:embed="rId4"/>
          <a:stretch>
            <a:fillRect/>
          </a:stretch>
        </p:blipFill>
        <p:spPr>
          <a:xfrm>
            <a:off x="717021" y="1018904"/>
            <a:ext cx="10889959" cy="4762464"/>
          </a:xfrm>
          <a:prstGeom prst="rect">
            <a:avLst/>
          </a:prstGeom>
        </p:spPr>
      </p:pic>
    </p:spTree>
    <p:extLst>
      <p:ext uri="{BB962C8B-B14F-4D97-AF65-F5344CB8AC3E}">
        <p14:creationId xmlns:p14="http://schemas.microsoft.com/office/powerpoint/2010/main" val="26662928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Another way of doing it </a:t>
            </a:r>
            <a:endParaRPr lang="el-GR" b="1" dirty="0">
              <a:solidFill>
                <a:srgbClr val="1E276E"/>
              </a:solidFill>
            </a:endParaRPr>
          </a:p>
        </p:txBody>
      </p:sp>
      <p:sp>
        <p:nvSpPr>
          <p:cNvPr id="9" name="Rectangle 1">
            <a:extLst>
              <a:ext uri="{FF2B5EF4-FFF2-40B4-BE49-F238E27FC236}">
                <a16:creationId xmlns:a16="http://schemas.microsoft.com/office/drawing/2014/main" id="{AD206BC9-C3B0-4F46-B51D-AA248B5CA308}"/>
              </a:ext>
            </a:extLst>
          </p:cNvPr>
          <p:cNvSpPr>
            <a:spLocks noChangeArrowheads="1"/>
          </p:cNvSpPr>
          <p:nvPr/>
        </p:nvSpPr>
        <p:spPr bwMode="auto">
          <a:xfrm>
            <a:off x="825104" y="138764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1" name="Rectangle 13">
            <a:extLst>
              <a:ext uri="{FF2B5EF4-FFF2-40B4-BE49-F238E27FC236}">
                <a16:creationId xmlns:a16="http://schemas.microsoft.com/office/drawing/2014/main" id="{6BBC919C-15EB-4659-93A0-998EB3D7F302}"/>
              </a:ext>
            </a:extLst>
          </p:cNvPr>
          <p:cNvSpPr txBox="1">
            <a:spLocks noChangeArrowheads="1"/>
          </p:cNvSpPr>
          <p:nvPr/>
        </p:nvSpPr>
        <p:spPr>
          <a:xfrm>
            <a:off x="1420416" y="1387642"/>
            <a:ext cx="9847585" cy="4806681"/>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1E276E"/>
                </a:solidFill>
              </a:rPr>
              <a:t>Is to use a Project Management Software, like:</a:t>
            </a:r>
          </a:p>
          <a:p>
            <a:r>
              <a:rPr lang="en-US" sz="2400" i="1" dirty="0">
                <a:solidFill>
                  <a:srgbClr val="1E276E"/>
                </a:solidFill>
              </a:rPr>
              <a:t>Microsoft Project</a:t>
            </a:r>
          </a:p>
          <a:p>
            <a:r>
              <a:rPr lang="en-US" sz="2400" i="1" dirty="0" err="1">
                <a:solidFill>
                  <a:srgbClr val="1E276E"/>
                </a:solidFill>
              </a:rPr>
              <a:t>MacProject</a:t>
            </a:r>
            <a:endParaRPr lang="en-US" sz="2400" i="1" dirty="0">
              <a:solidFill>
                <a:srgbClr val="1E276E"/>
              </a:solidFill>
            </a:endParaRPr>
          </a:p>
          <a:p>
            <a:r>
              <a:rPr lang="en-US" altLang="en-US" sz="2400" i="1" dirty="0">
                <a:solidFill>
                  <a:srgbClr val="1E276E"/>
                </a:solidFill>
              </a:rPr>
              <a:t>Primavera</a:t>
            </a:r>
            <a:endParaRPr lang="en-GB" altLang="en-US" sz="2400" i="1" dirty="0">
              <a:solidFill>
                <a:srgbClr val="1E276E"/>
              </a:solidFill>
            </a:endParaRPr>
          </a:p>
          <a:p>
            <a:r>
              <a:rPr lang="en-US" sz="2400" i="1" dirty="0" err="1">
                <a:solidFill>
                  <a:srgbClr val="1E276E"/>
                </a:solidFill>
              </a:rPr>
              <a:t>Scoro</a:t>
            </a:r>
            <a:endParaRPr lang="en-US" sz="2400" i="1" dirty="0">
              <a:solidFill>
                <a:srgbClr val="1E276E"/>
              </a:solidFill>
            </a:endParaRPr>
          </a:p>
          <a:p>
            <a:r>
              <a:rPr lang="en-US" sz="2400" i="1" dirty="0" err="1">
                <a:solidFill>
                  <a:srgbClr val="1E276E"/>
                </a:solidFill>
              </a:rPr>
              <a:t>Workzone</a:t>
            </a:r>
            <a:endParaRPr lang="en-US" sz="2400" i="1" dirty="0">
              <a:solidFill>
                <a:srgbClr val="1E276E"/>
              </a:solidFill>
            </a:endParaRPr>
          </a:p>
          <a:p>
            <a:r>
              <a:rPr lang="en-US" sz="2400" i="1" dirty="0" err="1">
                <a:solidFill>
                  <a:srgbClr val="1E276E"/>
                </a:solidFill>
              </a:rPr>
              <a:t>WorkBook</a:t>
            </a:r>
            <a:endParaRPr lang="en-US" sz="2400" i="1" dirty="0">
              <a:solidFill>
                <a:srgbClr val="1E276E"/>
              </a:solidFill>
            </a:endParaRPr>
          </a:p>
          <a:p>
            <a:r>
              <a:rPr lang="en-US" sz="2400" i="1" dirty="0" err="1">
                <a:solidFill>
                  <a:srgbClr val="1E276E"/>
                </a:solidFill>
              </a:rPr>
              <a:t>FunctionFox</a:t>
            </a:r>
            <a:endParaRPr lang="en-US" sz="2400" i="1" dirty="0">
              <a:solidFill>
                <a:srgbClr val="1E276E"/>
              </a:solidFill>
            </a:endParaRPr>
          </a:p>
          <a:p>
            <a:r>
              <a:rPr lang="en-US" sz="2400" i="1" dirty="0">
                <a:solidFill>
                  <a:srgbClr val="1E276E"/>
                </a:solidFill>
              </a:rPr>
              <a:t>Etc.</a:t>
            </a:r>
          </a:p>
          <a:p>
            <a:endParaRPr lang="el-GR" sz="1800" dirty="0">
              <a:solidFill>
                <a:srgbClr val="1E276E"/>
              </a:solidFill>
            </a:endParaRPr>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948B2E91-49C7-4B61-A0C7-1D929DB65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4295" y="2023218"/>
            <a:ext cx="5715000" cy="4286250"/>
          </a:xfrm>
          <a:prstGeom prst="rect">
            <a:avLst/>
          </a:prstGeom>
        </p:spPr>
      </p:pic>
      <p:sp>
        <p:nvSpPr>
          <p:cNvPr id="12" name="TextBox 11">
            <a:extLst>
              <a:ext uri="{FF2B5EF4-FFF2-40B4-BE49-F238E27FC236}">
                <a16:creationId xmlns:a16="http://schemas.microsoft.com/office/drawing/2014/main" id="{85A9B0A7-6081-444A-B4CA-95BD36EFF44B}"/>
              </a:ext>
            </a:extLst>
          </p:cNvPr>
          <p:cNvSpPr txBox="1"/>
          <p:nvPr/>
        </p:nvSpPr>
        <p:spPr>
          <a:xfrm>
            <a:off x="1505137" y="5856423"/>
            <a:ext cx="4397294" cy="369332"/>
          </a:xfrm>
          <a:prstGeom prst="rect">
            <a:avLst/>
          </a:prstGeom>
          <a:noFill/>
        </p:spPr>
        <p:txBody>
          <a:bodyPr wrap="none" rtlCol="0">
            <a:spAutoFit/>
          </a:bodyPr>
          <a:lstStyle/>
          <a:p>
            <a:r>
              <a:rPr lang="en-US" b="1" dirty="0">
                <a:solidFill>
                  <a:srgbClr val="1E276E"/>
                </a:solidFill>
              </a:rPr>
              <a:t>Suggestion: redo our exercise on </a:t>
            </a:r>
            <a:r>
              <a:rPr lang="en-US" b="1" dirty="0" err="1">
                <a:solidFill>
                  <a:srgbClr val="1E276E"/>
                </a:solidFill>
              </a:rPr>
              <a:t>MsProject</a:t>
            </a:r>
            <a:endParaRPr lang="el-GR" b="1" dirty="0">
              <a:solidFill>
                <a:srgbClr val="1E276E"/>
              </a:solidFill>
            </a:endParaRPr>
          </a:p>
        </p:txBody>
      </p:sp>
    </p:spTree>
    <p:extLst>
      <p:ext uri="{BB962C8B-B14F-4D97-AF65-F5344CB8AC3E}">
        <p14:creationId xmlns:p14="http://schemas.microsoft.com/office/powerpoint/2010/main" val="3319873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Assigning times and resources</a:t>
            </a:r>
            <a:endParaRPr lang="el-GR" b="1" dirty="0">
              <a:solidFill>
                <a:srgbClr val="1E276E"/>
              </a:solidFill>
            </a:endParaRPr>
          </a:p>
        </p:txBody>
      </p:sp>
      <p:sp>
        <p:nvSpPr>
          <p:cNvPr id="9" name="Rectangle 1">
            <a:extLst>
              <a:ext uri="{FF2B5EF4-FFF2-40B4-BE49-F238E27FC236}">
                <a16:creationId xmlns:a16="http://schemas.microsoft.com/office/drawing/2014/main" id="{AD206BC9-C3B0-4F46-B51D-AA248B5CA308}"/>
              </a:ext>
            </a:extLst>
          </p:cNvPr>
          <p:cNvSpPr>
            <a:spLocks noChangeArrowheads="1"/>
          </p:cNvSpPr>
          <p:nvPr/>
        </p:nvSpPr>
        <p:spPr bwMode="auto">
          <a:xfrm>
            <a:off x="825104" y="138764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1" name="Rectangle 13">
            <a:extLst>
              <a:ext uri="{FF2B5EF4-FFF2-40B4-BE49-F238E27FC236}">
                <a16:creationId xmlns:a16="http://schemas.microsoft.com/office/drawing/2014/main" id="{6BBC919C-15EB-4659-93A0-998EB3D7F302}"/>
              </a:ext>
            </a:extLst>
          </p:cNvPr>
          <p:cNvSpPr txBox="1">
            <a:spLocks noChangeArrowheads="1"/>
          </p:cNvSpPr>
          <p:nvPr/>
        </p:nvSpPr>
        <p:spPr>
          <a:xfrm>
            <a:off x="1519310" y="1387641"/>
            <a:ext cx="9847585" cy="4806681"/>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1E276E"/>
                </a:solidFill>
              </a:rPr>
              <a:t>Let’s see some definitions:</a:t>
            </a:r>
          </a:p>
          <a:p>
            <a:r>
              <a:rPr lang="en-US" sz="2400" b="1" i="1" dirty="0">
                <a:solidFill>
                  <a:srgbClr val="1E276E"/>
                </a:solidFill>
              </a:rPr>
              <a:t>Duration: </a:t>
            </a:r>
            <a:r>
              <a:rPr lang="en-US" sz="2400" i="1" dirty="0">
                <a:solidFill>
                  <a:srgbClr val="1E276E"/>
                </a:solidFill>
              </a:rPr>
              <a:t>how long it takes for something to finish (hours, days, weeks, …)</a:t>
            </a:r>
          </a:p>
          <a:p>
            <a:r>
              <a:rPr lang="en-US" sz="2400" b="1" i="1" dirty="0">
                <a:solidFill>
                  <a:srgbClr val="1E276E"/>
                </a:solidFill>
              </a:rPr>
              <a:t>Effort: </a:t>
            </a:r>
            <a:r>
              <a:rPr lang="en-US" sz="2400" i="1" dirty="0">
                <a:solidFill>
                  <a:srgbClr val="1E276E"/>
                </a:solidFill>
              </a:rPr>
              <a:t>the amount of work that goes into finishing a task (person hours, …)</a:t>
            </a:r>
          </a:p>
          <a:p>
            <a:r>
              <a:rPr lang="en-US" sz="2400" b="1" i="1" dirty="0">
                <a:solidFill>
                  <a:srgbClr val="1E276E"/>
                </a:solidFill>
              </a:rPr>
              <a:t>Units: </a:t>
            </a:r>
            <a:r>
              <a:rPr lang="en-US" sz="2400" i="1" dirty="0">
                <a:solidFill>
                  <a:srgbClr val="1E276E"/>
                </a:solidFill>
              </a:rPr>
              <a:t>the number of resources it takes for something to get done (persons)</a:t>
            </a:r>
          </a:p>
          <a:p>
            <a:r>
              <a:rPr lang="en-US" sz="2400" b="1" i="1" dirty="0">
                <a:solidFill>
                  <a:srgbClr val="1E276E"/>
                </a:solidFill>
              </a:rPr>
              <a:t>Effort-driven tasks: </a:t>
            </a:r>
            <a:r>
              <a:rPr lang="en-US" sz="2400" i="1" dirty="0">
                <a:solidFill>
                  <a:srgbClr val="1E276E"/>
                </a:solidFill>
              </a:rPr>
              <a:t>tasks which require a certain amount of work-effort (</a:t>
            </a:r>
            <a:r>
              <a:rPr lang="en-US" sz="2400" i="1" dirty="0" err="1">
                <a:solidFill>
                  <a:srgbClr val="1E276E"/>
                </a:solidFill>
              </a:rPr>
              <a:t>personhours</a:t>
            </a:r>
            <a:r>
              <a:rPr lang="en-US" sz="2400" i="1" dirty="0">
                <a:solidFill>
                  <a:srgbClr val="1E276E"/>
                </a:solidFill>
              </a:rPr>
              <a:t>) to be completed. For these tasks, if you increase the work effort allocated to the task (longer working hours or more people), you decrease the duration.</a:t>
            </a:r>
          </a:p>
          <a:p>
            <a:pPr lvl="1"/>
            <a:r>
              <a:rPr lang="en-US" sz="2000" b="1" i="1" dirty="0">
                <a:solidFill>
                  <a:srgbClr val="1E276E"/>
                </a:solidFill>
              </a:rPr>
              <a:t>Examples</a:t>
            </a:r>
            <a:r>
              <a:rPr lang="en-US" sz="2000" i="1" dirty="0">
                <a:solidFill>
                  <a:srgbClr val="1E276E"/>
                </a:solidFill>
              </a:rPr>
              <a:t>: painting a room, digging a ditch, cleaning potatoes, </a:t>
            </a:r>
            <a:r>
              <a:rPr lang="en-US" sz="2000" i="1" dirty="0" err="1">
                <a:solidFill>
                  <a:srgbClr val="1E276E"/>
                </a:solidFill>
              </a:rPr>
              <a:t>etc</a:t>
            </a:r>
            <a:endParaRPr lang="en-US" sz="2000" i="1" dirty="0">
              <a:solidFill>
                <a:srgbClr val="1E276E"/>
              </a:solidFill>
            </a:endParaRPr>
          </a:p>
          <a:p>
            <a:r>
              <a:rPr lang="en-US" sz="2400" b="1" i="1" dirty="0">
                <a:solidFill>
                  <a:srgbClr val="1E276E"/>
                </a:solidFill>
              </a:rPr>
              <a:t>Duration-based tasks: </a:t>
            </a:r>
            <a:r>
              <a:rPr lang="en-US" sz="2400" i="1" dirty="0">
                <a:solidFill>
                  <a:srgbClr val="1E276E"/>
                </a:solidFill>
              </a:rPr>
              <a:t>tasks that take a certain amount of time to be completed. The duration does not change if you increase the work effort.</a:t>
            </a:r>
          </a:p>
          <a:p>
            <a:pPr lvl="1"/>
            <a:r>
              <a:rPr lang="en-US" sz="2000" b="1" i="1" dirty="0">
                <a:solidFill>
                  <a:srgbClr val="1E276E"/>
                </a:solidFill>
              </a:rPr>
              <a:t>Examples: </a:t>
            </a:r>
            <a:r>
              <a:rPr lang="en-US" sz="2000" i="1" dirty="0">
                <a:solidFill>
                  <a:srgbClr val="1E276E"/>
                </a:solidFill>
              </a:rPr>
              <a:t>baking a cake, getting a business permit, completing a chemical reaction</a:t>
            </a:r>
          </a:p>
          <a:p>
            <a:endParaRPr lang="el-GR" sz="1800" dirty="0">
              <a:solidFill>
                <a:srgbClr val="1E276E"/>
              </a:solidFill>
            </a:endParaRPr>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981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Assigning times and resources</a:t>
            </a:r>
            <a:endParaRPr lang="el-GR" b="1" dirty="0">
              <a:solidFill>
                <a:srgbClr val="1E276E"/>
              </a:solidFill>
            </a:endParaRPr>
          </a:p>
        </p:txBody>
      </p:sp>
      <p:sp>
        <p:nvSpPr>
          <p:cNvPr id="9" name="Rectangle 1">
            <a:extLst>
              <a:ext uri="{FF2B5EF4-FFF2-40B4-BE49-F238E27FC236}">
                <a16:creationId xmlns:a16="http://schemas.microsoft.com/office/drawing/2014/main" id="{AD206BC9-C3B0-4F46-B51D-AA248B5CA308}"/>
              </a:ext>
            </a:extLst>
          </p:cNvPr>
          <p:cNvSpPr>
            <a:spLocks noChangeArrowheads="1"/>
          </p:cNvSpPr>
          <p:nvPr/>
        </p:nvSpPr>
        <p:spPr bwMode="auto">
          <a:xfrm>
            <a:off x="825104" y="124016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1" name="Rectangle 13">
            <a:extLst>
              <a:ext uri="{FF2B5EF4-FFF2-40B4-BE49-F238E27FC236}">
                <a16:creationId xmlns:a16="http://schemas.microsoft.com/office/drawing/2014/main" id="{6BBC919C-15EB-4659-93A0-998EB3D7F302}"/>
              </a:ext>
            </a:extLst>
          </p:cNvPr>
          <p:cNvSpPr txBox="1">
            <a:spLocks noChangeArrowheads="1"/>
          </p:cNvSpPr>
          <p:nvPr/>
        </p:nvSpPr>
        <p:spPr>
          <a:xfrm>
            <a:off x="1519310" y="1240161"/>
            <a:ext cx="9847585" cy="4806681"/>
          </a:xfrm>
          <a:prstGeom prst="rect">
            <a:avLst/>
          </a:prstGeom>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b="1" i="1" dirty="0">
                <a:solidFill>
                  <a:srgbClr val="1E276E"/>
                </a:solidFill>
              </a:rPr>
              <a:t>Start to assign times at the lowest level of your WBS </a:t>
            </a:r>
            <a:r>
              <a:rPr lang="en-US" sz="2400" i="1" dirty="0">
                <a:solidFill>
                  <a:srgbClr val="1E276E"/>
                </a:solidFill>
              </a:rPr>
              <a:t>(i.e. at the task level)</a:t>
            </a:r>
          </a:p>
          <a:p>
            <a:pPr marL="914400" lvl="1" indent="-457200">
              <a:buFont typeface="+mj-lt"/>
              <a:buAutoNum type="alphaLcPeriod"/>
            </a:pPr>
            <a:r>
              <a:rPr lang="en-US" sz="2000" b="1" i="1" dirty="0">
                <a:solidFill>
                  <a:srgbClr val="1E276E"/>
                </a:solidFill>
              </a:rPr>
              <a:t>First, </a:t>
            </a:r>
            <a:r>
              <a:rPr lang="en-US" sz="2000" i="1" dirty="0">
                <a:solidFill>
                  <a:srgbClr val="1E276E"/>
                </a:solidFill>
              </a:rPr>
              <a:t>you decide if a task is</a:t>
            </a:r>
            <a:r>
              <a:rPr lang="en-US" sz="2000" b="1" i="1" dirty="0">
                <a:solidFill>
                  <a:srgbClr val="1E276E"/>
                </a:solidFill>
              </a:rPr>
              <a:t> duration-based or effort-driven</a:t>
            </a:r>
            <a:endParaRPr lang="en-US" sz="2000" i="1" dirty="0">
              <a:solidFill>
                <a:srgbClr val="1E276E"/>
              </a:solidFill>
            </a:endParaRPr>
          </a:p>
          <a:p>
            <a:pPr marL="914400" lvl="1" indent="-457200">
              <a:buFont typeface="+mj-lt"/>
              <a:buAutoNum type="alphaLcPeriod"/>
            </a:pPr>
            <a:r>
              <a:rPr lang="en-US" sz="2000" b="1" i="1" dirty="0">
                <a:solidFill>
                  <a:srgbClr val="1E276E"/>
                </a:solidFill>
              </a:rPr>
              <a:t>If duration based, </a:t>
            </a:r>
            <a:r>
              <a:rPr lang="en-US" sz="2000" i="1" dirty="0">
                <a:solidFill>
                  <a:srgbClr val="1E276E"/>
                </a:solidFill>
              </a:rPr>
              <a:t>you need to find out </a:t>
            </a:r>
            <a:r>
              <a:rPr lang="en-US" sz="2000" b="1" i="1" dirty="0">
                <a:solidFill>
                  <a:srgbClr val="1E276E"/>
                </a:solidFill>
              </a:rPr>
              <a:t>how long it usually takes</a:t>
            </a:r>
            <a:endParaRPr lang="en-US" sz="2000" i="1" dirty="0">
              <a:solidFill>
                <a:srgbClr val="1E276E"/>
              </a:solidFill>
            </a:endParaRPr>
          </a:p>
          <a:p>
            <a:pPr marL="914400" lvl="1" indent="-457200">
              <a:buFont typeface="+mj-lt"/>
              <a:buAutoNum type="alphaLcPeriod"/>
            </a:pPr>
            <a:r>
              <a:rPr lang="en-US" sz="2000" b="1" i="1" dirty="0">
                <a:solidFill>
                  <a:srgbClr val="1E276E"/>
                </a:solidFill>
              </a:rPr>
              <a:t>If effort-driven,</a:t>
            </a:r>
            <a:r>
              <a:rPr lang="en-US" sz="2000" i="1" dirty="0">
                <a:solidFill>
                  <a:srgbClr val="1E276E"/>
                </a:solidFill>
              </a:rPr>
              <a:t> you need to find out </a:t>
            </a:r>
            <a:r>
              <a:rPr lang="en-US" sz="2000" b="1" i="1" dirty="0">
                <a:solidFill>
                  <a:srgbClr val="1E276E"/>
                </a:solidFill>
              </a:rPr>
              <a:t>how much effort it usually requires..</a:t>
            </a:r>
          </a:p>
          <a:p>
            <a:pPr marL="457200" indent="-457200">
              <a:buFont typeface="+mj-lt"/>
              <a:buAutoNum type="arabicPeriod"/>
            </a:pPr>
            <a:r>
              <a:rPr lang="en-US" sz="2400" i="1" dirty="0">
                <a:solidFill>
                  <a:srgbClr val="1E276E"/>
                </a:solidFill>
              </a:rPr>
              <a:t>If using </a:t>
            </a:r>
            <a:r>
              <a:rPr lang="en-US" sz="2400" b="1" i="1" dirty="0">
                <a:solidFill>
                  <a:srgbClr val="1E276E"/>
                </a:solidFill>
              </a:rPr>
              <a:t>Project Management Software</a:t>
            </a:r>
            <a:r>
              <a:rPr lang="en-US" sz="2400" i="1" dirty="0">
                <a:solidFill>
                  <a:srgbClr val="1E276E"/>
                </a:solidFill>
              </a:rPr>
              <a:t>, it will </a:t>
            </a:r>
            <a:r>
              <a:rPr lang="en-US" sz="2400" b="1" i="1" dirty="0">
                <a:solidFill>
                  <a:srgbClr val="1E276E"/>
                </a:solidFill>
              </a:rPr>
              <a:t>automatically calculate </a:t>
            </a:r>
            <a:r>
              <a:rPr lang="en-US" sz="2400" i="1" dirty="0">
                <a:solidFill>
                  <a:srgbClr val="1E276E"/>
                </a:solidFill>
              </a:rPr>
              <a:t>durations for all upper levels of WBS; If not, do it manually. Check with your project time constraints (deadlines). If project fits, don’t change anything.</a:t>
            </a:r>
          </a:p>
          <a:p>
            <a:pPr marL="457200" indent="-457200">
              <a:buFont typeface="+mj-lt"/>
              <a:buAutoNum type="arabicPeriod"/>
            </a:pPr>
            <a:r>
              <a:rPr lang="en-US" sz="2400" b="1" i="1" dirty="0">
                <a:solidFill>
                  <a:srgbClr val="1E276E"/>
                </a:solidFill>
              </a:rPr>
              <a:t>Decide on task dependencies. </a:t>
            </a:r>
            <a:r>
              <a:rPr lang="en-US" sz="2400" i="1" dirty="0">
                <a:solidFill>
                  <a:srgbClr val="1E276E"/>
                </a:solidFill>
              </a:rPr>
              <a:t>(Beware: They may change total project duration!!) </a:t>
            </a:r>
            <a:r>
              <a:rPr lang="en-US" sz="2400" b="1" i="1" dirty="0">
                <a:solidFill>
                  <a:srgbClr val="1E276E"/>
                </a:solidFill>
              </a:rPr>
              <a:t>Types:</a:t>
            </a:r>
          </a:p>
          <a:p>
            <a:pPr marL="914400" lvl="1" indent="-457200">
              <a:buFont typeface="+mj-lt"/>
              <a:buAutoNum type="alphaLcPeriod"/>
            </a:pPr>
            <a:r>
              <a:rPr lang="en-US" sz="2000" b="1" i="1" dirty="0">
                <a:solidFill>
                  <a:srgbClr val="1E276E"/>
                </a:solidFill>
              </a:rPr>
              <a:t>Consecutive tasks: Finish-to-start </a:t>
            </a:r>
            <a:r>
              <a:rPr lang="en-US" sz="2000" i="1" dirty="0">
                <a:solidFill>
                  <a:srgbClr val="1E276E"/>
                </a:solidFill>
              </a:rPr>
              <a:t>(E.g. I need to remove my clothes before I get into the bathtub) or </a:t>
            </a:r>
            <a:r>
              <a:rPr lang="en-US" sz="2000" b="1" i="1" dirty="0">
                <a:solidFill>
                  <a:srgbClr val="FF0000"/>
                </a:solidFill>
              </a:rPr>
              <a:t>Start-to-finish </a:t>
            </a:r>
            <a:r>
              <a:rPr lang="en-US" sz="2000" i="1" dirty="0">
                <a:solidFill>
                  <a:srgbClr val="FF0000"/>
                </a:solidFill>
              </a:rPr>
              <a:t>(E.g. In an e-shop, the sequence of tasks is order placement, order handling, billing, and shipping. Still, billing cannot be completed (i.e. invoice printed) before an employee actually starts to box the order, i.e. before handling actually starts.)</a:t>
            </a:r>
          </a:p>
          <a:p>
            <a:pPr marL="914400" lvl="1" indent="-457200">
              <a:buFont typeface="+mj-lt"/>
              <a:buAutoNum type="alphaLcPeriod"/>
            </a:pPr>
            <a:r>
              <a:rPr lang="en-US" sz="2000" b="1" i="1" dirty="0">
                <a:solidFill>
                  <a:srgbClr val="1E276E"/>
                </a:solidFill>
              </a:rPr>
              <a:t>Concurrent tasks: Start-to-start </a:t>
            </a:r>
            <a:r>
              <a:rPr lang="en-US" sz="2000" i="1" dirty="0">
                <a:solidFill>
                  <a:srgbClr val="1E276E"/>
                </a:solidFill>
              </a:rPr>
              <a:t>(E.g. In a waltz, both dancers have to start together) or </a:t>
            </a:r>
            <a:r>
              <a:rPr lang="en-US" sz="2000" b="1" i="1" dirty="0">
                <a:solidFill>
                  <a:srgbClr val="1E276E"/>
                </a:solidFill>
              </a:rPr>
              <a:t>Finish-to-finish </a:t>
            </a:r>
            <a:r>
              <a:rPr lang="en-US" sz="2000" i="1" dirty="0">
                <a:solidFill>
                  <a:srgbClr val="1E276E"/>
                </a:solidFill>
              </a:rPr>
              <a:t>(E.g. finish tying the rebars and placing the forms for making a concrete beam or  I cannot bake a cake before the oven is heated-up)</a:t>
            </a:r>
          </a:p>
          <a:p>
            <a:pPr marL="0" indent="0">
              <a:buNone/>
            </a:pPr>
            <a:endParaRPr lang="en-US" sz="2400" i="1" dirty="0">
              <a:solidFill>
                <a:srgbClr val="1E276E"/>
              </a:solidFill>
            </a:endParaRPr>
          </a:p>
          <a:p>
            <a:endParaRPr lang="el-GR" sz="2400" i="1" dirty="0">
              <a:solidFill>
                <a:srgbClr val="1E276E"/>
              </a:solidFill>
            </a:endParaRPr>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9057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C6B6BE06-696F-4010-8F12-18469147F6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9" t="7878" r="79" b="7878"/>
          <a:stretch>
            <a:fillRect/>
          </a:stretch>
        </p:blipFill>
        <p:spPr bwMode="auto">
          <a:xfrm>
            <a:off x="-2778" y="0"/>
            <a:ext cx="12198350" cy="6858000"/>
          </a:xfrm>
          <a:prstGeom prst="rect">
            <a:avLst/>
          </a:prstGeom>
          <a:noFill/>
          <a:ln>
            <a:noFill/>
          </a:ln>
          <a:effectLst/>
          <a:extLst>
            <a:ext uri="{909E8E84-426E-40DD-AFC4-6F175D3DCCD1}">
              <a14:hiddenFill xmlns:a14="http://schemas.microsoft.com/office/drawing/2010/main">
                <a:blipFill dpi="0" rotWithShape="0">
                  <a:blip/>
                  <a:srcRect l="79" t="7878" r="79" b="787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a:extLst>
              <a:ext uri="{FF2B5EF4-FFF2-40B4-BE49-F238E27FC236}">
                <a16:creationId xmlns:a16="http://schemas.microsoft.com/office/drawing/2014/main" id="{2A7E73D9-019E-4AA2-BC49-958B351E7576}"/>
              </a:ext>
            </a:extLst>
          </p:cNvPr>
          <p:cNvSpPr>
            <a:spLocks noChangeArrowheads="1"/>
          </p:cNvSpPr>
          <p:nvPr/>
        </p:nvSpPr>
        <p:spPr bwMode="auto">
          <a:xfrm>
            <a:off x="397" y="2700427"/>
            <a:ext cx="12192000" cy="4167894"/>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nvGrpSpPr>
          <p:cNvPr id="2" name="Group 1">
            <a:extLst>
              <a:ext uri="{FF2B5EF4-FFF2-40B4-BE49-F238E27FC236}">
                <a16:creationId xmlns:a16="http://schemas.microsoft.com/office/drawing/2014/main" id="{D11951A3-1A43-43DD-A418-5C01F3EEA5F2}"/>
              </a:ext>
            </a:extLst>
          </p:cNvPr>
          <p:cNvGrpSpPr/>
          <p:nvPr/>
        </p:nvGrpSpPr>
        <p:grpSpPr>
          <a:xfrm>
            <a:off x="10787676" y="1836330"/>
            <a:ext cx="1291432" cy="1292225"/>
            <a:chOff x="5450285" y="4121944"/>
            <a:chExt cx="1291432" cy="1292225"/>
          </a:xfrm>
        </p:grpSpPr>
        <p:sp>
          <p:nvSpPr>
            <p:cNvPr id="21507" name="Rectangle 3">
              <a:extLst>
                <a:ext uri="{FF2B5EF4-FFF2-40B4-BE49-F238E27FC236}">
                  <a16:creationId xmlns:a16="http://schemas.microsoft.com/office/drawing/2014/main" id="{B84E8665-F115-4CA7-B73F-CAEA0440932C}"/>
                </a:ext>
              </a:extLst>
            </p:cNvPr>
            <p:cNvSpPr>
              <a:spLocks noChangeArrowheads="1"/>
            </p:cNvSpPr>
            <p:nvPr/>
          </p:nvSpPr>
          <p:spPr bwMode="auto">
            <a:xfrm>
              <a:off x="5450285" y="4121944"/>
              <a:ext cx="1291432" cy="129222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1508" name="AutoShape 4">
              <a:extLst>
                <a:ext uri="{FF2B5EF4-FFF2-40B4-BE49-F238E27FC236}">
                  <a16:creationId xmlns:a16="http://schemas.microsoft.com/office/drawing/2014/main" id="{6BABD062-55F9-464D-A35C-0F850D847388}"/>
                </a:ext>
              </a:extLst>
            </p:cNvPr>
            <p:cNvSpPr>
              <a:spLocks noChangeArrowheads="1"/>
            </p:cNvSpPr>
            <p:nvPr/>
          </p:nvSpPr>
          <p:spPr bwMode="auto">
            <a:xfrm>
              <a:off x="5655072" y="4445794"/>
              <a:ext cx="881857" cy="644525"/>
            </a:xfrm>
            <a:custGeom>
              <a:avLst/>
              <a:gdLst>
                <a:gd name="G0" fmla="+- 1 0 0"/>
                <a:gd name="G1" fmla="+- 1 0 0"/>
                <a:gd name="G2" fmla="+- 1 0 0"/>
                <a:gd name="G3" fmla="+- 8757 0 0"/>
                <a:gd name="G4" fmla="+- 1 0 0"/>
                <a:gd name="G5" fmla="+- 1 0 0"/>
                <a:gd name="G6" fmla="+- 1 0 0"/>
                <a:gd name="G7" fmla="+- 1 0 0"/>
                <a:gd name="G8"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17884" y="0"/>
                  </a:moveTo>
                  <a:lnTo>
                    <a:pt x="9462" y="11538"/>
                  </a:lnTo>
                  <a:lnTo>
                    <a:pt x="3716" y="3666"/>
                  </a:lnTo>
                  <a:lnTo>
                    <a:pt x="0" y="8757"/>
                  </a:lnTo>
                  <a:lnTo>
                    <a:pt x="9375" y="21600"/>
                  </a:lnTo>
                  <a:lnTo>
                    <a:pt x="9462" y="21481"/>
                  </a:lnTo>
                  <a:lnTo>
                    <a:pt x="9549" y="21600"/>
                  </a:lnTo>
                  <a:lnTo>
                    <a:pt x="21600" y="5091"/>
                  </a:lnTo>
                  <a:lnTo>
                    <a:pt x="17884" y="0"/>
                  </a:lnTo>
                  <a:close/>
                </a:path>
              </a:pathLst>
            </a:cu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21509" name="Rectangle 5">
            <a:extLst>
              <a:ext uri="{FF2B5EF4-FFF2-40B4-BE49-F238E27FC236}">
                <a16:creationId xmlns:a16="http://schemas.microsoft.com/office/drawing/2014/main" id="{31C8B852-7893-43AB-911E-797B79697B93}"/>
              </a:ext>
            </a:extLst>
          </p:cNvPr>
          <p:cNvSpPr>
            <a:spLocks noGrp="1" noChangeArrowheads="1"/>
          </p:cNvSpPr>
          <p:nvPr>
            <p:ph type="title" idx="4294967295"/>
          </p:nvPr>
        </p:nvSpPr>
        <p:spPr>
          <a:xfrm>
            <a:off x="970672" y="1027951"/>
            <a:ext cx="9610414" cy="644525"/>
          </a:xfrm>
          <a:ln/>
        </p:spPr>
        <p:txBody>
          <a:bodyPr>
            <a:normAutofit fontScale="90000"/>
          </a:bodyPr>
          <a:lstStyle/>
          <a:p>
            <a:r>
              <a:rPr lang="en-GB" b="1" dirty="0">
                <a:solidFill>
                  <a:schemeClr val="accent5">
                    <a:lumMod val="50000"/>
                  </a:schemeClr>
                </a:solidFill>
                <a:effectLst>
                  <a:outerShdw blurRad="38100" dist="38100" dir="2700000" algn="tl">
                    <a:srgbClr val="000000">
                      <a:alpha val="43137"/>
                    </a:srgbClr>
                  </a:outerShdw>
                </a:effectLst>
                <a:latin typeface="Algerian" panose="04020705040A02060702" pitchFamily="82" charset="0"/>
              </a:rPr>
              <a:t>Day 1</a:t>
            </a:r>
            <a:r>
              <a:rPr lang="en-GB" b="1" dirty="0">
                <a:solidFill>
                  <a:schemeClr val="accent5">
                    <a:lumMod val="50000"/>
                  </a:schemeClr>
                </a:solidFill>
              </a:rPr>
              <a:t> 	</a:t>
            </a:r>
            <a:r>
              <a:rPr lang="en-US" b="1" dirty="0">
                <a:solidFill>
                  <a:schemeClr val="accent5">
                    <a:lumMod val="50000"/>
                  </a:schemeClr>
                </a:solidFill>
              </a:rPr>
              <a:t>Essential Elements of a Successful Project Proposal </a:t>
            </a:r>
            <a:endParaRPr lang="el-GR" b="1" dirty="0">
              <a:solidFill>
                <a:schemeClr val="accent5">
                  <a:lumMod val="50000"/>
                </a:schemeClr>
              </a:solidFill>
            </a:endParaRPr>
          </a:p>
        </p:txBody>
      </p:sp>
      <p:sp>
        <p:nvSpPr>
          <p:cNvPr id="21510" name="Rectangle 6">
            <a:extLst>
              <a:ext uri="{FF2B5EF4-FFF2-40B4-BE49-F238E27FC236}">
                <a16:creationId xmlns:a16="http://schemas.microsoft.com/office/drawing/2014/main" id="{E94C5A65-CDD3-40D2-A7DE-491AE36B7206}"/>
              </a:ext>
            </a:extLst>
          </p:cNvPr>
          <p:cNvSpPr>
            <a:spLocks noGrp="1" noChangeArrowheads="1"/>
          </p:cNvSpPr>
          <p:nvPr>
            <p:ph type="body" idx="4294967295"/>
          </p:nvPr>
        </p:nvSpPr>
        <p:spPr>
          <a:xfrm>
            <a:off x="970671" y="2700427"/>
            <a:ext cx="10508566" cy="4009862"/>
          </a:xfrm>
          <a:ln/>
        </p:spPr>
        <p:txBody>
          <a:bodyPr>
            <a:normAutofit fontScale="85000" lnSpcReduction="10000"/>
          </a:bodyPr>
          <a:lstStyle/>
          <a:p>
            <a:pPr marL="914400" lvl="2" indent="0">
              <a:buNone/>
            </a:pPr>
            <a:r>
              <a:rPr lang="en-US" sz="2800" b="1" dirty="0">
                <a:solidFill>
                  <a:srgbClr val="FFC000"/>
                </a:solidFill>
              </a:rPr>
              <a:t>Morning Sessions</a:t>
            </a:r>
            <a:endParaRPr lang="en-GB" sz="2800" b="1" dirty="0">
              <a:solidFill>
                <a:srgbClr val="FFC000"/>
              </a:solidFill>
            </a:endParaRPr>
          </a:p>
          <a:p>
            <a:r>
              <a:rPr lang="en-GB" dirty="0">
                <a:solidFill>
                  <a:schemeClr val="bg1"/>
                </a:solidFill>
              </a:rPr>
              <a:t>Session 1: Overview of the programming period 2021-2027</a:t>
            </a:r>
          </a:p>
          <a:p>
            <a:r>
              <a:rPr lang="en-GB" dirty="0">
                <a:solidFill>
                  <a:schemeClr val="bg1"/>
                </a:solidFill>
              </a:rPr>
              <a:t>Session 2: Innovation policy for 2021-2027</a:t>
            </a:r>
          </a:p>
          <a:p>
            <a:r>
              <a:rPr lang="en-GB" dirty="0">
                <a:solidFill>
                  <a:schemeClr val="bg1"/>
                </a:solidFill>
              </a:rPr>
              <a:t>Session 3: </a:t>
            </a:r>
            <a:r>
              <a:rPr lang="en-US" dirty="0">
                <a:solidFill>
                  <a:schemeClr val="bg1"/>
                </a:solidFill>
              </a:rPr>
              <a:t>Exploring the different notions of innovation</a:t>
            </a:r>
          </a:p>
          <a:p>
            <a:r>
              <a:rPr lang="en-GB" dirty="0">
                <a:solidFill>
                  <a:schemeClr val="bg1"/>
                </a:solidFill>
              </a:rPr>
              <a:t>Session 4: The </a:t>
            </a:r>
            <a:r>
              <a:rPr lang="en-US" dirty="0">
                <a:solidFill>
                  <a:schemeClr val="bg1"/>
                </a:solidFill>
              </a:rPr>
              <a:t>best fit between your project and an available funding stream/Call.</a:t>
            </a:r>
            <a:endParaRPr lang="el-GR" dirty="0">
              <a:solidFill>
                <a:schemeClr val="bg1"/>
              </a:solidFill>
            </a:endParaRPr>
          </a:p>
          <a:p>
            <a:pPr marL="914400" lvl="2" indent="0">
              <a:buNone/>
            </a:pPr>
            <a:r>
              <a:rPr lang="en-US" sz="2800" b="1" dirty="0">
                <a:solidFill>
                  <a:srgbClr val="FFC000"/>
                </a:solidFill>
              </a:rPr>
              <a:t>Lunch break</a:t>
            </a:r>
          </a:p>
          <a:p>
            <a:pPr marL="914400" lvl="2" indent="0">
              <a:buNone/>
            </a:pPr>
            <a:r>
              <a:rPr lang="en-US" sz="2800" b="1" dirty="0">
                <a:solidFill>
                  <a:srgbClr val="FFC000"/>
                </a:solidFill>
              </a:rPr>
              <a:t>Afternoon Sessions</a:t>
            </a:r>
            <a:endParaRPr lang="en-GB" sz="2800" b="1" dirty="0">
              <a:solidFill>
                <a:srgbClr val="FFC000"/>
              </a:solidFill>
            </a:endParaRPr>
          </a:p>
          <a:p>
            <a:r>
              <a:rPr lang="en-GB" sz="2700" dirty="0">
                <a:solidFill>
                  <a:schemeClr val="bg1"/>
                </a:solidFill>
              </a:rPr>
              <a:t>Session 5: An overview of winning proposal essential features</a:t>
            </a:r>
            <a:endParaRPr lang="el-GR" sz="2700" dirty="0">
              <a:solidFill>
                <a:schemeClr val="bg1"/>
              </a:solidFill>
            </a:endParaRPr>
          </a:p>
          <a:p>
            <a:r>
              <a:rPr lang="en-GB" sz="2700" dirty="0">
                <a:solidFill>
                  <a:schemeClr val="bg1"/>
                </a:solidFill>
              </a:rPr>
              <a:t>Session 6: </a:t>
            </a:r>
            <a:r>
              <a:rPr lang="en-US" sz="2700" dirty="0">
                <a:solidFill>
                  <a:schemeClr val="bg1"/>
                </a:solidFill>
              </a:rPr>
              <a:t>Putting yourself in the role of the “evaluator</a:t>
            </a:r>
          </a:p>
          <a:p>
            <a:pPr marL="0" indent="0">
              <a:buNone/>
            </a:pPr>
            <a:r>
              <a:rPr lang="en-GB" sz="2400" b="1" dirty="0">
                <a:solidFill>
                  <a:schemeClr val="bg1"/>
                </a:solidFill>
              </a:rPr>
              <a:t>Discussion / questions and answers – are encouraged during all training sessions</a:t>
            </a:r>
          </a:p>
          <a:p>
            <a:endParaRPr lang="el-GR" dirty="0">
              <a:solidFill>
                <a:schemeClr val="bg1"/>
              </a:solidFill>
            </a:endParaRPr>
          </a:p>
        </p:txBody>
      </p:sp>
    </p:spTree>
    <p:extLst>
      <p:ext uri="{BB962C8B-B14F-4D97-AF65-F5344CB8AC3E}">
        <p14:creationId xmlns:p14="http://schemas.microsoft.com/office/powerpoint/2010/main" val="3653237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Assigning times and resources (cont.)</a:t>
            </a:r>
            <a:endParaRPr lang="el-GR" b="1" dirty="0">
              <a:solidFill>
                <a:srgbClr val="1E276E"/>
              </a:solidFill>
            </a:endParaRPr>
          </a:p>
        </p:txBody>
      </p:sp>
      <p:sp>
        <p:nvSpPr>
          <p:cNvPr id="9" name="Rectangle 1">
            <a:extLst>
              <a:ext uri="{FF2B5EF4-FFF2-40B4-BE49-F238E27FC236}">
                <a16:creationId xmlns:a16="http://schemas.microsoft.com/office/drawing/2014/main" id="{AD206BC9-C3B0-4F46-B51D-AA248B5CA308}"/>
              </a:ext>
            </a:extLst>
          </p:cNvPr>
          <p:cNvSpPr>
            <a:spLocks noChangeArrowheads="1"/>
          </p:cNvSpPr>
          <p:nvPr/>
        </p:nvSpPr>
        <p:spPr bwMode="auto">
          <a:xfrm>
            <a:off x="825104" y="138764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1" name="Rectangle 13">
            <a:extLst>
              <a:ext uri="{FF2B5EF4-FFF2-40B4-BE49-F238E27FC236}">
                <a16:creationId xmlns:a16="http://schemas.microsoft.com/office/drawing/2014/main" id="{6BBC919C-15EB-4659-93A0-998EB3D7F302}"/>
              </a:ext>
            </a:extLst>
          </p:cNvPr>
          <p:cNvSpPr txBox="1">
            <a:spLocks noChangeArrowheads="1"/>
          </p:cNvSpPr>
          <p:nvPr/>
        </p:nvSpPr>
        <p:spPr>
          <a:xfrm>
            <a:off x="1519310" y="1387641"/>
            <a:ext cx="9847585" cy="4806681"/>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US" sz="2400" b="1" i="1" dirty="0">
                <a:solidFill>
                  <a:srgbClr val="FF0000"/>
                </a:solidFill>
              </a:rPr>
              <a:t>Identify project critical path / Identify project milestones for effective implementation</a:t>
            </a:r>
          </a:p>
          <a:p>
            <a:pPr marL="457200" indent="-457200">
              <a:buFont typeface="+mj-lt"/>
              <a:buAutoNum type="arabicPeriod" startAt="4"/>
            </a:pPr>
            <a:r>
              <a:rPr lang="en-US" sz="2400" b="1" i="1" dirty="0">
                <a:solidFill>
                  <a:srgbClr val="1E276E"/>
                </a:solidFill>
              </a:rPr>
              <a:t>Identify your resource availability</a:t>
            </a:r>
            <a:endParaRPr lang="en-US" sz="2400" i="1" dirty="0">
              <a:solidFill>
                <a:srgbClr val="1E276E"/>
              </a:solidFill>
            </a:endParaRPr>
          </a:p>
          <a:p>
            <a:pPr marL="914400" lvl="1" indent="-457200">
              <a:buFont typeface="+mj-lt"/>
              <a:buAutoNum type="alphaLcPeriod"/>
            </a:pPr>
            <a:r>
              <a:rPr lang="en-US" sz="2000" b="1" i="1" dirty="0">
                <a:solidFill>
                  <a:srgbClr val="1E276E"/>
                </a:solidFill>
              </a:rPr>
              <a:t>First, list your resources, unit costs, and availability</a:t>
            </a:r>
          </a:p>
          <a:p>
            <a:pPr marL="914400" lvl="1" indent="-457200">
              <a:buFont typeface="+mj-lt"/>
              <a:buAutoNum type="alphaLcPeriod"/>
            </a:pPr>
            <a:r>
              <a:rPr lang="en-US" sz="2000" b="1" i="1" dirty="0">
                <a:solidFill>
                  <a:srgbClr val="1E276E"/>
                </a:solidFill>
              </a:rPr>
              <a:t>Then note-down their working or operating schedules/constraints </a:t>
            </a:r>
            <a:r>
              <a:rPr lang="en-US" sz="2000" i="1" dirty="0">
                <a:solidFill>
                  <a:srgbClr val="1E276E"/>
                </a:solidFill>
              </a:rPr>
              <a:t>(e.g. vacations, sabbaticals, commitments to other tasks, </a:t>
            </a:r>
            <a:r>
              <a:rPr lang="en-US" sz="2000" i="1" dirty="0" err="1">
                <a:solidFill>
                  <a:srgbClr val="1E276E"/>
                </a:solidFill>
              </a:rPr>
              <a:t>etc</a:t>
            </a:r>
            <a:r>
              <a:rPr lang="en-US" sz="2000" i="1" dirty="0">
                <a:solidFill>
                  <a:srgbClr val="1E276E"/>
                </a:solidFill>
              </a:rPr>
              <a:t>)</a:t>
            </a:r>
          </a:p>
          <a:p>
            <a:pPr marL="457200" indent="-457200">
              <a:buFont typeface="+mj-lt"/>
              <a:buAutoNum type="arabicPeriod" startAt="4"/>
            </a:pPr>
            <a:r>
              <a:rPr lang="en-US" sz="2400" b="1" i="1" dirty="0">
                <a:solidFill>
                  <a:srgbClr val="1E276E"/>
                </a:solidFill>
              </a:rPr>
              <a:t>Allocate resources to tasks. Resolve overallocation problems either by rescheduling tasks or resources. </a:t>
            </a:r>
            <a:r>
              <a:rPr lang="en-US" sz="2400" b="1" i="1" dirty="0">
                <a:solidFill>
                  <a:srgbClr val="FF0000"/>
                </a:solidFill>
              </a:rPr>
              <a:t>Watch effects on critical path!!!</a:t>
            </a:r>
          </a:p>
          <a:p>
            <a:pPr marL="457200" indent="-457200">
              <a:buFont typeface="+mj-lt"/>
              <a:buAutoNum type="arabicPeriod" startAt="4"/>
            </a:pPr>
            <a:r>
              <a:rPr lang="en-US" sz="2400" b="1" i="1" dirty="0">
                <a:solidFill>
                  <a:srgbClr val="FF0000"/>
                </a:solidFill>
              </a:rPr>
              <a:t>Check if project fits within time constraints (deadlines0. If it doesn’t you may need to:</a:t>
            </a:r>
          </a:p>
          <a:p>
            <a:pPr marL="914400" lvl="1" indent="-457200">
              <a:buFont typeface="+mj-lt"/>
              <a:buAutoNum type="alphaLcPeriod"/>
            </a:pPr>
            <a:r>
              <a:rPr lang="en-US" sz="2000" b="1" i="1" dirty="0">
                <a:solidFill>
                  <a:srgbClr val="FF0000"/>
                </a:solidFill>
              </a:rPr>
              <a:t>Change sequence of tasks (e.g. make some tasks parallel)</a:t>
            </a:r>
          </a:p>
          <a:p>
            <a:pPr marL="914400" lvl="1" indent="-457200">
              <a:buFont typeface="+mj-lt"/>
              <a:buAutoNum type="alphaLcPeriod"/>
            </a:pPr>
            <a:r>
              <a:rPr lang="en-US" sz="2000" b="1" i="1" dirty="0">
                <a:solidFill>
                  <a:srgbClr val="FF0000"/>
                </a:solidFill>
              </a:rPr>
              <a:t>Add more resources to the project</a:t>
            </a:r>
          </a:p>
          <a:p>
            <a:endParaRPr lang="el-GR" sz="2400" i="1" dirty="0">
              <a:solidFill>
                <a:srgbClr val="1E276E"/>
              </a:solidFill>
            </a:endParaRPr>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3512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Autofit/>
          </a:bodyPr>
          <a:lstStyle/>
          <a:p>
            <a:r>
              <a:rPr lang="en-GB" sz="3600" b="1" dirty="0">
                <a:solidFill>
                  <a:srgbClr val="1E276E"/>
                </a:solidFill>
              </a:rPr>
              <a:t>Let’s continue with our “Scientific Conference” project</a:t>
            </a:r>
            <a:endParaRPr lang="el-GR" sz="3600"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7679" name="Group 79">
            <a:extLst>
              <a:ext uri="{FF2B5EF4-FFF2-40B4-BE49-F238E27FC236}">
                <a16:creationId xmlns:a16="http://schemas.microsoft.com/office/drawing/2014/main" id="{3078C488-4F2D-4126-BAB1-072A798B97A8}"/>
              </a:ext>
            </a:extLst>
          </p:cNvPr>
          <p:cNvGrpSpPr>
            <a:grpSpLocks/>
          </p:cNvGrpSpPr>
          <p:nvPr/>
        </p:nvGrpSpPr>
        <p:grpSpPr bwMode="auto">
          <a:xfrm>
            <a:off x="-480450" y="2035764"/>
            <a:ext cx="12796434" cy="3321087"/>
            <a:chOff x="-59" y="-18"/>
            <a:chExt cx="885" cy="180"/>
          </a:xfrm>
        </p:grpSpPr>
        <p:sp>
          <p:nvSpPr>
            <p:cNvPr id="27680" name="Rectangle 109">
              <a:extLst>
                <a:ext uri="{FF2B5EF4-FFF2-40B4-BE49-F238E27FC236}">
                  <a16:creationId xmlns:a16="http://schemas.microsoft.com/office/drawing/2014/main" id="{4FD5112A-5A57-4F39-B766-567918745638}"/>
                </a:ext>
              </a:extLst>
            </p:cNvPr>
            <p:cNvSpPr>
              <a:spLocks noChangeArrowheads="1"/>
            </p:cNvSpPr>
            <p:nvPr/>
          </p:nvSpPr>
          <p:spPr bwMode="auto">
            <a:xfrm>
              <a:off x="13" y="-1"/>
              <a:ext cx="749" cy="104"/>
            </a:xfrm>
            <a:prstGeom prst="rect">
              <a:avLst/>
            </a:prstGeom>
            <a:solidFill>
              <a:srgbClr val="7F7F7F"/>
            </a:solidFill>
            <a:ln w="2">
              <a:solidFill>
                <a:srgbClr val="545454"/>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7681" name="Rectangle 108" descr="Fri 8/11/19">
              <a:extLst>
                <a:ext uri="{FF2B5EF4-FFF2-40B4-BE49-F238E27FC236}">
                  <a16:creationId xmlns:a16="http://schemas.microsoft.com/office/drawing/2014/main" id="{8B79450E-8EAE-400F-ABD6-69A4877ABCCC}"/>
                </a:ext>
              </a:extLst>
            </p:cNvPr>
            <p:cNvSpPr>
              <a:spLocks noChangeArrowheads="1"/>
            </p:cNvSpPr>
            <p:nvPr/>
          </p:nvSpPr>
          <p:spPr bwMode="auto">
            <a:xfrm>
              <a:off x="-59" y="-3"/>
              <a:ext cx="70"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073451"/>
                  </a:solidFill>
                  <a:effectLst/>
                  <a:latin typeface="Calibri" panose="020F0502020204030204" pitchFamily="34" charset="0"/>
                  <a:cs typeface="Calibri" panose="020F0502020204030204" pitchFamily="34" charset="0"/>
                </a:rPr>
                <a:t>Start</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4F81BD"/>
                  </a:solidFill>
                  <a:effectLst/>
                  <a:latin typeface="Calibri" panose="020F0502020204030204" pitchFamily="34" charset="0"/>
                  <a:cs typeface="Calibri" panose="020F0502020204030204" pitchFamily="34" charset="0"/>
                </a:rPr>
                <a:t>Fri 8/11/19</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82" name="Rectangle 107" descr="Thu 28/5/20">
              <a:extLst>
                <a:ext uri="{FF2B5EF4-FFF2-40B4-BE49-F238E27FC236}">
                  <a16:creationId xmlns:a16="http://schemas.microsoft.com/office/drawing/2014/main" id="{D9830C83-CCE9-4E72-89BE-EC68BAB4296C}"/>
                </a:ext>
              </a:extLst>
            </p:cNvPr>
            <p:cNvSpPr>
              <a:spLocks noChangeArrowheads="1"/>
            </p:cNvSpPr>
            <p:nvPr/>
          </p:nvSpPr>
          <p:spPr bwMode="auto">
            <a:xfrm>
              <a:off x="764" y="-3"/>
              <a:ext cx="6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073451"/>
                  </a:solidFill>
                  <a:effectLst/>
                  <a:latin typeface="Calibri" panose="020F0502020204030204" pitchFamily="34" charset="0"/>
                  <a:cs typeface="Calibri" panose="020F0502020204030204" pitchFamily="34" charset="0"/>
                </a:rPr>
                <a:t>Finish</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4F81BD"/>
                  </a:solidFill>
                  <a:effectLst/>
                  <a:latin typeface="Calibri" panose="020F0502020204030204" pitchFamily="34" charset="0"/>
                  <a:cs typeface="Calibri" panose="020F0502020204030204" pitchFamily="34" charset="0"/>
                </a:rPr>
                <a:t>Thu 28/5/20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83" name="Rectangle 106" descr="1 December">
              <a:extLst>
                <a:ext uri="{FF2B5EF4-FFF2-40B4-BE49-F238E27FC236}">
                  <a16:creationId xmlns:a16="http://schemas.microsoft.com/office/drawing/2014/main" id="{ADDB2892-6214-46DC-9F88-49CFE3DBCD42}"/>
                </a:ext>
              </a:extLst>
            </p:cNvPr>
            <p:cNvSpPr>
              <a:spLocks noChangeArrowheads="1"/>
            </p:cNvSpPr>
            <p:nvPr/>
          </p:nvSpPr>
          <p:spPr bwMode="auto">
            <a:xfrm>
              <a:off x="100" y="-18"/>
              <a:ext cx="70"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8EA3BD"/>
                  </a:solidFill>
                  <a:effectLst/>
                  <a:latin typeface="Calibri" panose="020F0502020204030204" pitchFamily="34" charset="0"/>
                  <a:cs typeface="Calibri" panose="020F0502020204030204" pitchFamily="34" charset="0"/>
                </a:rPr>
                <a:t>1 December</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84" name="Freeform 105">
              <a:extLst>
                <a:ext uri="{FF2B5EF4-FFF2-40B4-BE49-F238E27FC236}">
                  <a16:creationId xmlns:a16="http://schemas.microsoft.com/office/drawing/2014/main" id="{626D637F-9F0C-4720-8445-3DD9589FB1B3}"/>
                </a:ext>
              </a:extLst>
            </p:cNvPr>
            <p:cNvSpPr>
              <a:spLocks noChangeArrowheads="1"/>
            </p:cNvSpPr>
            <p:nvPr/>
          </p:nvSpPr>
          <p:spPr bwMode="auto">
            <a:xfrm>
              <a:off x="99"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85" name="Rectangle 104" descr="1 January">
              <a:extLst>
                <a:ext uri="{FF2B5EF4-FFF2-40B4-BE49-F238E27FC236}">
                  <a16:creationId xmlns:a16="http://schemas.microsoft.com/office/drawing/2014/main" id="{8D2D153E-DE89-4C61-B81D-CDE161370F5C}"/>
                </a:ext>
              </a:extLst>
            </p:cNvPr>
            <p:cNvSpPr>
              <a:spLocks noChangeArrowheads="1"/>
            </p:cNvSpPr>
            <p:nvPr/>
          </p:nvSpPr>
          <p:spPr bwMode="auto">
            <a:xfrm>
              <a:off x="214" y="-18"/>
              <a:ext cx="5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8EA3BD"/>
                  </a:solidFill>
                  <a:effectLst/>
                  <a:latin typeface="Calibri" panose="020F0502020204030204" pitchFamily="34" charset="0"/>
                  <a:cs typeface="Calibri" panose="020F0502020204030204" pitchFamily="34" charset="0"/>
                </a:rPr>
                <a:t>1 January</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86" name="Freeform 103">
              <a:extLst>
                <a:ext uri="{FF2B5EF4-FFF2-40B4-BE49-F238E27FC236}">
                  <a16:creationId xmlns:a16="http://schemas.microsoft.com/office/drawing/2014/main" id="{BDCB7495-9124-425A-8F6B-202AD4318F54}"/>
                </a:ext>
              </a:extLst>
            </p:cNvPr>
            <p:cNvSpPr>
              <a:spLocks noChangeArrowheads="1"/>
            </p:cNvSpPr>
            <p:nvPr/>
          </p:nvSpPr>
          <p:spPr bwMode="auto">
            <a:xfrm>
              <a:off x="213"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87" name="Rectangle 102" descr="1 February">
              <a:extLst>
                <a:ext uri="{FF2B5EF4-FFF2-40B4-BE49-F238E27FC236}">
                  <a16:creationId xmlns:a16="http://schemas.microsoft.com/office/drawing/2014/main" id="{AAEB051B-5215-4DA3-B4A1-261C12BC9501}"/>
                </a:ext>
              </a:extLst>
            </p:cNvPr>
            <p:cNvSpPr>
              <a:spLocks noChangeArrowheads="1"/>
            </p:cNvSpPr>
            <p:nvPr/>
          </p:nvSpPr>
          <p:spPr bwMode="auto">
            <a:xfrm>
              <a:off x="328" y="-18"/>
              <a:ext cx="62"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8EA3BD"/>
                  </a:solidFill>
                  <a:effectLst/>
                  <a:latin typeface="Calibri" panose="020F0502020204030204" pitchFamily="34" charset="0"/>
                  <a:cs typeface="Calibri" panose="020F0502020204030204" pitchFamily="34" charset="0"/>
                </a:rPr>
                <a:t>1 February</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88" name="Freeform 101">
              <a:extLst>
                <a:ext uri="{FF2B5EF4-FFF2-40B4-BE49-F238E27FC236}">
                  <a16:creationId xmlns:a16="http://schemas.microsoft.com/office/drawing/2014/main" id="{2843190D-AC7A-4CE0-AECB-DBC472827CA8}"/>
                </a:ext>
              </a:extLst>
            </p:cNvPr>
            <p:cNvSpPr>
              <a:spLocks noChangeArrowheads="1"/>
            </p:cNvSpPr>
            <p:nvPr/>
          </p:nvSpPr>
          <p:spPr bwMode="auto">
            <a:xfrm>
              <a:off x="327"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89" name="Rectangle 100" descr="1 March">
              <a:extLst>
                <a:ext uri="{FF2B5EF4-FFF2-40B4-BE49-F238E27FC236}">
                  <a16:creationId xmlns:a16="http://schemas.microsoft.com/office/drawing/2014/main" id="{1A06025A-C749-4103-823C-CDD8A93BC6CC}"/>
                </a:ext>
              </a:extLst>
            </p:cNvPr>
            <p:cNvSpPr>
              <a:spLocks noChangeArrowheads="1"/>
            </p:cNvSpPr>
            <p:nvPr/>
          </p:nvSpPr>
          <p:spPr bwMode="auto">
            <a:xfrm>
              <a:off x="435" y="-18"/>
              <a:ext cx="49"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8EA3BD"/>
                  </a:solidFill>
                  <a:effectLst/>
                  <a:latin typeface="Calibri" panose="020F0502020204030204" pitchFamily="34" charset="0"/>
                  <a:cs typeface="Calibri" panose="020F0502020204030204" pitchFamily="34" charset="0"/>
                </a:rPr>
                <a:t>1 March</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90" name="Freeform 99">
              <a:extLst>
                <a:ext uri="{FF2B5EF4-FFF2-40B4-BE49-F238E27FC236}">
                  <a16:creationId xmlns:a16="http://schemas.microsoft.com/office/drawing/2014/main" id="{623DEE6D-2629-4AF6-9F76-355C8A04ABA6}"/>
                </a:ext>
              </a:extLst>
            </p:cNvPr>
            <p:cNvSpPr>
              <a:spLocks noChangeArrowheads="1"/>
            </p:cNvSpPr>
            <p:nvPr/>
          </p:nvSpPr>
          <p:spPr bwMode="auto">
            <a:xfrm>
              <a:off x="434"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91" name="Rectangle 98" descr="1 April">
              <a:extLst>
                <a:ext uri="{FF2B5EF4-FFF2-40B4-BE49-F238E27FC236}">
                  <a16:creationId xmlns:a16="http://schemas.microsoft.com/office/drawing/2014/main" id="{BF024DEB-F798-43AF-8612-61C9162C6230}"/>
                </a:ext>
              </a:extLst>
            </p:cNvPr>
            <p:cNvSpPr>
              <a:spLocks noChangeArrowheads="1"/>
            </p:cNvSpPr>
            <p:nvPr/>
          </p:nvSpPr>
          <p:spPr bwMode="auto">
            <a:xfrm>
              <a:off x="549" y="-18"/>
              <a:ext cx="39"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8EA3BD"/>
                  </a:solidFill>
                  <a:effectLst/>
                  <a:latin typeface="Calibri" panose="020F0502020204030204" pitchFamily="34" charset="0"/>
                  <a:cs typeface="Calibri" panose="020F0502020204030204" pitchFamily="34" charset="0"/>
                </a:rPr>
                <a:t>1 April</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92" name="Freeform 97">
              <a:extLst>
                <a:ext uri="{FF2B5EF4-FFF2-40B4-BE49-F238E27FC236}">
                  <a16:creationId xmlns:a16="http://schemas.microsoft.com/office/drawing/2014/main" id="{9BA795B9-96F4-4853-AF6B-0B4EA3620B64}"/>
                </a:ext>
              </a:extLst>
            </p:cNvPr>
            <p:cNvSpPr>
              <a:spLocks noChangeArrowheads="1"/>
            </p:cNvSpPr>
            <p:nvPr/>
          </p:nvSpPr>
          <p:spPr bwMode="auto">
            <a:xfrm>
              <a:off x="548"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93" name="Rectangle 96" descr="1 May">
              <a:extLst>
                <a:ext uri="{FF2B5EF4-FFF2-40B4-BE49-F238E27FC236}">
                  <a16:creationId xmlns:a16="http://schemas.microsoft.com/office/drawing/2014/main" id="{E6745588-4D57-4089-89EF-5A97E50A1277}"/>
                </a:ext>
              </a:extLst>
            </p:cNvPr>
            <p:cNvSpPr>
              <a:spLocks noChangeArrowheads="1"/>
            </p:cNvSpPr>
            <p:nvPr/>
          </p:nvSpPr>
          <p:spPr bwMode="auto">
            <a:xfrm>
              <a:off x="659" y="-18"/>
              <a:ext cx="3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8EA3BD"/>
                  </a:solidFill>
                  <a:effectLst/>
                  <a:latin typeface="Calibri" panose="020F0502020204030204" pitchFamily="34" charset="0"/>
                  <a:cs typeface="Calibri" panose="020F0502020204030204" pitchFamily="34" charset="0"/>
                </a:rPr>
                <a:t>1 May</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94" name="Freeform 95">
              <a:extLst>
                <a:ext uri="{FF2B5EF4-FFF2-40B4-BE49-F238E27FC236}">
                  <a16:creationId xmlns:a16="http://schemas.microsoft.com/office/drawing/2014/main" id="{A7A978E4-7CBC-4354-9265-DE6B4C4407BA}"/>
                </a:ext>
              </a:extLst>
            </p:cNvPr>
            <p:cNvSpPr>
              <a:spLocks noChangeArrowheads="1"/>
            </p:cNvSpPr>
            <p:nvPr/>
          </p:nvSpPr>
          <p:spPr bwMode="auto">
            <a:xfrm>
              <a:off x="658"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95" name="Rectangle 94" descr="Set Topics&#10;Fri 8/11/19 - Thu 28/11/19">
              <a:extLst>
                <a:ext uri="{FF2B5EF4-FFF2-40B4-BE49-F238E27FC236}">
                  <a16:creationId xmlns:a16="http://schemas.microsoft.com/office/drawing/2014/main" id="{6BAE34B3-35B7-4D1F-914F-FACBE50589C1}"/>
                </a:ext>
              </a:extLst>
            </p:cNvPr>
            <p:cNvSpPr>
              <a:spLocks noChangeArrowheads="1"/>
            </p:cNvSpPr>
            <p:nvPr/>
          </p:nvSpPr>
          <p:spPr bwMode="auto">
            <a:xfrm>
              <a:off x="14" y="0"/>
              <a:ext cx="78" cy="51"/>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Set Topics</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8/11/19 - Thu 28/11/19</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96" name="Rectangle 93" descr="Invite Papers&#10;Fri 29/11/19 - Thu 20/2/20">
              <a:extLst>
                <a:ext uri="{FF2B5EF4-FFF2-40B4-BE49-F238E27FC236}">
                  <a16:creationId xmlns:a16="http://schemas.microsoft.com/office/drawing/2014/main" id="{01BB7303-52CE-452F-AB36-9AE093F14CAF}"/>
                </a:ext>
              </a:extLst>
            </p:cNvPr>
            <p:cNvSpPr>
              <a:spLocks noChangeArrowheads="1"/>
            </p:cNvSpPr>
            <p:nvPr/>
          </p:nvSpPr>
          <p:spPr bwMode="auto">
            <a:xfrm>
              <a:off x="91" y="0"/>
              <a:ext cx="310" cy="51"/>
            </a:xfrm>
            <a:prstGeom prst="rect">
              <a:avLst/>
            </a:prstGeom>
            <a:gradFill rotWithShape="0">
              <a:gsLst>
                <a:gs pos="0">
                  <a:srgbClr val="FFC000"/>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Invite Papers</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29/11/19 - Thu 20/2/20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97" name="Rectangle 92" descr="Select key-note speakers&#10;Fri 29/11/19 - Thu 23/1/20">
              <a:extLst>
                <a:ext uri="{FF2B5EF4-FFF2-40B4-BE49-F238E27FC236}">
                  <a16:creationId xmlns:a16="http://schemas.microsoft.com/office/drawing/2014/main" id="{871D0551-AFD0-46F2-AC36-46E73E7C3B10}"/>
                </a:ext>
              </a:extLst>
            </p:cNvPr>
            <p:cNvSpPr>
              <a:spLocks noChangeArrowheads="1"/>
            </p:cNvSpPr>
            <p:nvPr/>
          </p:nvSpPr>
          <p:spPr bwMode="auto">
            <a:xfrm>
              <a:off x="91" y="51"/>
              <a:ext cx="207" cy="51"/>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Select key-note speakers</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29/11/19 - Thu 23/1/20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98" name="Rectangle 91" descr="Select facility (room)&#10;Fri 24/1/20 - Fri 21/2/20">
              <a:extLst>
                <a:ext uri="{FF2B5EF4-FFF2-40B4-BE49-F238E27FC236}">
                  <a16:creationId xmlns:a16="http://schemas.microsoft.com/office/drawing/2014/main" id="{F10F5525-9B7C-469E-A658-B5AB77B46A76}"/>
                </a:ext>
              </a:extLst>
            </p:cNvPr>
            <p:cNvSpPr>
              <a:spLocks noChangeArrowheads="1"/>
            </p:cNvSpPr>
            <p:nvPr/>
          </p:nvSpPr>
          <p:spPr bwMode="auto">
            <a:xfrm>
              <a:off x="297" y="51"/>
              <a:ext cx="104" cy="51"/>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Select facility (room)</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24/1/20 - Fri 21/2/20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699" name="Rectangle 90" descr="Select papers&#10;Fri 21/2/20 - Thu 26/3/20">
              <a:extLst>
                <a:ext uri="{FF2B5EF4-FFF2-40B4-BE49-F238E27FC236}">
                  <a16:creationId xmlns:a16="http://schemas.microsoft.com/office/drawing/2014/main" id="{6CDE4943-BFF6-400F-A79F-D28AAC33F705}"/>
                </a:ext>
              </a:extLst>
            </p:cNvPr>
            <p:cNvSpPr>
              <a:spLocks noChangeArrowheads="1"/>
            </p:cNvSpPr>
            <p:nvPr/>
          </p:nvSpPr>
          <p:spPr bwMode="auto">
            <a:xfrm>
              <a:off x="400" y="0"/>
              <a:ext cx="130" cy="51"/>
            </a:xfrm>
            <a:prstGeom prst="rect">
              <a:avLst/>
            </a:prstGeom>
            <a:gradFill rotWithShape="0">
              <a:gsLst>
                <a:gs pos="0">
                  <a:srgbClr val="F29292"/>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Select papers</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21/2/20 - Thu 26/3/20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700" name="Rectangle 89" descr="Registration&#10;Fri 21/2/20 - Thu 16/4/20">
              <a:extLst>
                <a:ext uri="{FF2B5EF4-FFF2-40B4-BE49-F238E27FC236}">
                  <a16:creationId xmlns:a16="http://schemas.microsoft.com/office/drawing/2014/main" id="{6BE51B8E-B202-446B-89A2-E6CE86506D4E}"/>
                </a:ext>
              </a:extLst>
            </p:cNvPr>
            <p:cNvSpPr>
              <a:spLocks noChangeArrowheads="1"/>
            </p:cNvSpPr>
            <p:nvPr/>
          </p:nvSpPr>
          <p:spPr bwMode="auto">
            <a:xfrm>
              <a:off x="400" y="51"/>
              <a:ext cx="207" cy="51"/>
            </a:xfrm>
            <a:prstGeom prst="rect">
              <a:avLst/>
            </a:prstGeom>
            <a:gradFill rotWithShape="0">
              <a:gsLst>
                <a:gs pos="0">
                  <a:srgbClr val="00B0F0"/>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Registration</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21/2/20 - Thu 16/4/20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701" name="Rectangle 88" descr="Invitations&#10;Fri 3/4/20 - Thu 9/4/20">
              <a:extLst>
                <a:ext uri="{FF2B5EF4-FFF2-40B4-BE49-F238E27FC236}">
                  <a16:creationId xmlns:a16="http://schemas.microsoft.com/office/drawing/2014/main" id="{75F57E9A-6117-4519-8A30-0A3E5B649C44}"/>
                </a:ext>
              </a:extLst>
            </p:cNvPr>
            <p:cNvSpPr>
              <a:spLocks noChangeArrowheads="1"/>
            </p:cNvSpPr>
            <p:nvPr/>
          </p:nvSpPr>
          <p:spPr bwMode="auto">
            <a:xfrm>
              <a:off x="554" y="0"/>
              <a:ext cx="27" cy="51"/>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Invitations</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3/4/20 - Thu 9/4/20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702" name="Rectangle 87" descr="Publication&#10;Fri 24/4/20 - Thu 28/5/20">
              <a:extLst>
                <a:ext uri="{FF2B5EF4-FFF2-40B4-BE49-F238E27FC236}">
                  <a16:creationId xmlns:a16="http://schemas.microsoft.com/office/drawing/2014/main" id="{109F5137-1012-4CEE-9C60-8AE9CC01452D}"/>
                </a:ext>
              </a:extLst>
            </p:cNvPr>
            <p:cNvSpPr>
              <a:spLocks noChangeArrowheads="1"/>
            </p:cNvSpPr>
            <p:nvPr/>
          </p:nvSpPr>
          <p:spPr bwMode="auto">
            <a:xfrm>
              <a:off x="632" y="0"/>
              <a:ext cx="129" cy="51"/>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FFFFFF"/>
                  </a:solidFill>
                  <a:effectLst/>
                  <a:latin typeface="Calibri" panose="020F0502020204030204" pitchFamily="34" charset="0"/>
                  <a:cs typeface="Calibri" panose="020F0502020204030204" pitchFamily="34" charset="0"/>
                </a:rPr>
                <a:t>Publication</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FFFFFF"/>
                  </a:solidFill>
                  <a:effectLst/>
                  <a:latin typeface="Calibri" panose="020F0502020204030204" pitchFamily="34" charset="0"/>
                  <a:cs typeface="Calibri" panose="020F0502020204030204" pitchFamily="34" charset="0"/>
                </a:rPr>
                <a:t>Fri 24/4/20 - Thu 28/5/20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grpSp>
          <p:nvGrpSpPr>
            <p:cNvPr id="27703" name="Group 84">
              <a:extLst>
                <a:ext uri="{FF2B5EF4-FFF2-40B4-BE49-F238E27FC236}">
                  <a16:creationId xmlns:a16="http://schemas.microsoft.com/office/drawing/2014/main" id="{A5033018-5430-4143-8D70-0F0D1368E036}"/>
                </a:ext>
              </a:extLst>
            </p:cNvPr>
            <p:cNvGrpSpPr>
              <a:grpSpLocks/>
            </p:cNvGrpSpPr>
            <p:nvPr/>
          </p:nvGrpSpPr>
          <p:grpSpPr bwMode="auto">
            <a:xfrm>
              <a:off x="622" y="90"/>
              <a:ext cx="24" cy="24"/>
              <a:chOff x="0" y="0"/>
              <a:chExt cx="100" cy="100"/>
            </a:xfrm>
          </p:grpSpPr>
          <p:sp>
            <p:nvSpPr>
              <p:cNvPr id="27708" name="Freeform 86">
                <a:extLst>
                  <a:ext uri="{FF2B5EF4-FFF2-40B4-BE49-F238E27FC236}">
                    <a16:creationId xmlns:a16="http://schemas.microsoft.com/office/drawing/2014/main" id="{FFB6F213-436C-4EC7-A4DB-BA4493ECB4E1}"/>
                  </a:ext>
                </a:extLst>
              </p:cNvPr>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7709" name="Freeform 85">
                <a:extLst>
                  <a:ext uri="{FF2B5EF4-FFF2-40B4-BE49-F238E27FC236}">
                    <a16:creationId xmlns:a16="http://schemas.microsoft.com/office/drawing/2014/main" id="{67A1F95D-74F0-4839-B76C-5A26AC352D03}"/>
                  </a:ext>
                </a:extLst>
              </p:cNvPr>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FF0000"/>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7704" name="Freeform 83">
              <a:extLst>
                <a:ext uri="{FF2B5EF4-FFF2-40B4-BE49-F238E27FC236}">
                  <a16:creationId xmlns:a16="http://schemas.microsoft.com/office/drawing/2014/main" id="{15DEB955-B68B-49C1-B0BA-D9FDA18E89AF}"/>
                </a:ext>
              </a:extLst>
            </p:cNvPr>
            <p:cNvSpPr>
              <a:spLocks noChangeArrowheads="1"/>
            </p:cNvSpPr>
            <p:nvPr/>
          </p:nvSpPr>
          <p:spPr bwMode="auto">
            <a:xfrm>
              <a:off x="633" y="114"/>
              <a:ext cx="0" cy="15"/>
            </a:xfrm>
            <a:custGeom>
              <a:avLst/>
              <a:gdLst>
                <a:gd name="T0" fmla="*/ 0 h 15"/>
                <a:gd name="T1" fmla="*/ 15 h 15"/>
              </a:gdLst>
              <a:ahLst/>
              <a:cxnLst>
                <a:cxn ang="0">
                  <a:pos x="0" y="T0"/>
                </a:cxn>
                <a:cxn ang="0">
                  <a:pos x="0" y="T1"/>
                </a:cxn>
              </a:cxnLst>
              <a:rect l="0" t="0" r="r" b="b"/>
              <a:pathLst>
                <a:path h="15">
                  <a:moveTo>
                    <a:pt x="0" y="0"/>
                  </a:moveTo>
                  <a:lnTo>
                    <a:pt x="0" y="15"/>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705" name="Rectangle 82" descr="Conference Day&#10;Fri 24/4/20">
              <a:extLst>
                <a:ext uri="{FF2B5EF4-FFF2-40B4-BE49-F238E27FC236}">
                  <a16:creationId xmlns:a16="http://schemas.microsoft.com/office/drawing/2014/main" id="{6DB0F0F4-A420-48AE-8DD7-DB71D25C197F}"/>
                </a:ext>
              </a:extLst>
            </p:cNvPr>
            <p:cNvSpPr>
              <a:spLocks noChangeArrowheads="1"/>
            </p:cNvSpPr>
            <p:nvPr/>
          </p:nvSpPr>
          <p:spPr bwMode="auto">
            <a:xfrm>
              <a:off x="588" y="129"/>
              <a:ext cx="91"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073451"/>
                  </a:solidFill>
                  <a:effectLst/>
                  <a:latin typeface="Calibri" panose="020F0502020204030204" pitchFamily="34" charset="0"/>
                  <a:cs typeface="Calibri" panose="020F0502020204030204" pitchFamily="34" charset="0"/>
                </a:rPr>
                <a:t>Conference Day</a:t>
              </a:r>
              <a:br>
                <a:rPr kumimoji="0" lang="el-GR" altLang="el-GR" sz="1100" b="0" i="0" u="none" strike="noStrike" cap="none" normalizeH="0" baseline="0">
                  <a:ln>
                    <a:noFill/>
                  </a:ln>
                  <a:solidFill>
                    <a:schemeClr val="tx1"/>
                  </a:solidFill>
                  <a:effectLst/>
                </a:rPr>
              </a:br>
              <a:r>
                <a:rPr kumimoji="0" lang="el-GR" altLang="el-GR" sz="800" b="0" i="0" u="none" strike="noStrike" cap="none" normalizeH="0" baseline="0">
                  <a:ln>
                    <a:noFill/>
                  </a:ln>
                  <a:solidFill>
                    <a:srgbClr val="4F81BD"/>
                  </a:solidFill>
                  <a:effectLst/>
                  <a:latin typeface="Calibri" panose="020F0502020204030204" pitchFamily="34" charset="0"/>
                  <a:cs typeface="Calibri" panose="020F0502020204030204" pitchFamily="34" charset="0"/>
                </a:rPr>
                <a:t>Fri 24/4/20</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706" name="Rectangle 81" descr="Today">
              <a:extLst>
                <a:ext uri="{FF2B5EF4-FFF2-40B4-BE49-F238E27FC236}">
                  <a16:creationId xmlns:a16="http://schemas.microsoft.com/office/drawing/2014/main" id="{449EBF06-C5D8-4586-8728-069398B89BB8}"/>
                </a:ext>
              </a:extLst>
            </p:cNvPr>
            <p:cNvSpPr>
              <a:spLocks noChangeArrowheads="1"/>
            </p:cNvSpPr>
            <p:nvPr/>
          </p:nvSpPr>
          <p:spPr bwMode="auto">
            <a:xfrm>
              <a:off x="20" y="-18"/>
              <a:ext cx="39"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1" i="0" u="none" strike="noStrike" cap="none" normalizeH="0" baseline="0">
                  <a:ln>
                    <a:noFill/>
                  </a:ln>
                  <a:solidFill>
                    <a:srgbClr val="FFA500"/>
                  </a:solidFill>
                  <a:effectLst/>
                  <a:latin typeface="Calibri" panose="020F0502020204030204" pitchFamily="34" charset="0"/>
                  <a:cs typeface="Calibri" panose="020F0502020204030204" pitchFamily="34" charset="0"/>
                </a:rPr>
                <a:t>Today</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7707" name="Freeform 80">
              <a:extLst>
                <a:ext uri="{FF2B5EF4-FFF2-40B4-BE49-F238E27FC236}">
                  <a16:creationId xmlns:a16="http://schemas.microsoft.com/office/drawing/2014/main" id="{3972D4A5-B77E-4A24-A0F7-45A0FE9EEE10}"/>
                </a:ext>
              </a:extLst>
            </p:cNvPr>
            <p:cNvSpPr>
              <a:spLocks noChangeArrowheads="1"/>
            </p:cNvSpPr>
            <p:nvPr/>
          </p:nvSpPr>
          <p:spPr bwMode="auto">
            <a:xfrm>
              <a:off x="15" y="-12"/>
              <a:ext cx="0" cy="114"/>
            </a:xfrm>
            <a:custGeom>
              <a:avLst/>
              <a:gdLst>
                <a:gd name="T0" fmla="*/ 0 h 114"/>
                <a:gd name="T1" fmla="*/ 114 h 114"/>
              </a:gdLst>
              <a:ahLst/>
              <a:cxnLst>
                <a:cxn ang="0">
                  <a:pos x="0" y="T0"/>
                </a:cxn>
                <a:cxn ang="0">
                  <a:pos x="0" y="T1"/>
                </a:cxn>
              </a:cxnLst>
              <a:rect l="0" t="0" r="r" b="b"/>
              <a:pathLst>
                <a:path h="114">
                  <a:moveTo>
                    <a:pt x="0" y="0"/>
                  </a:moveTo>
                  <a:lnTo>
                    <a:pt x="0" y="114"/>
                  </a:lnTo>
                </a:path>
              </a:pathLst>
            </a:custGeom>
            <a:solidFill>
              <a:srgbClr val="FFFFFF"/>
            </a:solidFill>
            <a:ln w="3">
              <a:solidFill>
                <a:srgbClr val="FFA500"/>
              </a:solidFill>
              <a:prstDash val="sysDash"/>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94" name="TextBox 93">
            <a:extLst>
              <a:ext uri="{FF2B5EF4-FFF2-40B4-BE49-F238E27FC236}">
                <a16:creationId xmlns:a16="http://schemas.microsoft.com/office/drawing/2014/main" id="{48525811-CD63-4947-A591-3A72118A9AAE}"/>
              </a:ext>
            </a:extLst>
          </p:cNvPr>
          <p:cNvSpPr txBox="1"/>
          <p:nvPr/>
        </p:nvSpPr>
        <p:spPr>
          <a:xfrm>
            <a:off x="560616" y="5215746"/>
            <a:ext cx="4543936" cy="369332"/>
          </a:xfrm>
          <a:prstGeom prst="rect">
            <a:avLst/>
          </a:prstGeom>
          <a:noFill/>
        </p:spPr>
        <p:txBody>
          <a:bodyPr wrap="none" rtlCol="0">
            <a:spAutoFit/>
          </a:bodyPr>
          <a:lstStyle/>
          <a:p>
            <a:r>
              <a:rPr lang="en-US" b="1" dirty="0">
                <a:solidFill>
                  <a:srgbClr val="1E276E"/>
                </a:solidFill>
              </a:rPr>
              <a:t>This is the timeline. But how did we get here?</a:t>
            </a:r>
            <a:endParaRPr lang="el-GR" b="1" dirty="0">
              <a:solidFill>
                <a:srgbClr val="1E276E"/>
              </a:solidFill>
            </a:endParaRPr>
          </a:p>
        </p:txBody>
      </p:sp>
    </p:spTree>
    <p:extLst>
      <p:ext uri="{BB962C8B-B14F-4D97-AF65-F5344CB8AC3E}">
        <p14:creationId xmlns:p14="http://schemas.microsoft.com/office/powerpoint/2010/main" val="1583625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Autofit/>
          </a:bodyPr>
          <a:lstStyle/>
          <a:p>
            <a:r>
              <a:rPr lang="en-GB" sz="3600" b="1" dirty="0">
                <a:solidFill>
                  <a:srgbClr val="1E276E"/>
                </a:solidFill>
              </a:rPr>
              <a:t>By following the above steps in </a:t>
            </a:r>
            <a:r>
              <a:rPr lang="en-GB" sz="3600" b="1" dirty="0" err="1">
                <a:solidFill>
                  <a:srgbClr val="1E276E"/>
                </a:solidFill>
              </a:rPr>
              <a:t>MsProject</a:t>
            </a:r>
            <a:endParaRPr lang="el-GR" sz="3600"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DF8025BC-BBC6-49A5-913B-2A553EB7CE81}"/>
              </a:ext>
            </a:extLst>
          </p:cNvPr>
          <p:cNvPicPr>
            <a:picLocks noChangeAspect="1"/>
          </p:cNvPicPr>
          <p:nvPr/>
        </p:nvPicPr>
        <p:blipFill rotWithShape="1">
          <a:blip r:embed="rId4">
            <a:extLst>
              <a:ext uri="{28A0092B-C50C-407E-A947-70E740481C1C}">
                <a14:useLocalDpi xmlns:a14="http://schemas.microsoft.com/office/drawing/2010/main" val="0"/>
              </a:ext>
            </a:extLst>
          </a:blip>
          <a:srcRect b="11067"/>
          <a:stretch/>
        </p:blipFill>
        <p:spPr>
          <a:xfrm>
            <a:off x="822960" y="894036"/>
            <a:ext cx="11061021" cy="5530578"/>
          </a:xfrm>
          <a:prstGeom prst="rect">
            <a:avLst/>
          </a:prstGeom>
        </p:spPr>
      </p:pic>
    </p:spTree>
    <p:extLst>
      <p:ext uri="{BB962C8B-B14F-4D97-AF65-F5344CB8AC3E}">
        <p14:creationId xmlns:p14="http://schemas.microsoft.com/office/powerpoint/2010/main" val="1547201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Autofit/>
          </a:bodyPr>
          <a:lstStyle/>
          <a:p>
            <a:r>
              <a:rPr lang="en-GB" sz="3600" b="1" dirty="0">
                <a:solidFill>
                  <a:srgbClr val="1E276E"/>
                </a:solidFill>
              </a:rPr>
              <a:t>Budgeting</a:t>
            </a:r>
            <a:endParaRPr lang="el-GR" sz="3600"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 name="Rectangle 13">
            <a:extLst>
              <a:ext uri="{FF2B5EF4-FFF2-40B4-BE49-F238E27FC236}">
                <a16:creationId xmlns:a16="http://schemas.microsoft.com/office/drawing/2014/main" id="{CD6DEC11-2306-4CBA-BEC5-A3BADFD8A628}"/>
              </a:ext>
            </a:extLst>
          </p:cNvPr>
          <p:cNvSpPr txBox="1">
            <a:spLocks noChangeArrowheads="1"/>
          </p:cNvSpPr>
          <p:nvPr/>
        </p:nvSpPr>
        <p:spPr>
          <a:xfrm>
            <a:off x="822722" y="1201738"/>
            <a:ext cx="10194925" cy="4572228"/>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dirty="0">
              <a:solidFill>
                <a:srgbClr val="1E276E"/>
              </a:solidFill>
            </a:endParaRPr>
          </a:p>
        </p:txBody>
      </p:sp>
      <p:sp>
        <p:nvSpPr>
          <p:cNvPr id="9" name="Rectangle 13">
            <a:extLst>
              <a:ext uri="{FF2B5EF4-FFF2-40B4-BE49-F238E27FC236}">
                <a16:creationId xmlns:a16="http://schemas.microsoft.com/office/drawing/2014/main" id="{C39F8CD7-472F-4E5D-BB32-1F9E77656353}"/>
              </a:ext>
            </a:extLst>
          </p:cNvPr>
          <p:cNvSpPr txBox="1">
            <a:spLocks noChangeArrowheads="1"/>
          </p:cNvSpPr>
          <p:nvPr/>
        </p:nvSpPr>
        <p:spPr>
          <a:xfrm>
            <a:off x="975122" y="1084033"/>
            <a:ext cx="10587613" cy="5608073"/>
          </a:xfrm>
          <a:prstGeom prst="rect">
            <a:avLst/>
          </a:prstGeom>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1E276E"/>
                </a:solidFill>
              </a:rPr>
              <a:t>Wait until your Work Packages and Tasks are sufficiently developed.</a:t>
            </a:r>
          </a:p>
          <a:p>
            <a:r>
              <a:rPr lang="en-GB" dirty="0">
                <a:solidFill>
                  <a:srgbClr val="1E276E"/>
                </a:solidFill>
              </a:rPr>
              <a:t>Estimate costs bottom-up: </a:t>
            </a:r>
          </a:p>
          <a:p>
            <a:pPr lvl="1"/>
            <a:r>
              <a:rPr lang="en-GB" dirty="0">
                <a:solidFill>
                  <a:srgbClr val="1E276E"/>
                </a:solidFill>
              </a:rPr>
              <a:t>Direct personnel costs: calculate effort and multiply by applicable reimbursement rate to translate into euros.</a:t>
            </a:r>
          </a:p>
          <a:p>
            <a:pPr lvl="1"/>
            <a:r>
              <a:rPr lang="en-GB" dirty="0">
                <a:solidFill>
                  <a:srgbClr val="1E276E"/>
                </a:solidFill>
              </a:rPr>
              <a:t>Direct costs of subcontracting: estimate on the basis of prior evidence.</a:t>
            </a:r>
          </a:p>
          <a:p>
            <a:pPr lvl="1"/>
            <a:r>
              <a:rPr lang="en-GB" dirty="0">
                <a:solidFill>
                  <a:srgbClr val="1E276E"/>
                </a:solidFill>
              </a:rPr>
              <a:t>Other direct costs (travel, equipment, goods and services, operating costs): calculate item and multiply by unit price per item.</a:t>
            </a:r>
          </a:p>
          <a:p>
            <a:pPr lvl="1"/>
            <a:r>
              <a:rPr lang="en-GB" dirty="0">
                <a:solidFill>
                  <a:srgbClr val="1E276E"/>
                </a:solidFill>
              </a:rPr>
              <a:t>Indirect costs: 25% flat rate of the eligible direct costs (i.e. excluding subcontracting and in-kind by third parties)</a:t>
            </a:r>
          </a:p>
          <a:p>
            <a:pPr lvl="1"/>
            <a:r>
              <a:rPr lang="en-GB" sz="2500" dirty="0">
                <a:solidFill>
                  <a:srgbClr val="1E276E"/>
                </a:solidFill>
              </a:rPr>
              <a:t>Specific costs (if applicable) such as </a:t>
            </a:r>
            <a:r>
              <a:rPr lang="en-US" sz="2500" dirty="0">
                <a:solidFill>
                  <a:srgbClr val="1E276E"/>
                </a:solidFill>
              </a:rPr>
              <a:t>trans-national access to research infrastructure, energy efficiency measures in buildings, </a:t>
            </a:r>
            <a:r>
              <a:rPr lang="en-GB" sz="2500" dirty="0">
                <a:solidFill>
                  <a:srgbClr val="1E276E"/>
                </a:solidFill>
              </a:rPr>
              <a:t>costs of clinical studies, : these </a:t>
            </a:r>
            <a:r>
              <a:rPr lang="en-US" sz="2500" dirty="0">
                <a:solidFill>
                  <a:srgbClr val="1E276E"/>
                </a:solidFill>
              </a:rPr>
              <a:t>are reimbursed by means of unit costs or using the lump-sum approach (check it out).</a:t>
            </a:r>
            <a:endParaRPr lang="en-GB" sz="2500" dirty="0">
              <a:solidFill>
                <a:srgbClr val="1E276E"/>
              </a:solidFill>
            </a:endParaRPr>
          </a:p>
          <a:p>
            <a:r>
              <a:rPr lang="en-GB" dirty="0">
                <a:solidFill>
                  <a:srgbClr val="1E276E"/>
                </a:solidFill>
              </a:rPr>
              <a:t>Check justification of personnel costs: is it evident from your Workplan that all the effort you calculated is needed? Have you provided evidence for the unit rates you have used?</a:t>
            </a:r>
          </a:p>
          <a:p>
            <a:r>
              <a:rPr lang="en-US" altLang="en-US" dirty="0">
                <a:solidFill>
                  <a:srgbClr val="1E276E"/>
                </a:solidFill>
              </a:rPr>
              <a:t>Check justification for other direct costs: </a:t>
            </a:r>
            <a:r>
              <a:rPr lang="en-GB" altLang="en-US" dirty="0">
                <a:solidFill>
                  <a:srgbClr val="1E276E"/>
                </a:solidFill>
              </a:rPr>
              <a:t>h</a:t>
            </a:r>
            <a:r>
              <a:rPr lang="en-GB" dirty="0">
                <a:solidFill>
                  <a:srgbClr val="1E276E"/>
                </a:solidFill>
              </a:rPr>
              <a:t>ave you provided evidence for the unit rates you have used?</a:t>
            </a:r>
          </a:p>
          <a:p>
            <a:r>
              <a:rPr lang="en-GB" dirty="0">
                <a:solidFill>
                  <a:srgbClr val="1E276E"/>
                </a:solidFill>
              </a:rPr>
              <a:t>Indirect costs do not need justification!!</a:t>
            </a:r>
          </a:p>
          <a:p>
            <a:r>
              <a:rPr lang="en-GB" dirty="0">
                <a:solidFill>
                  <a:srgbClr val="1E276E"/>
                </a:solidFill>
              </a:rPr>
              <a:t>Break down costs by partner OR have each partner do their own budgeting based on the “workplan” and give it to you to aggregate.</a:t>
            </a:r>
            <a:endParaRPr lang="el-GR" dirty="0">
              <a:solidFill>
                <a:srgbClr val="1E276E"/>
              </a:solidFill>
            </a:endParaRPr>
          </a:p>
        </p:txBody>
      </p:sp>
    </p:spTree>
    <p:extLst>
      <p:ext uri="{BB962C8B-B14F-4D97-AF65-F5344CB8AC3E}">
        <p14:creationId xmlns:p14="http://schemas.microsoft.com/office/powerpoint/2010/main" val="1550164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Autofit/>
          </a:bodyPr>
          <a:lstStyle/>
          <a:p>
            <a:r>
              <a:rPr lang="en-GB" sz="3600" b="1" dirty="0">
                <a:solidFill>
                  <a:srgbClr val="1E276E"/>
                </a:solidFill>
              </a:rPr>
              <a:t>Budgeting</a:t>
            </a:r>
            <a:endParaRPr lang="el-GR" sz="3600"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 name="Rectangle 13">
            <a:extLst>
              <a:ext uri="{FF2B5EF4-FFF2-40B4-BE49-F238E27FC236}">
                <a16:creationId xmlns:a16="http://schemas.microsoft.com/office/drawing/2014/main" id="{CD6DEC11-2306-4CBA-BEC5-A3BADFD8A628}"/>
              </a:ext>
            </a:extLst>
          </p:cNvPr>
          <p:cNvSpPr txBox="1">
            <a:spLocks noChangeArrowheads="1"/>
          </p:cNvSpPr>
          <p:nvPr/>
        </p:nvSpPr>
        <p:spPr>
          <a:xfrm>
            <a:off x="822722" y="1201738"/>
            <a:ext cx="10194925" cy="4572228"/>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dirty="0">
              <a:solidFill>
                <a:srgbClr val="1E276E"/>
              </a:solidFill>
            </a:endParaRPr>
          </a:p>
        </p:txBody>
      </p:sp>
      <p:sp>
        <p:nvSpPr>
          <p:cNvPr id="9" name="Rectangle 13">
            <a:extLst>
              <a:ext uri="{FF2B5EF4-FFF2-40B4-BE49-F238E27FC236}">
                <a16:creationId xmlns:a16="http://schemas.microsoft.com/office/drawing/2014/main" id="{C39F8CD7-472F-4E5D-BB32-1F9E77656353}"/>
              </a:ext>
            </a:extLst>
          </p:cNvPr>
          <p:cNvSpPr txBox="1">
            <a:spLocks noChangeArrowheads="1"/>
          </p:cNvSpPr>
          <p:nvPr/>
        </p:nvSpPr>
        <p:spPr>
          <a:xfrm>
            <a:off x="975122" y="1084034"/>
            <a:ext cx="10194925" cy="4272818"/>
          </a:xfrm>
          <a:prstGeom prst="rect">
            <a:avLst/>
          </a:prstGeom>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1E276E"/>
                </a:solidFill>
              </a:rPr>
              <a:t>Make sure you do not include ineligible costs! </a:t>
            </a:r>
          </a:p>
          <a:p>
            <a:r>
              <a:rPr lang="en-GB" dirty="0">
                <a:solidFill>
                  <a:srgbClr val="1E276E"/>
                </a:solidFill>
              </a:rPr>
              <a:t>Costs related to return on capital</a:t>
            </a:r>
          </a:p>
          <a:p>
            <a:r>
              <a:rPr lang="en-US" dirty="0">
                <a:solidFill>
                  <a:srgbClr val="1E276E"/>
                </a:solidFill>
              </a:rPr>
              <a:t>Debt and service charges</a:t>
            </a:r>
          </a:p>
          <a:p>
            <a:r>
              <a:rPr lang="en-US" dirty="0">
                <a:solidFill>
                  <a:srgbClr val="1E276E"/>
                </a:solidFill>
              </a:rPr>
              <a:t>Provisions for future losses or debts</a:t>
            </a:r>
          </a:p>
          <a:p>
            <a:r>
              <a:rPr lang="en-US" dirty="0">
                <a:solidFill>
                  <a:srgbClr val="1E276E"/>
                </a:solidFill>
              </a:rPr>
              <a:t>Interest</a:t>
            </a:r>
          </a:p>
          <a:p>
            <a:r>
              <a:rPr lang="en-US" dirty="0">
                <a:solidFill>
                  <a:srgbClr val="1E276E"/>
                </a:solidFill>
              </a:rPr>
              <a:t>Currency exchange losses</a:t>
            </a:r>
          </a:p>
          <a:p>
            <a:r>
              <a:rPr lang="en-US" dirty="0">
                <a:solidFill>
                  <a:srgbClr val="1E276E"/>
                </a:solidFill>
              </a:rPr>
              <a:t>Bank charges associated with transfer of funds from EU</a:t>
            </a:r>
          </a:p>
          <a:p>
            <a:r>
              <a:rPr lang="en-US" dirty="0">
                <a:solidFill>
                  <a:srgbClr val="1E276E"/>
                </a:solidFill>
              </a:rPr>
              <a:t>Deductible VAT</a:t>
            </a:r>
          </a:p>
          <a:p>
            <a:pPr marL="0" indent="0">
              <a:lnSpc>
                <a:spcPct val="100000"/>
              </a:lnSpc>
              <a:buNone/>
            </a:pPr>
            <a:r>
              <a:rPr lang="en-US" b="1" dirty="0">
                <a:solidFill>
                  <a:srgbClr val="1E276E"/>
                </a:solidFill>
              </a:rPr>
              <a:t>Make sure you do not exceed budget ceiling! (if any)</a:t>
            </a:r>
          </a:p>
          <a:p>
            <a:endParaRPr lang="el-GR" dirty="0">
              <a:solidFill>
                <a:srgbClr val="1E276E"/>
              </a:solidFill>
            </a:endParaRPr>
          </a:p>
        </p:txBody>
      </p:sp>
    </p:spTree>
    <p:extLst>
      <p:ext uri="{BB962C8B-B14F-4D97-AF65-F5344CB8AC3E}">
        <p14:creationId xmlns:p14="http://schemas.microsoft.com/office/powerpoint/2010/main" val="398880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Autofit/>
          </a:bodyPr>
          <a:lstStyle/>
          <a:p>
            <a:r>
              <a:rPr lang="en-GB" sz="3600" b="1" dirty="0">
                <a:solidFill>
                  <a:srgbClr val="1E276E"/>
                </a:solidFill>
              </a:rPr>
              <a:t>Budgeting (</a:t>
            </a:r>
            <a:r>
              <a:rPr lang="en-GB" sz="3600" b="1" dirty="0" err="1">
                <a:solidFill>
                  <a:srgbClr val="1E276E"/>
                </a:solidFill>
              </a:rPr>
              <a:t>cont</a:t>
            </a:r>
            <a:r>
              <a:rPr lang="en-GB" sz="3600" b="1" dirty="0">
                <a:solidFill>
                  <a:srgbClr val="1E276E"/>
                </a:solidFill>
              </a:rPr>
              <a:t>)</a:t>
            </a:r>
            <a:endParaRPr lang="el-GR" sz="3600" b="1" dirty="0">
              <a:solidFill>
                <a:srgbClr val="1E276E"/>
              </a:solidFill>
            </a:endParaRPr>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 name="Rectangle 13">
            <a:extLst>
              <a:ext uri="{FF2B5EF4-FFF2-40B4-BE49-F238E27FC236}">
                <a16:creationId xmlns:a16="http://schemas.microsoft.com/office/drawing/2014/main" id="{CD6DEC11-2306-4CBA-BEC5-A3BADFD8A628}"/>
              </a:ext>
            </a:extLst>
          </p:cNvPr>
          <p:cNvSpPr txBox="1">
            <a:spLocks noChangeArrowheads="1"/>
          </p:cNvSpPr>
          <p:nvPr/>
        </p:nvSpPr>
        <p:spPr>
          <a:xfrm>
            <a:off x="822722" y="1201738"/>
            <a:ext cx="10194925" cy="4572228"/>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dirty="0">
              <a:solidFill>
                <a:srgbClr val="1E276E"/>
              </a:solidFill>
            </a:endParaRPr>
          </a:p>
        </p:txBody>
      </p:sp>
      <p:sp>
        <p:nvSpPr>
          <p:cNvPr id="9" name="Rectangle 13">
            <a:extLst>
              <a:ext uri="{FF2B5EF4-FFF2-40B4-BE49-F238E27FC236}">
                <a16:creationId xmlns:a16="http://schemas.microsoft.com/office/drawing/2014/main" id="{C39F8CD7-472F-4E5D-BB32-1F9E77656353}"/>
              </a:ext>
            </a:extLst>
          </p:cNvPr>
          <p:cNvSpPr txBox="1">
            <a:spLocks noChangeArrowheads="1"/>
          </p:cNvSpPr>
          <p:nvPr/>
        </p:nvSpPr>
        <p:spPr>
          <a:xfrm>
            <a:off x="793827" y="1292591"/>
            <a:ext cx="10194925" cy="4272818"/>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1E276E"/>
                </a:solidFill>
              </a:rPr>
              <a:t>Pay attention to:</a:t>
            </a:r>
          </a:p>
          <a:p>
            <a:r>
              <a:rPr lang="en-GB" dirty="0">
                <a:solidFill>
                  <a:srgbClr val="1E276E"/>
                </a:solidFill>
              </a:rPr>
              <a:t>National Specific Issues</a:t>
            </a:r>
          </a:p>
          <a:p>
            <a:r>
              <a:rPr lang="en-US" dirty="0">
                <a:solidFill>
                  <a:srgbClr val="1E276E"/>
                </a:solidFill>
              </a:rPr>
              <a:t>National Regulations affecting the calculation of costs</a:t>
            </a:r>
          </a:p>
          <a:p>
            <a:r>
              <a:rPr lang="en-US" dirty="0">
                <a:solidFill>
                  <a:srgbClr val="1E276E"/>
                </a:solidFill>
              </a:rPr>
              <a:t>Your organization rules (they may be different)</a:t>
            </a:r>
          </a:p>
          <a:p>
            <a:r>
              <a:rPr lang="en-US" dirty="0">
                <a:solidFill>
                  <a:srgbClr val="1E276E"/>
                </a:solidFill>
              </a:rPr>
              <a:t>If your currency is not Euro, take into account potential exchange rate fluctuations. H2020 rules do not dictate the use of a specific exchange rate for budgeting purposes, so each non-Euro partner </a:t>
            </a:r>
            <a:r>
              <a:rPr lang="en-US" dirty="0" err="1">
                <a:solidFill>
                  <a:srgbClr val="1E276E"/>
                </a:solidFill>
              </a:rPr>
              <a:t>organisation</a:t>
            </a:r>
            <a:r>
              <a:rPr lang="en-US" dirty="0">
                <a:solidFill>
                  <a:srgbClr val="1E276E"/>
                </a:solidFill>
              </a:rPr>
              <a:t> must make its own assessment of what is likely to be the actual exchange rate during the implementation of the project. </a:t>
            </a:r>
          </a:p>
          <a:p>
            <a:endParaRPr lang="el-GR" dirty="0">
              <a:solidFill>
                <a:srgbClr val="1E276E"/>
              </a:solidFill>
            </a:endParaRPr>
          </a:p>
        </p:txBody>
      </p:sp>
    </p:spTree>
    <p:extLst>
      <p:ext uri="{BB962C8B-B14F-4D97-AF65-F5344CB8AC3E}">
        <p14:creationId xmlns:p14="http://schemas.microsoft.com/office/powerpoint/2010/main" val="17179313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052FA6E9-1715-44CA-8E04-9402568AD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984" t="12805" r="5984" b="12805"/>
          <a:stretch>
            <a:fillRect/>
          </a:stretch>
        </p:blipFill>
        <p:spPr bwMode="auto">
          <a:xfrm>
            <a:off x="5492" y="-2751"/>
            <a:ext cx="12186507" cy="6860752"/>
          </a:xfrm>
          <a:prstGeom prst="rect">
            <a:avLst/>
          </a:prstGeom>
          <a:noFill/>
          <a:ln>
            <a:noFill/>
          </a:ln>
          <a:effectLst/>
          <a:extLst>
            <a:ext uri="{909E8E84-426E-40DD-AFC4-6F175D3DCCD1}">
              <a14:hiddenFill xmlns:a14="http://schemas.microsoft.com/office/drawing/2010/main">
                <a:blipFill dpi="0" rotWithShape="0">
                  <a:blip/>
                  <a:srcRect l="5984" t="12805" r="5984" b="1280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a:extLst>
              <a:ext uri="{FF2B5EF4-FFF2-40B4-BE49-F238E27FC236}">
                <a16:creationId xmlns:a16="http://schemas.microsoft.com/office/drawing/2014/main" id="{71639683-1908-401E-9535-86F2D1ED1BB9}"/>
              </a:ext>
            </a:extLst>
          </p:cNvPr>
          <p:cNvSpPr>
            <a:spLocks noChangeArrowheads="1"/>
          </p:cNvSpPr>
          <p:nvPr/>
        </p:nvSpPr>
        <p:spPr bwMode="auto">
          <a:xfrm>
            <a:off x="1" y="1822743"/>
            <a:ext cx="12186506" cy="3211920"/>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675"/>
          </a:p>
        </p:txBody>
      </p:sp>
      <p:sp>
        <p:nvSpPr>
          <p:cNvPr id="20483" name="Rectangle 3">
            <a:extLst>
              <a:ext uri="{FF2B5EF4-FFF2-40B4-BE49-F238E27FC236}">
                <a16:creationId xmlns:a16="http://schemas.microsoft.com/office/drawing/2014/main" id="{9EEB6119-0240-4C62-918E-CC2EB4C645E3}"/>
              </a:ext>
            </a:extLst>
          </p:cNvPr>
          <p:cNvSpPr>
            <a:spLocks noGrp="1" noChangeArrowheads="1"/>
          </p:cNvSpPr>
          <p:nvPr>
            <p:ph type="title"/>
          </p:nvPr>
        </p:nvSpPr>
        <p:spPr>
          <a:xfrm>
            <a:off x="1698439" y="3015848"/>
            <a:ext cx="8852330" cy="949585"/>
          </a:xfrm>
          <a:ln/>
        </p:spPr>
        <p:txBody>
          <a:bodyPr>
            <a:normAutofit/>
          </a:bodyPr>
          <a:lstStyle/>
          <a:p>
            <a:pPr algn="ctr">
              <a:tabLst>
                <a:tab pos="0" algn="l"/>
                <a:tab pos="307181" algn="l"/>
                <a:tab pos="614958" algn="l"/>
                <a:tab pos="922734" algn="l"/>
                <a:tab pos="1230511" algn="l"/>
                <a:tab pos="1538288" algn="l"/>
                <a:tab pos="1846064" algn="l"/>
                <a:tab pos="2153841" algn="l"/>
                <a:tab pos="2461617" algn="l"/>
                <a:tab pos="2769394" algn="l"/>
                <a:tab pos="3077171" algn="l"/>
                <a:tab pos="3384947" algn="l"/>
                <a:tab pos="3692724" algn="l"/>
                <a:tab pos="4000500" algn="l"/>
                <a:tab pos="4114800" algn="l"/>
                <a:tab pos="4286250" algn="l"/>
                <a:tab pos="4457700" algn="l"/>
                <a:tab pos="4629150" algn="l"/>
                <a:tab pos="4800600" algn="l"/>
                <a:tab pos="4972050" algn="l"/>
                <a:tab pos="5143500" algn="l"/>
                <a:tab pos="5314950" algn="l"/>
                <a:tab pos="5486400" algn="l"/>
              </a:tabLst>
            </a:pPr>
            <a:r>
              <a:rPr lang="en-US" altLang="el-GR" sz="3200" b="1" dirty="0">
                <a:solidFill>
                  <a:schemeClr val="bg1"/>
                </a:solidFill>
              </a:rPr>
              <a:t>Session 2: Incorporating Risk Management</a:t>
            </a:r>
            <a:endParaRPr lang="en-US" altLang="el-GR" sz="2800" b="1" dirty="0">
              <a:solidFill>
                <a:schemeClr val="bg1"/>
              </a:solidFill>
            </a:endParaRPr>
          </a:p>
        </p:txBody>
      </p:sp>
    </p:spTree>
    <p:extLst>
      <p:ext uri="{BB962C8B-B14F-4D97-AF65-F5344CB8AC3E}">
        <p14:creationId xmlns:p14="http://schemas.microsoft.com/office/powerpoint/2010/main" val="37754016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25104" y="2080816"/>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First, let’s talk about RISK.</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38610" y="219432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27</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519311" y="2080816"/>
            <a:ext cx="9498336" cy="3693150"/>
          </a:xfrm>
          <a:ln/>
        </p:spPr>
        <p:txBody>
          <a:bodyPr>
            <a:normAutofit fontScale="92500" lnSpcReduction="20000"/>
          </a:bodyPr>
          <a:lstStyle/>
          <a:p>
            <a:pPr marL="0" indent="0">
              <a:buNone/>
            </a:pPr>
            <a:r>
              <a:rPr lang="en-GB" b="1" dirty="0">
                <a:solidFill>
                  <a:srgbClr val="1E276E"/>
                </a:solidFill>
              </a:rPr>
              <a:t>What is RISK? </a:t>
            </a:r>
          </a:p>
          <a:p>
            <a:r>
              <a:rPr lang="en-GB" dirty="0">
                <a:solidFill>
                  <a:srgbClr val="1E276E"/>
                </a:solidFill>
              </a:rPr>
              <a:t>Exposure to danger? (… proceed at your own risk …)</a:t>
            </a:r>
          </a:p>
          <a:p>
            <a:r>
              <a:rPr lang="en-GB" altLang="en-US" dirty="0">
                <a:solidFill>
                  <a:srgbClr val="1E276E"/>
                </a:solidFill>
              </a:rPr>
              <a:t>Possible harm or loss? (… smoking is a health-risk…)</a:t>
            </a:r>
          </a:p>
          <a:p>
            <a:r>
              <a:rPr lang="en-US" dirty="0">
                <a:solidFill>
                  <a:srgbClr val="1E276E"/>
                </a:solidFill>
              </a:rPr>
              <a:t>The potential for uncontrolled loss of something of value? (… risk of fire, flood, or other natural disaster …)</a:t>
            </a:r>
          </a:p>
          <a:p>
            <a:r>
              <a:rPr lang="en-US" dirty="0">
                <a:solidFill>
                  <a:srgbClr val="1E276E"/>
                </a:solidFill>
              </a:rPr>
              <a:t>A person or thing regarded as a threat? (…a teenage driver on a car policy …)</a:t>
            </a:r>
          </a:p>
          <a:p>
            <a:r>
              <a:rPr lang="en-US" dirty="0">
                <a:solidFill>
                  <a:srgbClr val="1E276E"/>
                </a:solidFill>
              </a:rPr>
              <a:t>The possibility of financial loss? (… risky investment …)</a:t>
            </a:r>
          </a:p>
          <a:p>
            <a:r>
              <a:rPr lang="en-US" altLang="en-US" dirty="0">
                <a:solidFill>
                  <a:srgbClr val="1E276E"/>
                </a:solidFill>
              </a:rPr>
              <a:t>The possibility of financial gain? (… risky investment …)</a:t>
            </a:r>
            <a:endParaRPr lang="en-GB" altLang="en-US" dirty="0">
              <a:solidFill>
                <a:srgbClr val="1E276E"/>
              </a:solidFill>
            </a:endParaRPr>
          </a:p>
          <a:p>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2843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25104" y="2080816"/>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Peoples’ preconceptions about RISK</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38610" y="219432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28</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519311" y="2080816"/>
            <a:ext cx="9498336" cy="3693150"/>
          </a:xfrm>
          <a:ln/>
        </p:spPr>
        <p:txBody>
          <a:bodyPr>
            <a:normAutofit fontScale="92500" lnSpcReduction="10000"/>
          </a:bodyPr>
          <a:lstStyle/>
          <a:p>
            <a:pPr marL="0" indent="0">
              <a:buNone/>
            </a:pPr>
            <a:r>
              <a:rPr lang="en-GB" dirty="0">
                <a:solidFill>
                  <a:srgbClr val="1E276E"/>
                </a:solidFill>
              </a:rPr>
              <a:t>Usually, we think of “risk” with its negative connotation; i.e. it becomes synonymous to exposing oneself to a “threat”, “harm” or “loss”</a:t>
            </a:r>
          </a:p>
          <a:p>
            <a:pPr marL="0" indent="0">
              <a:buNone/>
            </a:pPr>
            <a:r>
              <a:rPr lang="en-US" dirty="0">
                <a:solidFill>
                  <a:srgbClr val="1E276E"/>
                </a:solidFill>
              </a:rPr>
              <a:t>BUT</a:t>
            </a:r>
          </a:p>
          <a:p>
            <a:pPr marL="0" indent="0">
              <a:buNone/>
            </a:pPr>
            <a:r>
              <a:rPr lang="en-US" dirty="0">
                <a:solidFill>
                  <a:srgbClr val="FF0000"/>
                </a:solidFill>
              </a:rPr>
              <a:t>Risk can be negative or positive</a:t>
            </a:r>
          </a:p>
          <a:p>
            <a:pPr marL="0" indent="0">
              <a:buNone/>
            </a:pPr>
            <a:r>
              <a:rPr lang="en-GB" dirty="0">
                <a:solidFill>
                  <a:srgbClr val="1E276E"/>
                </a:solidFill>
              </a:rPr>
              <a:t>Usually, we think of “risk” as something we are exposed to, something external</a:t>
            </a:r>
          </a:p>
          <a:p>
            <a:pPr marL="0" indent="0">
              <a:buNone/>
            </a:pPr>
            <a:r>
              <a:rPr lang="en-GB" dirty="0">
                <a:solidFill>
                  <a:srgbClr val="1E276E"/>
                </a:solidFill>
              </a:rPr>
              <a:t>BUT</a:t>
            </a:r>
          </a:p>
          <a:p>
            <a:pPr marL="0" indent="0">
              <a:buNone/>
            </a:pPr>
            <a:r>
              <a:rPr lang="en-GB" dirty="0">
                <a:solidFill>
                  <a:srgbClr val="FF0000"/>
                </a:solidFill>
              </a:rPr>
              <a:t>Risk can be external or internal</a:t>
            </a:r>
          </a:p>
          <a:p>
            <a:pPr marL="0" indent="0">
              <a:buNone/>
            </a:pPr>
            <a:endParaRPr lang="en-US" dirty="0">
              <a:solidFill>
                <a:srgbClr val="1E276E"/>
              </a:solidFill>
            </a:endParaRPr>
          </a:p>
          <a:p>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0343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AC86B-8F73-401A-8330-A3AC85CC51AF}"/>
              </a:ext>
            </a:extLst>
          </p:cNvPr>
          <p:cNvPicPr>
            <a:picLocks noChangeAspect="1"/>
          </p:cNvPicPr>
          <p:nvPr/>
        </p:nvPicPr>
        <p:blipFill rotWithShape="1">
          <a:blip r:embed="rId3">
            <a:extLst>
              <a:ext uri="{28A0092B-C50C-407E-A947-70E740481C1C}">
                <a14:useLocalDpi xmlns:a14="http://schemas.microsoft.com/office/drawing/2010/main" val="0"/>
              </a:ext>
            </a:extLst>
          </a:blip>
          <a:srcRect l="4492" t="14073"/>
          <a:stretch/>
        </p:blipFill>
        <p:spPr>
          <a:xfrm>
            <a:off x="1350498" y="448446"/>
            <a:ext cx="10452296" cy="6256359"/>
          </a:xfrm>
          <a:prstGeom prst="rect">
            <a:avLst/>
          </a:prstGeom>
        </p:spPr>
      </p:pic>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So, let’s try to define it</a:t>
            </a:r>
            <a:endParaRPr lang="el-GR" sz="3200" b="1" dirty="0">
              <a:solidFill>
                <a:srgbClr val="1E276E"/>
              </a:solidFill>
            </a:endParaRPr>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29</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899137" y="1363355"/>
            <a:ext cx="9118509" cy="2589667"/>
          </a:xfrm>
          <a:ln/>
        </p:spPr>
        <p:txBody>
          <a:bodyPr>
            <a:normAutofit fontScale="92500" lnSpcReduction="10000"/>
          </a:bodyPr>
          <a:lstStyle/>
          <a:p>
            <a:pPr marL="0" indent="0" algn="ctr">
              <a:lnSpc>
                <a:spcPct val="80000"/>
              </a:lnSpc>
              <a:buNone/>
            </a:pPr>
            <a:r>
              <a:rPr lang="en-US" sz="2600" b="1" dirty="0">
                <a:solidFill>
                  <a:srgbClr val="1E276E"/>
                </a:solidFill>
              </a:rPr>
              <a:t>AN </a:t>
            </a:r>
            <a:r>
              <a:rPr lang="en-US" sz="2600" b="1" dirty="0">
                <a:solidFill>
                  <a:srgbClr val="FF0000"/>
                </a:solidFill>
              </a:rPr>
              <a:t>UNCERTAIN EVENT OR CONDITION </a:t>
            </a:r>
            <a:r>
              <a:rPr lang="en-US" sz="2600" b="1" dirty="0">
                <a:solidFill>
                  <a:srgbClr val="1E276E"/>
                </a:solidFill>
              </a:rPr>
              <a:t>THAT, </a:t>
            </a:r>
          </a:p>
          <a:p>
            <a:pPr marL="0" indent="0" algn="ctr">
              <a:lnSpc>
                <a:spcPct val="80000"/>
              </a:lnSpc>
              <a:buNone/>
            </a:pPr>
            <a:r>
              <a:rPr lang="en-US" sz="2600" b="1" dirty="0">
                <a:solidFill>
                  <a:srgbClr val="1E276E"/>
                </a:solidFill>
              </a:rPr>
              <a:t>IF IT OCCURS, </a:t>
            </a:r>
          </a:p>
          <a:p>
            <a:pPr marL="0" indent="0" algn="ctr">
              <a:lnSpc>
                <a:spcPct val="80000"/>
              </a:lnSpc>
              <a:buNone/>
            </a:pPr>
            <a:r>
              <a:rPr lang="en-US" sz="2600" b="1" dirty="0">
                <a:solidFill>
                  <a:srgbClr val="1E276E"/>
                </a:solidFill>
              </a:rPr>
              <a:t>HAS A </a:t>
            </a:r>
            <a:r>
              <a:rPr lang="en-US" sz="2600" b="1" dirty="0">
                <a:solidFill>
                  <a:srgbClr val="FF0000"/>
                </a:solidFill>
              </a:rPr>
              <a:t>POSITIVE OR NEGATIVE EFFECT </a:t>
            </a:r>
            <a:r>
              <a:rPr lang="en-US" sz="2600" b="1" dirty="0">
                <a:solidFill>
                  <a:srgbClr val="1E276E"/>
                </a:solidFill>
              </a:rPr>
              <a:t>ON ONE OR MORE </a:t>
            </a:r>
            <a:r>
              <a:rPr lang="en-US" sz="2600" b="1" dirty="0">
                <a:solidFill>
                  <a:srgbClr val="FF0000"/>
                </a:solidFill>
              </a:rPr>
              <a:t>VARIABLES THAT MATTER</a:t>
            </a:r>
          </a:p>
          <a:p>
            <a:pPr marL="0" indent="0" algn="ctr">
              <a:lnSpc>
                <a:spcPct val="80000"/>
              </a:lnSpc>
              <a:buNone/>
            </a:pPr>
            <a:endParaRPr lang="en-US" sz="2600" b="1" dirty="0">
              <a:solidFill>
                <a:srgbClr val="FF0000"/>
              </a:solidFill>
            </a:endParaRPr>
          </a:p>
          <a:p>
            <a:pPr marL="0" indent="0" algn="ctr">
              <a:lnSpc>
                <a:spcPct val="80000"/>
              </a:lnSpc>
              <a:buNone/>
            </a:pPr>
            <a:r>
              <a:rPr lang="en-US" sz="2600" b="1" dirty="0">
                <a:solidFill>
                  <a:srgbClr val="1E276E"/>
                </a:solidFill>
              </a:rPr>
              <a:t>AFTER IT HAS OCCURRED, IT IS NOT A RISK.</a:t>
            </a:r>
          </a:p>
          <a:p>
            <a:pPr marL="0" indent="0" algn="ctr">
              <a:lnSpc>
                <a:spcPct val="80000"/>
              </a:lnSpc>
              <a:buNone/>
            </a:pPr>
            <a:r>
              <a:rPr lang="en-US" sz="2600" b="1" dirty="0">
                <a:solidFill>
                  <a:srgbClr val="FF0000"/>
                </a:solidFill>
              </a:rPr>
              <a:t>IT IS AN ISSUE.</a:t>
            </a:r>
          </a:p>
          <a:p>
            <a:pPr marL="0" indent="0" algn="ctr">
              <a:lnSpc>
                <a:spcPct val="80000"/>
              </a:lnSpc>
              <a:buNone/>
            </a:pPr>
            <a:endParaRPr lang="en-US" sz="2600" b="1" dirty="0">
              <a:solidFill>
                <a:srgbClr val="FF0000"/>
              </a:solidFill>
            </a:endParaRPr>
          </a:p>
          <a:p>
            <a:pPr marL="0" indent="0" algn="ctr">
              <a:lnSpc>
                <a:spcPct val="80000"/>
              </a:lnSpc>
              <a:buNone/>
            </a:pPr>
            <a:endParaRPr lang="en-US" sz="2600" b="1" dirty="0">
              <a:solidFill>
                <a:srgbClr val="FF0000"/>
              </a:solidFill>
            </a:endParaRPr>
          </a:p>
          <a:p>
            <a:pPr algn="ctr"/>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26997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C6B6BE06-696F-4010-8F12-18469147F6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9" t="7878" r="79" b="7878"/>
          <a:stretch>
            <a:fillRect/>
          </a:stretch>
        </p:blipFill>
        <p:spPr bwMode="auto">
          <a:xfrm>
            <a:off x="-2778" y="0"/>
            <a:ext cx="12198350" cy="6858000"/>
          </a:xfrm>
          <a:prstGeom prst="rect">
            <a:avLst/>
          </a:prstGeom>
          <a:noFill/>
          <a:ln>
            <a:noFill/>
          </a:ln>
          <a:effectLst/>
          <a:extLst>
            <a:ext uri="{909E8E84-426E-40DD-AFC4-6F175D3DCCD1}">
              <a14:hiddenFill xmlns:a14="http://schemas.microsoft.com/office/drawing/2010/main">
                <a:blipFill dpi="0" rotWithShape="0">
                  <a:blip/>
                  <a:srcRect l="79" t="7878" r="79" b="787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a:extLst>
              <a:ext uri="{FF2B5EF4-FFF2-40B4-BE49-F238E27FC236}">
                <a16:creationId xmlns:a16="http://schemas.microsoft.com/office/drawing/2014/main" id="{2A7E73D9-019E-4AA2-BC49-958B351E7576}"/>
              </a:ext>
            </a:extLst>
          </p:cNvPr>
          <p:cNvSpPr>
            <a:spLocks noChangeArrowheads="1"/>
          </p:cNvSpPr>
          <p:nvPr/>
        </p:nvSpPr>
        <p:spPr bwMode="auto">
          <a:xfrm>
            <a:off x="397" y="2700427"/>
            <a:ext cx="12192000" cy="4167894"/>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nvGrpSpPr>
          <p:cNvPr id="2" name="Group 1">
            <a:extLst>
              <a:ext uri="{FF2B5EF4-FFF2-40B4-BE49-F238E27FC236}">
                <a16:creationId xmlns:a16="http://schemas.microsoft.com/office/drawing/2014/main" id="{D11951A3-1A43-43DD-A418-5C01F3EEA5F2}"/>
              </a:ext>
            </a:extLst>
          </p:cNvPr>
          <p:cNvGrpSpPr/>
          <p:nvPr/>
        </p:nvGrpSpPr>
        <p:grpSpPr>
          <a:xfrm>
            <a:off x="10787676" y="1836330"/>
            <a:ext cx="1291432" cy="1292225"/>
            <a:chOff x="5450285" y="4121944"/>
            <a:chExt cx="1291432" cy="1292225"/>
          </a:xfrm>
        </p:grpSpPr>
        <p:sp>
          <p:nvSpPr>
            <p:cNvPr id="21507" name="Rectangle 3">
              <a:extLst>
                <a:ext uri="{FF2B5EF4-FFF2-40B4-BE49-F238E27FC236}">
                  <a16:creationId xmlns:a16="http://schemas.microsoft.com/office/drawing/2014/main" id="{B84E8665-F115-4CA7-B73F-CAEA0440932C}"/>
                </a:ext>
              </a:extLst>
            </p:cNvPr>
            <p:cNvSpPr>
              <a:spLocks noChangeArrowheads="1"/>
            </p:cNvSpPr>
            <p:nvPr/>
          </p:nvSpPr>
          <p:spPr bwMode="auto">
            <a:xfrm>
              <a:off x="5450285" y="4121944"/>
              <a:ext cx="1291432" cy="129222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1508" name="AutoShape 4">
              <a:extLst>
                <a:ext uri="{FF2B5EF4-FFF2-40B4-BE49-F238E27FC236}">
                  <a16:creationId xmlns:a16="http://schemas.microsoft.com/office/drawing/2014/main" id="{6BABD062-55F9-464D-A35C-0F850D847388}"/>
                </a:ext>
              </a:extLst>
            </p:cNvPr>
            <p:cNvSpPr>
              <a:spLocks noChangeArrowheads="1"/>
            </p:cNvSpPr>
            <p:nvPr/>
          </p:nvSpPr>
          <p:spPr bwMode="auto">
            <a:xfrm>
              <a:off x="5655072" y="4445794"/>
              <a:ext cx="881857" cy="644525"/>
            </a:xfrm>
            <a:custGeom>
              <a:avLst/>
              <a:gdLst>
                <a:gd name="G0" fmla="+- 1 0 0"/>
                <a:gd name="G1" fmla="+- 1 0 0"/>
                <a:gd name="G2" fmla="+- 1 0 0"/>
                <a:gd name="G3" fmla="+- 8757 0 0"/>
                <a:gd name="G4" fmla="+- 1 0 0"/>
                <a:gd name="G5" fmla="+- 1 0 0"/>
                <a:gd name="G6" fmla="+- 1 0 0"/>
                <a:gd name="G7" fmla="+- 1 0 0"/>
                <a:gd name="G8"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17884" y="0"/>
                  </a:moveTo>
                  <a:lnTo>
                    <a:pt x="9462" y="11538"/>
                  </a:lnTo>
                  <a:lnTo>
                    <a:pt x="3716" y="3666"/>
                  </a:lnTo>
                  <a:lnTo>
                    <a:pt x="0" y="8757"/>
                  </a:lnTo>
                  <a:lnTo>
                    <a:pt x="9375" y="21600"/>
                  </a:lnTo>
                  <a:lnTo>
                    <a:pt x="9462" y="21481"/>
                  </a:lnTo>
                  <a:lnTo>
                    <a:pt x="9549" y="21600"/>
                  </a:lnTo>
                  <a:lnTo>
                    <a:pt x="21600" y="5091"/>
                  </a:lnTo>
                  <a:lnTo>
                    <a:pt x="17884" y="0"/>
                  </a:lnTo>
                  <a:close/>
                </a:path>
              </a:pathLst>
            </a:cu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21509" name="Rectangle 5">
            <a:extLst>
              <a:ext uri="{FF2B5EF4-FFF2-40B4-BE49-F238E27FC236}">
                <a16:creationId xmlns:a16="http://schemas.microsoft.com/office/drawing/2014/main" id="{31C8B852-7893-43AB-911E-797B79697B93}"/>
              </a:ext>
            </a:extLst>
          </p:cNvPr>
          <p:cNvSpPr>
            <a:spLocks noGrp="1" noChangeArrowheads="1"/>
          </p:cNvSpPr>
          <p:nvPr>
            <p:ph type="title" idx="4294967295"/>
          </p:nvPr>
        </p:nvSpPr>
        <p:spPr>
          <a:xfrm>
            <a:off x="970672" y="1027951"/>
            <a:ext cx="9610414" cy="644525"/>
          </a:xfrm>
          <a:ln/>
        </p:spPr>
        <p:txBody>
          <a:bodyPr>
            <a:normAutofit fontScale="90000"/>
          </a:bodyPr>
          <a:lstStyle/>
          <a:p>
            <a:r>
              <a:rPr lang="en-GB" b="1" dirty="0">
                <a:solidFill>
                  <a:schemeClr val="accent5">
                    <a:lumMod val="50000"/>
                  </a:schemeClr>
                </a:solidFill>
                <a:effectLst>
                  <a:outerShdw blurRad="38100" dist="38100" dir="2700000" algn="tl">
                    <a:srgbClr val="000000">
                      <a:alpha val="43137"/>
                    </a:srgbClr>
                  </a:outerShdw>
                </a:effectLst>
                <a:latin typeface="Algerian" panose="04020705040A02060702" pitchFamily="82" charset="0"/>
              </a:rPr>
              <a:t>Day 2 </a:t>
            </a:r>
            <a:r>
              <a:rPr lang="en-GB" b="1" dirty="0">
                <a:solidFill>
                  <a:srgbClr val="1E276E"/>
                </a:solidFill>
                <a:effectLst>
                  <a:outerShdw blurRad="38100" dist="38100" dir="2700000" algn="tl">
                    <a:srgbClr val="000000">
                      <a:alpha val="43137"/>
                    </a:srgbClr>
                  </a:outerShdw>
                </a:effectLst>
                <a:latin typeface="Algerian" panose="04020705040A02060702" pitchFamily="82" charset="0"/>
              </a:rPr>
              <a:t>	</a:t>
            </a:r>
            <a:r>
              <a:rPr lang="en-US" b="1" dirty="0">
                <a:solidFill>
                  <a:srgbClr val="1E276E"/>
                </a:solidFill>
              </a:rPr>
              <a:t>Good Planning and Control </a:t>
            </a:r>
            <a:endParaRPr lang="el-GR" b="1" dirty="0">
              <a:solidFill>
                <a:srgbClr val="1E276E"/>
              </a:solidFill>
            </a:endParaRPr>
          </a:p>
        </p:txBody>
      </p:sp>
      <p:sp>
        <p:nvSpPr>
          <p:cNvPr id="9" name="Rectangle 6">
            <a:extLst>
              <a:ext uri="{FF2B5EF4-FFF2-40B4-BE49-F238E27FC236}">
                <a16:creationId xmlns:a16="http://schemas.microsoft.com/office/drawing/2014/main" id="{B4EAC121-6860-402A-91BB-214138693ADC}"/>
              </a:ext>
            </a:extLst>
          </p:cNvPr>
          <p:cNvSpPr txBox="1">
            <a:spLocks noChangeArrowheads="1"/>
          </p:cNvSpPr>
          <p:nvPr/>
        </p:nvSpPr>
        <p:spPr>
          <a:xfrm>
            <a:off x="970671" y="2869244"/>
            <a:ext cx="10156873" cy="3475289"/>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2400" b="1" dirty="0">
                <a:solidFill>
                  <a:srgbClr val="FFC000"/>
                </a:solidFill>
              </a:rPr>
              <a:t>Morning Sessions (interactive lecturing, tips and exercises)</a:t>
            </a:r>
            <a:endParaRPr lang="en-GB" sz="2400" b="1" dirty="0">
              <a:solidFill>
                <a:srgbClr val="FFC000"/>
              </a:solidFill>
            </a:endParaRPr>
          </a:p>
          <a:p>
            <a:r>
              <a:rPr lang="en-GB" sz="2400" dirty="0">
                <a:solidFill>
                  <a:schemeClr val="bg1"/>
                </a:solidFill>
              </a:rPr>
              <a:t>Session 1: Working-out the implementation plan </a:t>
            </a:r>
          </a:p>
          <a:p>
            <a:r>
              <a:rPr lang="en-GB" sz="2400" dirty="0">
                <a:solidFill>
                  <a:schemeClr val="bg1"/>
                </a:solidFill>
              </a:rPr>
              <a:t>Session 2: </a:t>
            </a:r>
            <a:r>
              <a:rPr lang="en-US" sz="2400" dirty="0">
                <a:solidFill>
                  <a:schemeClr val="bg1"/>
                </a:solidFill>
              </a:rPr>
              <a:t>Dealing with risk</a:t>
            </a:r>
            <a:endParaRPr lang="en-GB" sz="2400" dirty="0">
              <a:solidFill>
                <a:schemeClr val="bg1"/>
              </a:solidFill>
            </a:endParaRPr>
          </a:p>
          <a:p>
            <a:r>
              <a:rPr lang="en-GB" sz="2400" dirty="0">
                <a:solidFill>
                  <a:schemeClr val="bg1"/>
                </a:solidFill>
              </a:rPr>
              <a:t>Session 3: </a:t>
            </a:r>
            <a:r>
              <a:rPr lang="en-US" sz="2400" dirty="0">
                <a:solidFill>
                  <a:schemeClr val="bg1"/>
                </a:solidFill>
              </a:rPr>
              <a:t>Developing a sound dissemination and exploitation plan</a:t>
            </a:r>
            <a:endParaRPr lang="el-GR" sz="2400" dirty="0">
              <a:solidFill>
                <a:schemeClr val="bg1"/>
              </a:solidFill>
            </a:endParaRPr>
          </a:p>
          <a:p>
            <a:pPr marL="914400" lvl="2" indent="0">
              <a:buFont typeface="Arial" panose="020B0604020202020204" pitchFamily="34" charset="0"/>
              <a:buNone/>
            </a:pPr>
            <a:r>
              <a:rPr lang="en-US" sz="2400" b="1" dirty="0">
                <a:solidFill>
                  <a:srgbClr val="FFC000"/>
                </a:solidFill>
              </a:rPr>
              <a:t>Lunch break</a:t>
            </a:r>
          </a:p>
          <a:p>
            <a:pPr marL="914400" lvl="2" indent="0">
              <a:buFont typeface="Arial" panose="020B0604020202020204" pitchFamily="34" charset="0"/>
              <a:buNone/>
            </a:pPr>
            <a:r>
              <a:rPr lang="en-US" sz="2400" b="1" dirty="0">
                <a:solidFill>
                  <a:srgbClr val="FFC000"/>
                </a:solidFill>
              </a:rPr>
              <a:t>Afternoon (workshops)</a:t>
            </a:r>
            <a:endParaRPr lang="en-GB" sz="2400" b="1" dirty="0">
              <a:solidFill>
                <a:srgbClr val="FFC000"/>
              </a:solidFill>
            </a:endParaRPr>
          </a:p>
          <a:p>
            <a:pPr marL="0" indent="0">
              <a:buFont typeface="Arial" panose="020B0604020202020204" pitchFamily="34" charset="0"/>
              <a:buNone/>
            </a:pPr>
            <a:r>
              <a:rPr lang="en-GB" sz="2000" b="1" dirty="0">
                <a:solidFill>
                  <a:schemeClr val="bg1"/>
                </a:solidFill>
              </a:rPr>
              <a:t>Discussion / questions and answers – are encouraged during all training sessions</a:t>
            </a:r>
          </a:p>
          <a:p>
            <a:endParaRPr lang="el-GR" sz="2400" dirty="0">
              <a:solidFill>
                <a:schemeClr val="bg1"/>
              </a:solidFill>
            </a:endParaRPr>
          </a:p>
        </p:txBody>
      </p:sp>
    </p:spTree>
    <p:extLst>
      <p:ext uri="{BB962C8B-B14F-4D97-AF65-F5344CB8AC3E}">
        <p14:creationId xmlns:p14="http://schemas.microsoft.com/office/powerpoint/2010/main" val="90290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907256" y="1166016"/>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Are the following </a:t>
            </a:r>
            <a:r>
              <a:rPr lang="en-US" sz="3200" b="1" dirty="0">
                <a:solidFill>
                  <a:srgbClr val="1E276E"/>
                </a:solidFill>
              </a:rPr>
              <a:t>“</a:t>
            </a:r>
            <a:r>
              <a:rPr lang="en-GB" sz="3200" b="1" dirty="0">
                <a:solidFill>
                  <a:srgbClr val="1E276E"/>
                </a:solidFill>
              </a:rPr>
              <a:t>risks”?</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020762" y="127952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30</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519311" y="1143793"/>
            <a:ext cx="9498336" cy="5158533"/>
          </a:xfrm>
          <a:ln/>
        </p:spPr>
        <p:txBody>
          <a:bodyPr>
            <a:normAutofit fontScale="92500" lnSpcReduction="10000"/>
          </a:bodyPr>
          <a:lstStyle/>
          <a:p>
            <a:pPr marL="0" indent="0">
              <a:buNone/>
            </a:pPr>
            <a:r>
              <a:rPr lang="en-US" dirty="0">
                <a:solidFill>
                  <a:srgbClr val="1E276E"/>
                </a:solidFill>
              </a:rPr>
              <a:t>Tomorrow, it may snow. </a:t>
            </a:r>
          </a:p>
          <a:p>
            <a:pPr marL="0" indent="0">
              <a:buNone/>
            </a:pPr>
            <a:r>
              <a:rPr lang="en-US" dirty="0">
                <a:solidFill>
                  <a:srgbClr val="FF0000"/>
                </a:solidFill>
              </a:rPr>
              <a:t>BUT I am warm inside by the fire!!</a:t>
            </a:r>
          </a:p>
          <a:p>
            <a:pPr marL="0" indent="0">
              <a:buNone/>
            </a:pPr>
            <a:r>
              <a:rPr lang="en-US" dirty="0">
                <a:solidFill>
                  <a:srgbClr val="1E276E"/>
                </a:solidFill>
              </a:rPr>
              <a:t>Today it’s raining. </a:t>
            </a:r>
          </a:p>
          <a:p>
            <a:pPr marL="0" indent="0">
              <a:buNone/>
            </a:pPr>
            <a:r>
              <a:rPr lang="en-US" dirty="0">
                <a:solidFill>
                  <a:srgbClr val="FF0000"/>
                </a:solidFill>
              </a:rPr>
              <a:t>AND I have movers coming over!!</a:t>
            </a:r>
          </a:p>
          <a:p>
            <a:pPr marL="0" indent="0">
              <a:buNone/>
            </a:pPr>
            <a:r>
              <a:rPr lang="en-US" dirty="0">
                <a:solidFill>
                  <a:srgbClr val="1E276E"/>
                </a:solidFill>
              </a:rPr>
              <a:t>A gambler attempts a "double or nothing bet." </a:t>
            </a:r>
          </a:p>
          <a:p>
            <a:pPr marL="0" indent="0">
              <a:buNone/>
            </a:pPr>
            <a:r>
              <a:rPr lang="en-US" dirty="0">
                <a:solidFill>
                  <a:srgbClr val="1E276E"/>
                </a:solidFill>
              </a:rPr>
              <a:t>A man just lost his job and is unable to pay his rent. </a:t>
            </a:r>
          </a:p>
          <a:p>
            <a:pPr marL="0" indent="0">
              <a:buNone/>
            </a:pPr>
            <a:r>
              <a:rPr lang="en-US" dirty="0">
                <a:solidFill>
                  <a:srgbClr val="1E276E"/>
                </a:solidFill>
              </a:rPr>
              <a:t>A woman gets into her car and notices that the gas level is low. </a:t>
            </a:r>
          </a:p>
          <a:p>
            <a:pPr marL="0" indent="0">
              <a:buNone/>
            </a:pPr>
            <a:r>
              <a:rPr lang="en-US" dirty="0">
                <a:solidFill>
                  <a:srgbClr val="FF0000"/>
                </a:solidFill>
              </a:rPr>
              <a:t>BUT she is late to work and has no time to stop at the gas station.</a:t>
            </a:r>
          </a:p>
          <a:p>
            <a:pPr marL="0" indent="0">
              <a:buNone/>
            </a:pPr>
            <a:r>
              <a:rPr lang="en-US" dirty="0">
                <a:solidFill>
                  <a:srgbClr val="1E276E"/>
                </a:solidFill>
              </a:rPr>
              <a:t>A driver is approaching a yellow light. </a:t>
            </a:r>
          </a:p>
          <a:p>
            <a:pPr marL="0" indent="0">
              <a:buNone/>
            </a:pPr>
            <a:r>
              <a:rPr lang="en-US" dirty="0">
                <a:solidFill>
                  <a:srgbClr val="FF0000"/>
                </a:solidFill>
              </a:rPr>
              <a:t>AND he chooses to accelerate.</a:t>
            </a:r>
          </a:p>
          <a:p>
            <a:pPr marL="0" indent="0">
              <a:buNone/>
            </a:pPr>
            <a:r>
              <a:rPr lang="en-US" dirty="0">
                <a:solidFill>
                  <a:srgbClr val="1E276E"/>
                </a:solidFill>
              </a:rPr>
              <a:t>An investor chooses to invest all his savings in mutual funds.</a:t>
            </a:r>
          </a:p>
          <a:p>
            <a:pPr marL="0" indent="0">
              <a:buNone/>
            </a:pPr>
            <a:endParaRPr lang="en-US" dirty="0">
              <a:solidFill>
                <a:srgbClr val="1E276E"/>
              </a:solidFill>
            </a:endParaRPr>
          </a:p>
          <a:p>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47799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41">
                                            <p:bg/>
                                          </p:spTgt>
                                        </p:tgtEl>
                                        <p:attrNameLst>
                                          <p:attrName>style.visibility</p:attrName>
                                        </p:attrNameLst>
                                      </p:cBhvr>
                                      <p:to>
                                        <p:strVal val="visible"/>
                                      </p:to>
                                    </p:set>
                                    <p:animEffect transition="in" filter="barn(inVertical)">
                                      <p:cBhvr>
                                        <p:cTn id="7" dur="500"/>
                                        <p:tgtEl>
                                          <p:spTgt spid="2254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41">
                                            <p:txEl>
                                              <p:pRg st="0" end="0"/>
                                            </p:txEl>
                                          </p:spTgt>
                                        </p:tgtEl>
                                        <p:attrNameLst>
                                          <p:attrName>style.visibility</p:attrName>
                                        </p:attrNameLst>
                                      </p:cBhvr>
                                      <p:to>
                                        <p:strVal val="visible"/>
                                      </p:to>
                                    </p:set>
                                    <p:animEffect transition="in" filter="barn(inVertical)">
                                      <p:cBhvr>
                                        <p:cTn id="12" dur="500"/>
                                        <p:tgtEl>
                                          <p:spTgt spid="225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541">
                                            <p:txEl>
                                              <p:pRg st="1" end="1"/>
                                            </p:txEl>
                                          </p:spTgt>
                                        </p:tgtEl>
                                        <p:attrNameLst>
                                          <p:attrName>style.visibility</p:attrName>
                                        </p:attrNameLst>
                                      </p:cBhvr>
                                      <p:to>
                                        <p:strVal val="visible"/>
                                      </p:to>
                                    </p:set>
                                    <p:animEffect transition="in" filter="barn(inVertical)">
                                      <p:cBhvr>
                                        <p:cTn id="17" dur="500"/>
                                        <p:tgtEl>
                                          <p:spTgt spid="225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41">
                                            <p:txEl>
                                              <p:pRg st="2" end="2"/>
                                            </p:txEl>
                                          </p:spTgt>
                                        </p:tgtEl>
                                        <p:attrNameLst>
                                          <p:attrName>style.visibility</p:attrName>
                                        </p:attrNameLst>
                                      </p:cBhvr>
                                      <p:to>
                                        <p:strVal val="visible"/>
                                      </p:to>
                                    </p:set>
                                    <p:animEffect transition="in" filter="barn(inVertical)">
                                      <p:cBhvr>
                                        <p:cTn id="22" dur="500"/>
                                        <p:tgtEl>
                                          <p:spTgt spid="225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541">
                                            <p:txEl>
                                              <p:pRg st="3" end="3"/>
                                            </p:txEl>
                                          </p:spTgt>
                                        </p:tgtEl>
                                        <p:attrNameLst>
                                          <p:attrName>style.visibility</p:attrName>
                                        </p:attrNameLst>
                                      </p:cBhvr>
                                      <p:to>
                                        <p:strVal val="visible"/>
                                      </p:to>
                                    </p:set>
                                    <p:animEffect transition="in" filter="barn(inVertical)">
                                      <p:cBhvr>
                                        <p:cTn id="27" dur="500"/>
                                        <p:tgtEl>
                                          <p:spTgt spid="2254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541">
                                            <p:txEl>
                                              <p:pRg st="4" end="4"/>
                                            </p:txEl>
                                          </p:spTgt>
                                        </p:tgtEl>
                                        <p:attrNameLst>
                                          <p:attrName>style.visibility</p:attrName>
                                        </p:attrNameLst>
                                      </p:cBhvr>
                                      <p:to>
                                        <p:strVal val="visible"/>
                                      </p:to>
                                    </p:set>
                                    <p:animEffect transition="in" filter="barn(inVertical)">
                                      <p:cBhvr>
                                        <p:cTn id="32" dur="500"/>
                                        <p:tgtEl>
                                          <p:spTgt spid="2254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541">
                                            <p:txEl>
                                              <p:pRg st="5" end="5"/>
                                            </p:txEl>
                                          </p:spTgt>
                                        </p:tgtEl>
                                        <p:attrNameLst>
                                          <p:attrName>style.visibility</p:attrName>
                                        </p:attrNameLst>
                                      </p:cBhvr>
                                      <p:to>
                                        <p:strVal val="visible"/>
                                      </p:to>
                                    </p:set>
                                    <p:animEffect transition="in" filter="barn(inVertical)">
                                      <p:cBhvr>
                                        <p:cTn id="37" dur="500"/>
                                        <p:tgtEl>
                                          <p:spTgt spid="2254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541">
                                            <p:txEl>
                                              <p:pRg st="6" end="6"/>
                                            </p:txEl>
                                          </p:spTgt>
                                        </p:tgtEl>
                                        <p:attrNameLst>
                                          <p:attrName>style.visibility</p:attrName>
                                        </p:attrNameLst>
                                      </p:cBhvr>
                                      <p:to>
                                        <p:strVal val="visible"/>
                                      </p:to>
                                    </p:set>
                                    <p:animEffect transition="in" filter="barn(inVertical)">
                                      <p:cBhvr>
                                        <p:cTn id="42" dur="500"/>
                                        <p:tgtEl>
                                          <p:spTgt spid="2254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541">
                                            <p:txEl>
                                              <p:pRg st="7" end="7"/>
                                            </p:txEl>
                                          </p:spTgt>
                                        </p:tgtEl>
                                        <p:attrNameLst>
                                          <p:attrName>style.visibility</p:attrName>
                                        </p:attrNameLst>
                                      </p:cBhvr>
                                      <p:to>
                                        <p:strVal val="visible"/>
                                      </p:to>
                                    </p:set>
                                    <p:animEffect transition="in" filter="barn(inVertical)">
                                      <p:cBhvr>
                                        <p:cTn id="47" dur="500"/>
                                        <p:tgtEl>
                                          <p:spTgt spid="2254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541">
                                            <p:txEl>
                                              <p:pRg st="8" end="8"/>
                                            </p:txEl>
                                          </p:spTgt>
                                        </p:tgtEl>
                                        <p:attrNameLst>
                                          <p:attrName>style.visibility</p:attrName>
                                        </p:attrNameLst>
                                      </p:cBhvr>
                                      <p:to>
                                        <p:strVal val="visible"/>
                                      </p:to>
                                    </p:set>
                                    <p:animEffect transition="in" filter="barn(inVertical)">
                                      <p:cBhvr>
                                        <p:cTn id="52" dur="500"/>
                                        <p:tgtEl>
                                          <p:spTgt spid="2254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541">
                                            <p:txEl>
                                              <p:pRg st="9" end="9"/>
                                            </p:txEl>
                                          </p:spTgt>
                                        </p:tgtEl>
                                        <p:attrNameLst>
                                          <p:attrName>style.visibility</p:attrName>
                                        </p:attrNameLst>
                                      </p:cBhvr>
                                      <p:to>
                                        <p:strVal val="visible"/>
                                      </p:to>
                                    </p:set>
                                    <p:animEffect transition="in" filter="barn(inVertical)">
                                      <p:cBhvr>
                                        <p:cTn id="57" dur="500"/>
                                        <p:tgtEl>
                                          <p:spTgt spid="2254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541">
                                            <p:txEl>
                                              <p:pRg st="10" end="10"/>
                                            </p:txEl>
                                          </p:spTgt>
                                        </p:tgtEl>
                                        <p:attrNameLst>
                                          <p:attrName>style.visibility</p:attrName>
                                        </p:attrNameLst>
                                      </p:cBhvr>
                                      <p:to>
                                        <p:strVal val="visible"/>
                                      </p:to>
                                    </p:set>
                                    <p:animEffect transition="in" filter="barn(inVertical)">
                                      <p:cBhvr>
                                        <p:cTn id="62" dur="500"/>
                                        <p:tgtEl>
                                          <p:spTgt spid="2254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22541">
                                            <p:bg/>
                                          </p:spTgt>
                                        </p:tgtEl>
                                        <p:attrNameLst>
                                          <p:attrName>style.visibility</p:attrName>
                                        </p:attrNameLst>
                                      </p:cBhvr>
                                      <p:to>
                                        <p:strVal val="visible"/>
                                      </p:to>
                                    </p:set>
                                    <p:anim calcmode="lin" valueType="num">
                                      <p:cBhvr additive="base">
                                        <p:cTn id="67" dur="500" fill="hold"/>
                                        <p:tgtEl>
                                          <p:spTgt spid="22541">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2541">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1" nodeType="clickEffect">
                                  <p:stCondLst>
                                    <p:cond delay="0"/>
                                  </p:stCondLst>
                                  <p:childTnLst>
                                    <p:set>
                                      <p:cBhvr>
                                        <p:cTn id="72" dur="1" fill="hold">
                                          <p:stCondLst>
                                            <p:cond delay="0"/>
                                          </p:stCondLst>
                                        </p:cTn>
                                        <p:tgtEl>
                                          <p:spTgt spid="22541">
                                            <p:txEl>
                                              <p:pRg st="0" end="0"/>
                                            </p:txEl>
                                          </p:spTgt>
                                        </p:tgtEl>
                                        <p:attrNameLst>
                                          <p:attrName>style.visibility</p:attrName>
                                        </p:attrNameLst>
                                      </p:cBhvr>
                                      <p:to>
                                        <p:strVal val="visible"/>
                                      </p:to>
                                    </p:set>
                                    <p:anim calcmode="lin" valueType="num">
                                      <p:cBhvr additive="base">
                                        <p:cTn id="73" dur="500" fill="hold"/>
                                        <p:tgtEl>
                                          <p:spTgt spid="2254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25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1" nodeType="clickEffect">
                                  <p:stCondLst>
                                    <p:cond delay="0"/>
                                  </p:stCondLst>
                                  <p:childTnLst>
                                    <p:set>
                                      <p:cBhvr>
                                        <p:cTn id="78" dur="1" fill="hold">
                                          <p:stCondLst>
                                            <p:cond delay="0"/>
                                          </p:stCondLst>
                                        </p:cTn>
                                        <p:tgtEl>
                                          <p:spTgt spid="22541">
                                            <p:txEl>
                                              <p:pRg st="1" end="1"/>
                                            </p:txEl>
                                          </p:spTgt>
                                        </p:tgtEl>
                                        <p:attrNameLst>
                                          <p:attrName>style.visibility</p:attrName>
                                        </p:attrNameLst>
                                      </p:cBhvr>
                                      <p:to>
                                        <p:strVal val="visible"/>
                                      </p:to>
                                    </p:set>
                                    <p:anim calcmode="lin" valueType="num">
                                      <p:cBhvr additive="base">
                                        <p:cTn id="79" dur="500" fill="hold"/>
                                        <p:tgtEl>
                                          <p:spTgt spid="22541">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5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1" nodeType="clickEffect">
                                  <p:stCondLst>
                                    <p:cond delay="0"/>
                                  </p:stCondLst>
                                  <p:childTnLst>
                                    <p:set>
                                      <p:cBhvr>
                                        <p:cTn id="84" dur="1" fill="hold">
                                          <p:stCondLst>
                                            <p:cond delay="0"/>
                                          </p:stCondLst>
                                        </p:cTn>
                                        <p:tgtEl>
                                          <p:spTgt spid="22541">
                                            <p:txEl>
                                              <p:pRg st="2" end="2"/>
                                            </p:txEl>
                                          </p:spTgt>
                                        </p:tgtEl>
                                        <p:attrNameLst>
                                          <p:attrName>style.visibility</p:attrName>
                                        </p:attrNameLst>
                                      </p:cBhvr>
                                      <p:to>
                                        <p:strVal val="visible"/>
                                      </p:to>
                                    </p:set>
                                    <p:anim calcmode="lin" valueType="num">
                                      <p:cBhvr additive="base">
                                        <p:cTn id="85" dur="500" fill="hold"/>
                                        <p:tgtEl>
                                          <p:spTgt spid="22541">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5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1" nodeType="clickEffect">
                                  <p:stCondLst>
                                    <p:cond delay="0"/>
                                  </p:stCondLst>
                                  <p:childTnLst>
                                    <p:set>
                                      <p:cBhvr>
                                        <p:cTn id="90" dur="1" fill="hold">
                                          <p:stCondLst>
                                            <p:cond delay="0"/>
                                          </p:stCondLst>
                                        </p:cTn>
                                        <p:tgtEl>
                                          <p:spTgt spid="22541">
                                            <p:txEl>
                                              <p:pRg st="3" end="3"/>
                                            </p:txEl>
                                          </p:spTgt>
                                        </p:tgtEl>
                                        <p:attrNameLst>
                                          <p:attrName>style.visibility</p:attrName>
                                        </p:attrNameLst>
                                      </p:cBhvr>
                                      <p:to>
                                        <p:strVal val="visible"/>
                                      </p:to>
                                    </p:set>
                                    <p:anim calcmode="lin" valueType="num">
                                      <p:cBhvr additive="base">
                                        <p:cTn id="91" dur="500" fill="hold"/>
                                        <p:tgtEl>
                                          <p:spTgt spid="22541">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25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1" nodeType="clickEffect">
                                  <p:stCondLst>
                                    <p:cond delay="0"/>
                                  </p:stCondLst>
                                  <p:childTnLst>
                                    <p:set>
                                      <p:cBhvr>
                                        <p:cTn id="96" dur="1" fill="hold">
                                          <p:stCondLst>
                                            <p:cond delay="0"/>
                                          </p:stCondLst>
                                        </p:cTn>
                                        <p:tgtEl>
                                          <p:spTgt spid="22541">
                                            <p:txEl>
                                              <p:pRg st="4" end="4"/>
                                            </p:txEl>
                                          </p:spTgt>
                                        </p:tgtEl>
                                        <p:attrNameLst>
                                          <p:attrName>style.visibility</p:attrName>
                                        </p:attrNameLst>
                                      </p:cBhvr>
                                      <p:to>
                                        <p:strVal val="visible"/>
                                      </p:to>
                                    </p:set>
                                    <p:anim calcmode="lin" valueType="num">
                                      <p:cBhvr additive="base">
                                        <p:cTn id="97" dur="500" fill="hold"/>
                                        <p:tgtEl>
                                          <p:spTgt spid="22541">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25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1" nodeType="clickEffect">
                                  <p:stCondLst>
                                    <p:cond delay="0"/>
                                  </p:stCondLst>
                                  <p:childTnLst>
                                    <p:set>
                                      <p:cBhvr>
                                        <p:cTn id="102" dur="1" fill="hold">
                                          <p:stCondLst>
                                            <p:cond delay="0"/>
                                          </p:stCondLst>
                                        </p:cTn>
                                        <p:tgtEl>
                                          <p:spTgt spid="22541">
                                            <p:txEl>
                                              <p:pRg st="5" end="5"/>
                                            </p:txEl>
                                          </p:spTgt>
                                        </p:tgtEl>
                                        <p:attrNameLst>
                                          <p:attrName>style.visibility</p:attrName>
                                        </p:attrNameLst>
                                      </p:cBhvr>
                                      <p:to>
                                        <p:strVal val="visible"/>
                                      </p:to>
                                    </p:set>
                                    <p:anim calcmode="lin" valueType="num">
                                      <p:cBhvr additive="base">
                                        <p:cTn id="103" dur="500" fill="hold"/>
                                        <p:tgtEl>
                                          <p:spTgt spid="22541">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25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1" nodeType="clickEffect">
                                  <p:stCondLst>
                                    <p:cond delay="0"/>
                                  </p:stCondLst>
                                  <p:childTnLst>
                                    <p:set>
                                      <p:cBhvr>
                                        <p:cTn id="108" dur="1" fill="hold">
                                          <p:stCondLst>
                                            <p:cond delay="0"/>
                                          </p:stCondLst>
                                        </p:cTn>
                                        <p:tgtEl>
                                          <p:spTgt spid="22541">
                                            <p:txEl>
                                              <p:pRg st="6" end="6"/>
                                            </p:txEl>
                                          </p:spTgt>
                                        </p:tgtEl>
                                        <p:attrNameLst>
                                          <p:attrName>style.visibility</p:attrName>
                                        </p:attrNameLst>
                                      </p:cBhvr>
                                      <p:to>
                                        <p:strVal val="visible"/>
                                      </p:to>
                                    </p:set>
                                    <p:anim calcmode="lin" valueType="num">
                                      <p:cBhvr additive="base">
                                        <p:cTn id="109" dur="500" fill="hold"/>
                                        <p:tgtEl>
                                          <p:spTgt spid="22541">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254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1" nodeType="clickEffect">
                                  <p:stCondLst>
                                    <p:cond delay="0"/>
                                  </p:stCondLst>
                                  <p:childTnLst>
                                    <p:set>
                                      <p:cBhvr>
                                        <p:cTn id="114" dur="1" fill="hold">
                                          <p:stCondLst>
                                            <p:cond delay="0"/>
                                          </p:stCondLst>
                                        </p:cTn>
                                        <p:tgtEl>
                                          <p:spTgt spid="22541">
                                            <p:txEl>
                                              <p:pRg st="7" end="7"/>
                                            </p:txEl>
                                          </p:spTgt>
                                        </p:tgtEl>
                                        <p:attrNameLst>
                                          <p:attrName>style.visibility</p:attrName>
                                        </p:attrNameLst>
                                      </p:cBhvr>
                                      <p:to>
                                        <p:strVal val="visible"/>
                                      </p:to>
                                    </p:set>
                                    <p:anim calcmode="lin" valueType="num">
                                      <p:cBhvr additive="base">
                                        <p:cTn id="115" dur="500" fill="hold"/>
                                        <p:tgtEl>
                                          <p:spTgt spid="22541">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254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1" nodeType="clickEffect">
                                  <p:stCondLst>
                                    <p:cond delay="0"/>
                                  </p:stCondLst>
                                  <p:childTnLst>
                                    <p:set>
                                      <p:cBhvr>
                                        <p:cTn id="120" dur="1" fill="hold">
                                          <p:stCondLst>
                                            <p:cond delay="0"/>
                                          </p:stCondLst>
                                        </p:cTn>
                                        <p:tgtEl>
                                          <p:spTgt spid="22541">
                                            <p:txEl>
                                              <p:pRg st="8" end="8"/>
                                            </p:txEl>
                                          </p:spTgt>
                                        </p:tgtEl>
                                        <p:attrNameLst>
                                          <p:attrName>style.visibility</p:attrName>
                                        </p:attrNameLst>
                                      </p:cBhvr>
                                      <p:to>
                                        <p:strVal val="visible"/>
                                      </p:to>
                                    </p:set>
                                    <p:anim calcmode="lin" valueType="num">
                                      <p:cBhvr additive="base">
                                        <p:cTn id="121" dur="500" fill="hold"/>
                                        <p:tgtEl>
                                          <p:spTgt spid="22541">
                                            <p:txEl>
                                              <p:pRg st="8" end="8"/>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2254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1" nodeType="clickEffect">
                                  <p:stCondLst>
                                    <p:cond delay="0"/>
                                  </p:stCondLst>
                                  <p:childTnLst>
                                    <p:set>
                                      <p:cBhvr>
                                        <p:cTn id="126" dur="1" fill="hold">
                                          <p:stCondLst>
                                            <p:cond delay="0"/>
                                          </p:stCondLst>
                                        </p:cTn>
                                        <p:tgtEl>
                                          <p:spTgt spid="22541">
                                            <p:txEl>
                                              <p:pRg st="9" end="9"/>
                                            </p:txEl>
                                          </p:spTgt>
                                        </p:tgtEl>
                                        <p:attrNameLst>
                                          <p:attrName>style.visibility</p:attrName>
                                        </p:attrNameLst>
                                      </p:cBhvr>
                                      <p:to>
                                        <p:strVal val="visible"/>
                                      </p:to>
                                    </p:set>
                                    <p:anim calcmode="lin" valueType="num">
                                      <p:cBhvr additive="base">
                                        <p:cTn id="127" dur="500" fill="hold"/>
                                        <p:tgtEl>
                                          <p:spTgt spid="22541">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254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1" nodeType="clickEffect">
                                  <p:stCondLst>
                                    <p:cond delay="0"/>
                                  </p:stCondLst>
                                  <p:childTnLst>
                                    <p:set>
                                      <p:cBhvr>
                                        <p:cTn id="132" dur="1" fill="hold">
                                          <p:stCondLst>
                                            <p:cond delay="0"/>
                                          </p:stCondLst>
                                        </p:cTn>
                                        <p:tgtEl>
                                          <p:spTgt spid="22541">
                                            <p:txEl>
                                              <p:pRg st="10" end="10"/>
                                            </p:txEl>
                                          </p:spTgt>
                                        </p:tgtEl>
                                        <p:attrNameLst>
                                          <p:attrName>style.visibility</p:attrName>
                                        </p:attrNameLst>
                                      </p:cBhvr>
                                      <p:to>
                                        <p:strVal val="visible"/>
                                      </p:to>
                                    </p:set>
                                    <p:anim calcmode="lin" valueType="num">
                                      <p:cBhvr additive="base">
                                        <p:cTn id="133" dur="500" fill="hold"/>
                                        <p:tgtEl>
                                          <p:spTgt spid="22541">
                                            <p:txEl>
                                              <p:pRg st="10" end="1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254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build="p" animBg="1"/>
      <p:bldP spid="22541" grpI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78890" y="1361006"/>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Where and how does risk manifest in a project ?</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92396" y="147451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31</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473408" y="1322906"/>
            <a:ext cx="7375170" cy="4965352"/>
          </a:xfrm>
          <a:ln/>
        </p:spPr>
        <p:txBody>
          <a:bodyPr>
            <a:normAutofit fontScale="92500" lnSpcReduction="10000"/>
          </a:bodyPr>
          <a:lstStyle/>
          <a:p>
            <a:pPr marL="0" indent="0">
              <a:buNone/>
            </a:pPr>
            <a:r>
              <a:rPr lang="en-GB" dirty="0">
                <a:solidFill>
                  <a:srgbClr val="1E276E"/>
                </a:solidFill>
              </a:rPr>
              <a:t>Risk can affect </a:t>
            </a:r>
            <a:r>
              <a:rPr lang="en-GB" b="1" dirty="0">
                <a:solidFill>
                  <a:srgbClr val="1E276E"/>
                </a:solidFill>
              </a:rPr>
              <a:t>any part of a project</a:t>
            </a:r>
            <a:r>
              <a:rPr lang="en-GB" dirty="0">
                <a:solidFill>
                  <a:srgbClr val="1E276E"/>
                </a:solidFill>
              </a:rPr>
              <a:t>: </a:t>
            </a:r>
          </a:p>
          <a:p>
            <a:r>
              <a:rPr lang="en-GB" b="1" dirty="0">
                <a:solidFill>
                  <a:srgbClr val="1E276E"/>
                </a:solidFill>
              </a:rPr>
              <a:t>Scope: </a:t>
            </a:r>
            <a:r>
              <a:rPr lang="en-GB" dirty="0">
                <a:solidFill>
                  <a:srgbClr val="FF0000"/>
                </a:solidFill>
              </a:rPr>
              <a:t>experiments show promising results for a more limited range of applications than initially predicted</a:t>
            </a:r>
          </a:p>
          <a:p>
            <a:r>
              <a:rPr lang="en-GB" b="1" dirty="0">
                <a:solidFill>
                  <a:srgbClr val="1E276E"/>
                </a:solidFill>
              </a:rPr>
              <a:t>Budget: </a:t>
            </a:r>
            <a:r>
              <a:rPr lang="en-GB" dirty="0">
                <a:solidFill>
                  <a:srgbClr val="FF0000"/>
                </a:solidFill>
              </a:rPr>
              <a:t>price of a critical material goes “through the roof” during implementation</a:t>
            </a:r>
          </a:p>
          <a:p>
            <a:r>
              <a:rPr lang="en-GB" dirty="0">
                <a:solidFill>
                  <a:srgbClr val="1E276E"/>
                </a:solidFill>
              </a:rPr>
              <a:t>Time </a:t>
            </a:r>
            <a:r>
              <a:rPr lang="en-GB" b="1" dirty="0">
                <a:solidFill>
                  <a:srgbClr val="1E276E"/>
                </a:solidFill>
              </a:rPr>
              <a:t>schedule: </a:t>
            </a:r>
            <a:r>
              <a:rPr lang="en-GB" dirty="0">
                <a:solidFill>
                  <a:srgbClr val="FF0000"/>
                </a:solidFill>
              </a:rPr>
              <a:t>contractors do not deliver in-time, permits are delayed</a:t>
            </a:r>
          </a:p>
          <a:p>
            <a:r>
              <a:rPr lang="en-GB" dirty="0">
                <a:solidFill>
                  <a:srgbClr val="1E276E"/>
                </a:solidFill>
              </a:rPr>
              <a:t>Level of </a:t>
            </a:r>
            <a:r>
              <a:rPr lang="en-GB" b="1" dirty="0">
                <a:solidFill>
                  <a:srgbClr val="1E276E"/>
                </a:solidFill>
              </a:rPr>
              <a:t>quality: </a:t>
            </a:r>
            <a:r>
              <a:rPr lang="en-GB" dirty="0">
                <a:solidFill>
                  <a:srgbClr val="FF0000"/>
                </a:solidFill>
              </a:rPr>
              <a:t>a lower level of quality is proven realistically possible given the local productive capacity</a:t>
            </a:r>
          </a:p>
          <a:p>
            <a:r>
              <a:rPr lang="en-GB" b="1" dirty="0">
                <a:solidFill>
                  <a:srgbClr val="1E276E"/>
                </a:solidFill>
              </a:rPr>
              <a:t>Partnership:</a:t>
            </a:r>
            <a:r>
              <a:rPr lang="en-GB" dirty="0">
                <a:solidFill>
                  <a:srgbClr val="1E276E"/>
                </a:solidFill>
              </a:rPr>
              <a:t> </a:t>
            </a:r>
            <a:r>
              <a:rPr lang="en-GB" dirty="0">
                <a:solidFill>
                  <a:srgbClr val="FF0000"/>
                </a:solidFill>
              </a:rPr>
              <a:t>a partner defaults, dies, or is merged</a:t>
            </a: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a:extLst>
              <a:ext uri="{FF2B5EF4-FFF2-40B4-BE49-F238E27FC236}">
                <a16:creationId xmlns:a16="http://schemas.microsoft.com/office/drawing/2014/main" id="{A39988BB-2EC2-4C8D-9109-ABC985853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3560" y="2349500"/>
            <a:ext cx="2159000" cy="2159000"/>
          </a:xfrm>
          <a:prstGeom prst="rect">
            <a:avLst/>
          </a:prstGeom>
        </p:spPr>
      </p:pic>
    </p:spTree>
    <p:extLst>
      <p:ext uri="{BB962C8B-B14F-4D97-AF65-F5344CB8AC3E}">
        <p14:creationId xmlns:p14="http://schemas.microsoft.com/office/powerpoint/2010/main" val="78727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78890" y="1361006"/>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What kinds of risks can manifest in a project ?</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92396" y="147451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32</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473408" y="1322906"/>
            <a:ext cx="7375170" cy="4965352"/>
          </a:xfrm>
          <a:ln/>
        </p:spPr>
        <p:txBody>
          <a:bodyPr>
            <a:normAutofit fontScale="92500" lnSpcReduction="20000"/>
          </a:bodyPr>
          <a:lstStyle/>
          <a:p>
            <a:r>
              <a:rPr lang="en-GB" b="1" dirty="0">
                <a:solidFill>
                  <a:srgbClr val="1E276E"/>
                </a:solidFill>
              </a:rPr>
              <a:t>Technical Risks: </a:t>
            </a:r>
            <a:r>
              <a:rPr lang="en-GB" dirty="0">
                <a:solidFill>
                  <a:srgbClr val="FF0000"/>
                </a:solidFill>
              </a:rPr>
              <a:t>product deficient; not-scalable; incompatible tools; patent exists</a:t>
            </a:r>
          </a:p>
          <a:p>
            <a:r>
              <a:rPr lang="en-GB" b="1" dirty="0">
                <a:solidFill>
                  <a:srgbClr val="1E276E"/>
                </a:solidFill>
              </a:rPr>
              <a:t>Market Risks: </a:t>
            </a:r>
            <a:r>
              <a:rPr lang="en-GB" dirty="0">
                <a:solidFill>
                  <a:srgbClr val="FF0000"/>
                </a:solidFill>
              </a:rPr>
              <a:t>competition; financing risks; demand not there; expensive product</a:t>
            </a:r>
          </a:p>
          <a:p>
            <a:r>
              <a:rPr lang="en-GB" b="1" dirty="0">
                <a:solidFill>
                  <a:srgbClr val="1E276E"/>
                </a:solidFill>
              </a:rPr>
              <a:t>Legal/Regulatory Risks: </a:t>
            </a:r>
            <a:r>
              <a:rPr lang="en-GB" dirty="0">
                <a:solidFill>
                  <a:srgbClr val="FF0000"/>
                </a:solidFill>
              </a:rPr>
              <a:t>no regulatory framework available; product not legal or not up to standard; product easy to counterfeit; product socially unacceptable</a:t>
            </a:r>
          </a:p>
          <a:p>
            <a:r>
              <a:rPr lang="en-GB" b="1" dirty="0">
                <a:solidFill>
                  <a:srgbClr val="1E276E"/>
                </a:solidFill>
              </a:rPr>
              <a:t>Management Risks: </a:t>
            </a:r>
            <a:r>
              <a:rPr lang="en-GB" dirty="0">
                <a:solidFill>
                  <a:srgbClr val="FF0000"/>
                </a:solidFill>
              </a:rPr>
              <a:t>unforeseen circumstances; unclear specifications; gaps in design; poorly written contracts; leaks of confidential info</a:t>
            </a:r>
          </a:p>
          <a:p>
            <a:r>
              <a:rPr lang="en-GB" b="1" dirty="0">
                <a:solidFill>
                  <a:srgbClr val="1E276E"/>
                </a:solidFill>
              </a:rPr>
              <a:t>Environmental/safety Risks:</a:t>
            </a:r>
            <a:r>
              <a:rPr lang="en-GB" dirty="0">
                <a:solidFill>
                  <a:srgbClr val="1E276E"/>
                </a:solidFill>
              </a:rPr>
              <a:t> </a:t>
            </a:r>
            <a:r>
              <a:rPr lang="en-GB" dirty="0">
                <a:solidFill>
                  <a:srgbClr val="FF0000"/>
                </a:solidFill>
              </a:rPr>
              <a:t>accidents; unknown conditions; damage/theft; risks from or to the environment</a:t>
            </a: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a:extLst>
              <a:ext uri="{FF2B5EF4-FFF2-40B4-BE49-F238E27FC236}">
                <a16:creationId xmlns:a16="http://schemas.microsoft.com/office/drawing/2014/main" id="{A39988BB-2EC2-4C8D-9109-ABC985853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3560" y="2349500"/>
            <a:ext cx="2159000" cy="2159000"/>
          </a:xfrm>
          <a:prstGeom prst="rect">
            <a:avLst/>
          </a:prstGeom>
        </p:spPr>
      </p:pic>
    </p:spTree>
    <p:extLst>
      <p:ext uri="{BB962C8B-B14F-4D97-AF65-F5344CB8AC3E}">
        <p14:creationId xmlns:p14="http://schemas.microsoft.com/office/powerpoint/2010/main" val="2262001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Technical and Market Risks …</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92396" y="147451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33</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825104" y="1322906"/>
            <a:ext cx="8023474" cy="3514565"/>
          </a:xfrm>
          <a:ln/>
        </p:spPr>
        <p:txBody>
          <a:bodyPr>
            <a:normAutofit lnSpcReduction="10000"/>
          </a:bodyPr>
          <a:lstStyle/>
          <a:p>
            <a:pPr marL="0" indent="0">
              <a:buNone/>
            </a:pPr>
            <a:r>
              <a:rPr lang="en-GB" b="1" dirty="0">
                <a:solidFill>
                  <a:srgbClr val="1E276E"/>
                </a:solidFill>
              </a:rPr>
              <a:t>Technical Risks: </a:t>
            </a:r>
            <a:endParaRPr lang="en-GB" dirty="0">
              <a:solidFill>
                <a:srgbClr val="FF0000"/>
              </a:solidFill>
            </a:endParaRPr>
          </a:p>
          <a:p>
            <a:pPr marL="0" indent="0">
              <a:buNone/>
            </a:pPr>
            <a:r>
              <a:rPr lang="en-US" i="1" dirty="0">
                <a:solidFill>
                  <a:srgbClr val="1E276E"/>
                </a:solidFill>
              </a:rPr>
              <a:t>R&amp;D traditionally focuses on technical risk (i.e. creating a new technology and making it work)</a:t>
            </a:r>
            <a:endParaRPr lang="en-GB" i="1" dirty="0">
              <a:solidFill>
                <a:srgbClr val="FF0000"/>
              </a:solidFill>
            </a:endParaRPr>
          </a:p>
          <a:p>
            <a:pPr marL="0" indent="0">
              <a:buNone/>
            </a:pPr>
            <a:r>
              <a:rPr lang="en-GB" b="1" dirty="0">
                <a:solidFill>
                  <a:srgbClr val="1E276E"/>
                </a:solidFill>
              </a:rPr>
              <a:t>Market Risks: </a:t>
            </a:r>
          </a:p>
          <a:p>
            <a:pPr marL="0" indent="0">
              <a:buNone/>
            </a:pPr>
            <a:r>
              <a:rPr lang="en-US" i="1" dirty="0">
                <a:solidFill>
                  <a:srgbClr val="1E276E"/>
                </a:solidFill>
              </a:rPr>
              <a:t>innovation is about successfully managing both technical and market risk (i.e. creating a useful product/technology, BUT also one that customers want to buy)</a:t>
            </a:r>
          </a:p>
          <a:p>
            <a:pPr marL="0" indent="0">
              <a:buNone/>
            </a:pPr>
            <a:endParaRPr lang="en-GB" dirty="0">
              <a:solidFill>
                <a:srgbClr val="FF0000"/>
              </a:solidFill>
            </a:endParaRPr>
          </a:p>
          <a:p>
            <a:endParaRPr lang="en-GB" dirty="0">
              <a:solidFill>
                <a:srgbClr val="FF0000"/>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E27F7059-886A-405F-B936-3A499723686B}"/>
              </a:ext>
            </a:extLst>
          </p:cNvPr>
          <p:cNvPicPr>
            <a:picLocks noChangeAspect="1"/>
          </p:cNvPicPr>
          <p:nvPr/>
        </p:nvPicPr>
        <p:blipFill rotWithShape="1">
          <a:blip r:embed="rId4">
            <a:extLst>
              <a:ext uri="{28A0092B-C50C-407E-A947-70E740481C1C}">
                <a14:useLocalDpi xmlns:a14="http://schemas.microsoft.com/office/drawing/2010/main" val="0"/>
              </a:ext>
            </a:extLst>
          </a:blip>
          <a:srcRect l="2026"/>
          <a:stretch/>
        </p:blipFill>
        <p:spPr>
          <a:xfrm>
            <a:off x="8347587" y="1143793"/>
            <a:ext cx="3438014" cy="4542503"/>
          </a:xfrm>
          <a:prstGeom prst="rect">
            <a:avLst/>
          </a:prstGeom>
        </p:spPr>
      </p:pic>
      <p:sp>
        <p:nvSpPr>
          <p:cNvPr id="4" name="TextBox 3">
            <a:extLst>
              <a:ext uri="{FF2B5EF4-FFF2-40B4-BE49-F238E27FC236}">
                <a16:creationId xmlns:a16="http://schemas.microsoft.com/office/drawing/2014/main" id="{A8A8CFDD-3908-49A6-8F64-82791741491A}"/>
              </a:ext>
            </a:extLst>
          </p:cNvPr>
          <p:cNvSpPr txBox="1"/>
          <p:nvPr/>
        </p:nvSpPr>
        <p:spPr>
          <a:xfrm>
            <a:off x="9197264" y="1964938"/>
            <a:ext cx="1345048" cy="369332"/>
          </a:xfrm>
          <a:prstGeom prst="rect">
            <a:avLst/>
          </a:prstGeom>
          <a:noFill/>
        </p:spPr>
        <p:txBody>
          <a:bodyPr wrap="none" rtlCol="0">
            <a:spAutoFit/>
          </a:bodyPr>
          <a:lstStyle/>
          <a:p>
            <a:r>
              <a:rPr lang="en-US" b="1" dirty="0">
                <a:solidFill>
                  <a:srgbClr val="FF0000"/>
                </a:solidFill>
              </a:rPr>
              <a:t>Remember?</a:t>
            </a:r>
            <a:endParaRPr lang="el-GR" b="1" dirty="0">
              <a:solidFill>
                <a:srgbClr val="FF0000"/>
              </a:solidFill>
            </a:endParaRPr>
          </a:p>
        </p:txBody>
      </p:sp>
    </p:spTree>
    <p:extLst>
      <p:ext uri="{BB962C8B-B14F-4D97-AF65-F5344CB8AC3E}">
        <p14:creationId xmlns:p14="http://schemas.microsoft.com/office/powerpoint/2010/main" val="2134815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1">
            <a:extLst>
              <a:ext uri="{FF2B5EF4-FFF2-40B4-BE49-F238E27FC236}">
                <a16:creationId xmlns:a16="http://schemas.microsoft.com/office/drawing/2014/main" id="{1E5C9A7A-2ED8-48F9-B1A6-3EE97733C5D1}"/>
              </a:ext>
            </a:extLst>
          </p:cNvPr>
          <p:cNvSpPr>
            <a:spLocks noChangeArrowheads="1"/>
          </p:cNvSpPr>
          <p:nvPr/>
        </p:nvSpPr>
        <p:spPr bwMode="auto">
          <a:xfrm>
            <a:off x="7079060" y="3642552"/>
            <a:ext cx="705644" cy="705644"/>
          </a:xfrm>
          <a:prstGeom prst="ellipse">
            <a:avLst/>
          </a:prstGeom>
          <a:solidFill>
            <a:srgbClr val="FFD46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23" name="Oval 3">
            <a:extLst>
              <a:ext uri="{FF2B5EF4-FFF2-40B4-BE49-F238E27FC236}">
                <a16:creationId xmlns:a16="http://schemas.microsoft.com/office/drawing/2014/main" id="{76833610-9016-4998-A81F-CCB408EBCBFE}"/>
              </a:ext>
            </a:extLst>
          </p:cNvPr>
          <p:cNvSpPr>
            <a:spLocks noChangeArrowheads="1"/>
          </p:cNvSpPr>
          <p:nvPr/>
        </p:nvSpPr>
        <p:spPr bwMode="auto">
          <a:xfrm>
            <a:off x="7098110" y="2067719"/>
            <a:ext cx="705644" cy="706438"/>
          </a:xfrm>
          <a:prstGeom prst="ellipse">
            <a:avLst/>
          </a:pr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29" name="AutoShape 9">
            <a:extLst>
              <a:ext uri="{FF2B5EF4-FFF2-40B4-BE49-F238E27FC236}">
                <a16:creationId xmlns:a16="http://schemas.microsoft.com/office/drawing/2014/main" id="{DFB2622F-EEF0-4812-BB5C-052CE3AD7D44}"/>
              </a:ext>
            </a:extLst>
          </p:cNvPr>
          <p:cNvSpPr>
            <a:spLocks noChangeArrowheads="1"/>
          </p:cNvSpPr>
          <p:nvPr/>
        </p:nvSpPr>
        <p:spPr bwMode="auto">
          <a:xfrm>
            <a:off x="8125222" y="2079625"/>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0" name="AutoShape 10">
            <a:extLst>
              <a:ext uri="{FF2B5EF4-FFF2-40B4-BE49-F238E27FC236}">
                <a16:creationId xmlns:a16="http://schemas.microsoft.com/office/drawing/2014/main" id="{2D7CC93E-86E8-4EEF-8F13-FF87002A084B}"/>
              </a:ext>
            </a:extLst>
          </p:cNvPr>
          <p:cNvSpPr>
            <a:spLocks noChangeArrowheads="1"/>
          </p:cNvSpPr>
          <p:nvPr/>
        </p:nvSpPr>
        <p:spPr bwMode="auto">
          <a:xfrm>
            <a:off x="8396685" y="2079625"/>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1" name="AutoShape 11">
            <a:extLst>
              <a:ext uri="{FF2B5EF4-FFF2-40B4-BE49-F238E27FC236}">
                <a16:creationId xmlns:a16="http://schemas.microsoft.com/office/drawing/2014/main" id="{08265D2E-5EA6-4210-ABC4-6E9462C4FB76}"/>
              </a:ext>
            </a:extLst>
          </p:cNvPr>
          <p:cNvSpPr>
            <a:spLocks noChangeArrowheads="1"/>
          </p:cNvSpPr>
          <p:nvPr/>
        </p:nvSpPr>
        <p:spPr bwMode="auto">
          <a:xfrm>
            <a:off x="8667354" y="2079625"/>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2" name="AutoShape 12">
            <a:extLst>
              <a:ext uri="{FF2B5EF4-FFF2-40B4-BE49-F238E27FC236}">
                <a16:creationId xmlns:a16="http://schemas.microsoft.com/office/drawing/2014/main" id="{689A9965-221E-4393-89AE-64A40F0BD8D6}"/>
              </a:ext>
            </a:extLst>
          </p:cNvPr>
          <p:cNvSpPr>
            <a:spLocks noChangeArrowheads="1"/>
          </p:cNvSpPr>
          <p:nvPr/>
        </p:nvSpPr>
        <p:spPr bwMode="auto">
          <a:xfrm>
            <a:off x="8938816" y="2079625"/>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3" name="AutoShape 13">
            <a:extLst>
              <a:ext uri="{FF2B5EF4-FFF2-40B4-BE49-F238E27FC236}">
                <a16:creationId xmlns:a16="http://schemas.microsoft.com/office/drawing/2014/main" id="{6E6E7C4D-B5CB-4C94-AA81-718A23916A03}"/>
              </a:ext>
            </a:extLst>
          </p:cNvPr>
          <p:cNvSpPr>
            <a:spLocks noChangeArrowheads="1"/>
          </p:cNvSpPr>
          <p:nvPr/>
        </p:nvSpPr>
        <p:spPr bwMode="auto">
          <a:xfrm>
            <a:off x="9210279" y="2079625"/>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4" name="AutoShape 14">
            <a:extLst>
              <a:ext uri="{FF2B5EF4-FFF2-40B4-BE49-F238E27FC236}">
                <a16:creationId xmlns:a16="http://schemas.microsoft.com/office/drawing/2014/main" id="{3C4B9C03-698F-444B-BD41-0439B5C90017}"/>
              </a:ext>
            </a:extLst>
          </p:cNvPr>
          <p:cNvSpPr>
            <a:spLocks noChangeArrowheads="1"/>
          </p:cNvSpPr>
          <p:nvPr/>
        </p:nvSpPr>
        <p:spPr bwMode="auto">
          <a:xfrm>
            <a:off x="9482535" y="2079625"/>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5" name="AutoShape 15">
            <a:extLst>
              <a:ext uri="{FF2B5EF4-FFF2-40B4-BE49-F238E27FC236}">
                <a16:creationId xmlns:a16="http://schemas.microsoft.com/office/drawing/2014/main" id="{D817C8F7-52B0-4CD2-86AF-FD3027B8A222}"/>
              </a:ext>
            </a:extLst>
          </p:cNvPr>
          <p:cNvSpPr>
            <a:spLocks noChangeArrowheads="1"/>
          </p:cNvSpPr>
          <p:nvPr/>
        </p:nvSpPr>
        <p:spPr bwMode="auto">
          <a:xfrm>
            <a:off x="9753997" y="2079625"/>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6" name="AutoShape 16">
            <a:extLst>
              <a:ext uri="{FF2B5EF4-FFF2-40B4-BE49-F238E27FC236}">
                <a16:creationId xmlns:a16="http://schemas.microsoft.com/office/drawing/2014/main" id="{979D6CC3-DEDE-4B51-9725-144DE7AC5015}"/>
              </a:ext>
            </a:extLst>
          </p:cNvPr>
          <p:cNvSpPr>
            <a:spLocks noChangeArrowheads="1"/>
          </p:cNvSpPr>
          <p:nvPr/>
        </p:nvSpPr>
        <p:spPr bwMode="auto">
          <a:xfrm>
            <a:off x="10024666" y="2079625"/>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7" name="AutoShape 17">
            <a:extLst>
              <a:ext uri="{FF2B5EF4-FFF2-40B4-BE49-F238E27FC236}">
                <a16:creationId xmlns:a16="http://schemas.microsoft.com/office/drawing/2014/main" id="{A897F2A8-9F08-4E3E-A1A5-EC5C15A5D0DD}"/>
              </a:ext>
            </a:extLst>
          </p:cNvPr>
          <p:cNvSpPr>
            <a:spLocks noChangeArrowheads="1"/>
          </p:cNvSpPr>
          <p:nvPr/>
        </p:nvSpPr>
        <p:spPr bwMode="auto">
          <a:xfrm>
            <a:off x="10296129" y="2079625"/>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38" name="AutoShape 18">
            <a:extLst>
              <a:ext uri="{FF2B5EF4-FFF2-40B4-BE49-F238E27FC236}">
                <a16:creationId xmlns:a16="http://schemas.microsoft.com/office/drawing/2014/main" id="{9DED94ED-8C4F-4806-B120-E6684978E245}"/>
              </a:ext>
            </a:extLst>
          </p:cNvPr>
          <p:cNvSpPr>
            <a:spLocks noChangeArrowheads="1"/>
          </p:cNvSpPr>
          <p:nvPr/>
        </p:nvSpPr>
        <p:spPr bwMode="auto">
          <a:xfrm>
            <a:off x="10567591" y="2079625"/>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68" name="Rectangle 48">
            <a:extLst>
              <a:ext uri="{FF2B5EF4-FFF2-40B4-BE49-F238E27FC236}">
                <a16:creationId xmlns:a16="http://schemas.microsoft.com/office/drawing/2014/main" id="{E62CB433-775A-46FA-AE63-209068A4C7C5}"/>
              </a:ext>
            </a:extLst>
          </p:cNvPr>
          <p:cNvSpPr>
            <a:spLocks noChangeArrowheads="1"/>
          </p:cNvSpPr>
          <p:nvPr/>
        </p:nvSpPr>
        <p:spPr bwMode="auto">
          <a:xfrm>
            <a:off x="-5953" y="428625"/>
            <a:ext cx="820738"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69" name="Rectangle 49">
            <a:extLst>
              <a:ext uri="{FF2B5EF4-FFF2-40B4-BE49-F238E27FC236}">
                <a16:creationId xmlns:a16="http://schemas.microsoft.com/office/drawing/2014/main" id="{D20D979C-E9FF-436D-9225-6197E8ED1112}"/>
              </a:ext>
            </a:extLst>
          </p:cNvPr>
          <p:cNvSpPr>
            <a:spLocks noChangeArrowheads="1"/>
          </p:cNvSpPr>
          <p:nvPr/>
        </p:nvSpPr>
        <p:spPr bwMode="auto">
          <a:xfrm>
            <a:off x="-5953" y="6692107"/>
            <a:ext cx="11091863"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70" name="Rectangle 50">
            <a:extLst>
              <a:ext uri="{FF2B5EF4-FFF2-40B4-BE49-F238E27FC236}">
                <a16:creationId xmlns:a16="http://schemas.microsoft.com/office/drawing/2014/main" id="{8CB5333A-7105-461F-B94B-560C8538F097}"/>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71" name="Rectangle 51">
            <a:extLst>
              <a:ext uri="{FF2B5EF4-FFF2-40B4-BE49-F238E27FC236}">
                <a16:creationId xmlns:a16="http://schemas.microsoft.com/office/drawing/2014/main" id="{D173FB60-9484-4B95-8701-1525027A1540}"/>
              </a:ext>
            </a:extLst>
          </p:cNvPr>
          <p:cNvSpPr>
            <a:spLocks noGrp="1" noChangeArrowheads="1"/>
          </p:cNvSpPr>
          <p:nvPr>
            <p:ph type="body" idx="4294967295"/>
          </p:nvPr>
        </p:nvSpPr>
        <p:spPr>
          <a:xfrm>
            <a:off x="1284684" y="2079625"/>
            <a:ext cx="5491957" cy="1293021"/>
          </a:xfrm>
          <a:ln/>
        </p:spPr>
        <p:txBody>
          <a:bodyPr>
            <a:normAutofit fontScale="85000" lnSpcReduction="10000"/>
          </a:bodyPr>
          <a:lstStyle/>
          <a:p>
            <a:pPr marL="0" indent="0">
              <a:buNone/>
            </a:pPr>
            <a:r>
              <a:rPr lang="en-GB" b="1" dirty="0">
                <a:solidFill>
                  <a:srgbClr val="1E276E"/>
                </a:solidFill>
              </a:rPr>
              <a:t>Risk averse: </a:t>
            </a:r>
            <a:r>
              <a:rPr lang="en-US" dirty="0">
                <a:solidFill>
                  <a:srgbClr val="1E276E"/>
                </a:solidFill>
              </a:rPr>
              <a:t>is the attitude where an individual gravitates towards certain, as opposed to uncertain, events. (insurance buyers-</a:t>
            </a:r>
            <a:r>
              <a:rPr lang="en-US" dirty="0">
                <a:solidFill>
                  <a:srgbClr val="FF0000"/>
                </a:solidFill>
              </a:rPr>
              <a:t>civil</a:t>
            </a:r>
            <a:r>
              <a:rPr lang="en-US" dirty="0">
                <a:solidFill>
                  <a:srgbClr val="1E276E"/>
                </a:solidFill>
              </a:rPr>
              <a:t> </a:t>
            </a:r>
            <a:r>
              <a:rPr lang="en-US" dirty="0">
                <a:solidFill>
                  <a:srgbClr val="FF0000"/>
                </a:solidFill>
              </a:rPr>
              <a:t>servants</a:t>
            </a:r>
            <a:r>
              <a:rPr lang="en-US" dirty="0">
                <a:solidFill>
                  <a:srgbClr val="1E276E"/>
                </a:solidFill>
              </a:rPr>
              <a:t>-ageing populations)</a:t>
            </a:r>
          </a:p>
          <a:p>
            <a:endParaRPr lang="el-GR" dirty="0">
              <a:solidFill>
                <a:srgbClr val="1E276E"/>
              </a:solidFill>
            </a:endParaRPr>
          </a:p>
        </p:txBody>
      </p:sp>
      <p:sp>
        <p:nvSpPr>
          <p:cNvPr id="30772" name="Rectangle 52">
            <a:extLst>
              <a:ext uri="{FF2B5EF4-FFF2-40B4-BE49-F238E27FC236}">
                <a16:creationId xmlns:a16="http://schemas.microsoft.com/office/drawing/2014/main" id="{008D0F2C-B702-4FE6-B5C9-3780355AC1FC}"/>
              </a:ext>
            </a:extLst>
          </p:cNvPr>
          <p:cNvSpPr>
            <a:spLocks noGrp="1" noChangeArrowheads="1"/>
          </p:cNvSpPr>
          <p:nvPr>
            <p:ph type="title" idx="4294967295"/>
          </p:nvPr>
        </p:nvSpPr>
        <p:spPr>
          <a:xfrm>
            <a:off x="896541" y="398463"/>
            <a:ext cx="10249346" cy="533400"/>
          </a:xfrm>
          <a:ln/>
        </p:spPr>
        <p:txBody>
          <a:bodyPr vert="horz" lIns="91440" tIns="45720" rIns="91440" bIns="45720" rtlCol="0" anchor="ctr">
            <a:noAutofit/>
          </a:bodyPr>
          <a:lstStyle/>
          <a:p>
            <a:r>
              <a:rPr lang="en-US" sz="3200" b="1" dirty="0">
                <a:solidFill>
                  <a:srgbClr val="1E276E"/>
                </a:solidFill>
              </a:rPr>
              <a:t>If risk may manifest anywhere … what should I do about it? </a:t>
            </a:r>
            <a:endParaRPr lang="el-GR" sz="3200" b="1" dirty="0">
              <a:solidFill>
                <a:srgbClr val="1E276E"/>
              </a:solidFill>
            </a:endParaRPr>
          </a:p>
        </p:txBody>
      </p:sp>
      <p:pic>
        <p:nvPicPr>
          <p:cNvPr id="30773" name="Picture 53">
            <a:extLst>
              <a:ext uri="{FF2B5EF4-FFF2-40B4-BE49-F238E27FC236}">
                <a16:creationId xmlns:a16="http://schemas.microsoft.com/office/drawing/2014/main" id="{543A3804-B9F2-423C-B902-83E408FB98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1826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 name="Rectangle 51">
            <a:extLst>
              <a:ext uri="{FF2B5EF4-FFF2-40B4-BE49-F238E27FC236}">
                <a16:creationId xmlns:a16="http://schemas.microsoft.com/office/drawing/2014/main" id="{986EEDEA-3E0D-4F3A-976F-A104302111CD}"/>
              </a:ext>
            </a:extLst>
          </p:cNvPr>
          <p:cNvSpPr txBox="1">
            <a:spLocks noChangeArrowheads="1"/>
          </p:cNvSpPr>
          <p:nvPr/>
        </p:nvSpPr>
        <p:spPr>
          <a:xfrm>
            <a:off x="1262019" y="3429000"/>
            <a:ext cx="5491957" cy="1469337"/>
          </a:xfrm>
          <a:prstGeom prst="rect">
            <a:avLst/>
          </a:prstGeom>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600" b="1" dirty="0">
                <a:solidFill>
                  <a:srgbClr val="1E276E"/>
                </a:solidFill>
              </a:rPr>
              <a:t>Risk seeking/prone: </a:t>
            </a:r>
            <a:r>
              <a:rPr lang="en-US" sz="2600" dirty="0">
                <a:solidFill>
                  <a:srgbClr val="1E276E"/>
                </a:solidFill>
              </a:rPr>
              <a:t>is the attitude where an individual gravitates towards uncertain, as opposed to certain, events. (gamblers-businesspersons-young people-stock market traders)</a:t>
            </a:r>
          </a:p>
          <a:p>
            <a:endParaRPr lang="el-GR" sz="2400" dirty="0">
              <a:solidFill>
                <a:srgbClr val="1E276E"/>
              </a:solidFill>
            </a:endParaRPr>
          </a:p>
        </p:txBody>
      </p:sp>
      <p:sp>
        <p:nvSpPr>
          <p:cNvPr id="37" name="AutoShape 9">
            <a:extLst>
              <a:ext uri="{FF2B5EF4-FFF2-40B4-BE49-F238E27FC236}">
                <a16:creationId xmlns:a16="http://schemas.microsoft.com/office/drawing/2014/main" id="{DE11BAE8-D92D-42C8-966B-BB83DC85C7C9}"/>
              </a:ext>
            </a:extLst>
          </p:cNvPr>
          <p:cNvSpPr>
            <a:spLocks noChangeArrowheads="1"/>
          </p:cNvSpPr>
          <p:nvPr/>
        </p:nvSpPr>
        <p:spPr bwMode="auto">
          <a:xfrm>
            <a:off x="8168438" y="3665038"/>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8" name="AutoShape 10">
            <a:extLst>
              <a:ext uri="{FF2B5EF4-FFF2-40B4-BE49-F238E27FC236}">
                <a16:creationId xmlns:a16="http://schemas.microsoft.com/office/drawing/2014/main" id="{5C3C3B44-49CC-45B2-BC75-DF7515260D46}"/>
              </a:ext>
            </a:extLst>
          </p:cNvPr>
          <p:cNvSpPr>
            <a:spLocks noChangeArrowheads="1"/>
          </p:cNvSpPr>
          <p:nvPr/>
        </p:nvSpPr>
        <p:spPr bwMode="auto">
          <a:xfrm>
            <a:off x="8439901" y="3665038"/>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9" name="AutoShape 11">
            <a:extLst>
              <a:ext uri="{FF2B5EF4-FFF2-40B4-BE49-F238E27FC236}">
                <a16:creationId xmlns:a16="http://schemas.microsoft.com/office/drawing/2014/main" id="{EDA6081B-4D43-48DA-BAB0-188DD474CD27}"/>
              </a:ext>
            </a:extLst>
          </p:cNvPr>
          <p:cNvSpPr>
            <a:spLocks noChangeArrowheads="1"/>
          </p:cNvSpPr>
          <p:nvPr/>
        </p:nvSpPr>
        <p:spPr bwMode="auto">
          <a:xfrm>
            <a:off x="8710570" y="3665038"/>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40" name="AutoShape 12">
            <a:extLst>
              <a:ext uri="{FF2B5EF4-FFF2-40B4-BE49-F238E27FC236}">
                <a16:creationId xmlns:a16="http://schemas.microsoft.com/office/drawing/2014/main" id="{3262911E-2C76-4522-BAEB-C340ED23E7DB}"/>
              </a:ext>
            </a:extLst>
          </p:cNvPr>
          <p:cNvSpPr>
            <a:spLocks noChangeArrowheads="1"/>
          </p:cNvSpPr>
          <p:nvPr/>
        </p:nvSpPr>
        <p:spPr bwMode="auto">
          <a:xfrm>
            <a:off x="8982032" y="3665038"/>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41" name="AutoShape 13">
            <a:extLst>
              <a:ext uri="{FF2B5EF4-FFF2-40B4-BE49-F238E27FC236}">
                <a16:creationId xmlns:a16="http://schemas.microsoft.com/office/drawing/2014/main" id="{E80EB9A1-F61E-4C36-83A3-B73058777D83}"/>
              </a:ext>
            </a:extLst>
          </p:cNvPr>
          <p:cNvSpPr>
            <a:spLocks noChangeArrowheads="1"/>
          </p:cNvSpPr>
          <p:nvPr/>
        </p:nvSpPr>
        <p:spPr bwMode="auto">
          <a:xfrm>
            <a:off x="9253495" y="3665038"/>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42" name="AutoShape 14">
            <a:extLst>
              <a:ext uri="{FF2B5EF4-FFF2-40B4-BE49-F238E27FC236}">
                <a16:creationId xmlns:a16="http://schemas.microsoft.com/office/drawing/2014/main" id="{F4F53127-6C7D-4B9C-80B6-0B8181F0EB19}"/>
              </a:ext>
            </a:extLst>
          </p:cNvPr>
          <p:cNvSpPr>
            <a:spLocks noChangeArrowheads="1"/>
          </p:cNvSpPr>
          <p:nvPr/>
        </p:nvSpPr>
        <p:spPr bwMode="auto">
          <a:xfrm>
            <a:off x="9525751" y="3665038"/>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43" name="AutoShape 15">
            <a:extLst>
              <a:ext uri="{FF2B5EF4-FFF2-40B4-BE49-F238E27FC236}">
                <a16:creationId xmlns:a16="http://schemas.microsoft.com/office/drawing/2014/main" id="{8DBD363A-0424-4919-BECE-67159C20F626}"/>
              </a:ext>
            </a:extLst>
          </p:cNvPr>
          <p:cNvSpPr>
            <a:spLocks noChangeArrowheads="1"/>
          </p:cNvSpPr>
          <p:nvPr/>
        </p:nvSpPr>
        <p:spPr bwMode="auto">
          <a:xfrm>
            <a:off x="9797213" y="3665038"/>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FC000"/>
          </a:solidFill>
          <a:ln>
            <a:noFill/>
          </a:ln>
          <a:effectLst/>
        </p:spPr>
        <p:txBody>
          <a:bodyPr wrap="none" anchor="ctr"/>
          <a:lstStyle/>
          <a:p>
            <a:endParaRPr lang="el-GR" sz="900"/>
          </a:p>
        </p:txBody>
      </p:sp>
      <p:sp>
        <p:nvSpPr>
          <p:cNvPr id="44" name="AutoShape 16">
            <a:extLst>
              <a:ext uri="{FF2B5EF4-FFF2-40B4-BE49-F238E27FC236}">
                <a16:creationId xmlns:a16="http://schemas.microsoft.com/office/drawing/2014/main" id="{6121D7B1-0D59-41B8-AE9A-16BEF71E76CF}"/>
              </a:ext>
            </a:extLst>
          </p:cNvPr>
          <p:cNvSpPr>
            <a:spLocks noChangeArrowheads="1"/>
          </p:cNvSpPr>
          <p:nvPr/>
        </p:nvSpPr>
        <p:spPr bwMode="auto">
          <a:xfrm>
            <a:off x="10067882" y="3665038"/>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FC000"/>
          </a:solidFill>
          <a:ln>
            <a:noFill/>
          </a:ln>
          <a:effectLst/>
        </p:spPr>
        <p:txBody>
          <a:bodyPr wrap="none" anchor="ctr"/>
          <a:lstStyle/>
          <a:p>
            <a:endParaRPr lang="el-GR" sz="900"/>
          </a:p>
        </p:txBody>
      </p:sp>
      <p:sp>
        <p:nvSpPr>
          <p:cNvPr id="45" name="AutoShape 17">
            <a:extLst>
              <a:ext uri="{FF2B5EF4-FFF2-40B4-BE49-F238E27FC236}">
                <a16:creationId xmlns:a16="http://schemas.microsoft.com/office/drawing/2014/main" id="{C95B9A94-0FF3-4C72-8CC3-8A771C5287A1}"/>
              </a:ext>
            </a:extLst>
          </p:cNvPr>
          <p:cNvSpPr>
            <a:spLocks noChangeArrowheads="1"/>
          </p:cNvSpPr>
          <p:nvPr/>
        </p:nvSpPr>
        <p:spPr bwMode="auto">
          <a:xfrm>
            <a:off x="10339345" y="3665038"/>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FC000"/>
          </a:solidFill>
          <a:ln>
            <a:noFill/>
          </a:ln>
          <a:effectLst/>
        </p:spPr>
        <p:txBody>
          <a:bodyPr wrap="none" anchor="ctr"/>
          <a:lstStyle/>
          <a:p>
            <a:endParaRPr lang="el-GR" sz="900"/>
          </a:p>
        </p:txBody>
      </p:sp>
      <p:sp>
        <p:nvSpPr>
          <p:cNvPr id="46" name="AutoShape 18">
            <a:extLst>
              <a:ext uri="{FF2B5EF4-FFF2-40B4-BE49-F238E27FC236}">
                <a16:creationId xmlns:a16="http://schemas.microsoft.com/office/drawing/2014/main" id="{0EB3A20D-5B69-411E-B19E-D5E20DAFE231}"/>
              </a:ext>
            </a:extLst>
          </p:cNvPr>
          <p:cNvSpPr>
            <a:spLocks noChangeArrowheads="1"/>
          </p:cNvSpPr>
          <p:nvPr/>
        </p:nvSpPr>
        <p:spPr bwMode="auto">
          <a:xfrm>
            <a:off x="10610807" y="3665038"/>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FC000"/>
          </a:solidFill>
          <a:ln>
            <a:noFill/>
          </a:ln>
          <a:effectLst/>
        </p:spPr>
        <p:txBody>
          <a:bodyPr wrap="none" anchor="ctr"/>
          <a:lstStyle/>
          <a:p>
            <a:endParaRPr lang="el-GR" sz="900"/>
          </a:p>
        </p:txBody>
      </p:sp>
      <p:sp>
        <p:nvSpPr>
          <p:cNvPr id="57" name="Oval 1">
            <a:extLst>
              <a:ext uri="{FF2B5EF4-FFF2-40B4-BE49-F238E27FC236}">
                <a16:creationId xmlns:a16="http://schemas.microsoft.com/office/drawing/2014/main" id="{818086DF-2ADE-45C3-A001-AF2FF73DEF2A}"/>
              </a:ext>
            </a:extLst>
          </p:cNvPr>
          <p:cNvSpPr>
            <a:spLocks noChangeArrowheads="1"/>
          </p:cNvSpPr>
          <p:nvPr/>
        </p:nvSpPr>
        <p:spPr bwMode="auto">
          <a:xfrm>
            <a:off x="7081332" y="5023256"/>
            <a:ext cx="705644" cy="705644"/>
          </a:xfrm>
          <a:prstGeom prst="ellipse">
            <a:avLst/>
          </a:prstGeom>
          <a:solidFill>
            <a:schemeClr val="accent6">
              <a:lumMod val="40000"/>
              <a:lumOff val="60000"/>
            </a:schemeClr>
          </a:solidFill>
          <a:ln>
            <a:noFill/>
          </a:ln>
          <a:effectLst/>
        </p:spPr>
        <p:txBody>
          <a:bodyPr wrap="none" anchor="ctr"/>
          <a:lstStyle/>
          <a:p>
            <a:endParaRPr lang="el-GR" sz="900"/>
          </a:p>
        </p:txBody>
      </p:sp>
      <p:sp>
        <p:nvSpPr>
          <p:cNvPr id="59" name="Rectangle 51">
            <a:extLst>
              <a:ext uri="{FF2B5EF4-FFF2-40B4-BE49-F238E27FC236}">
                <a16:creationId xmlns:a16="http://schemas.microsoft.com/office/drawing/2014/main" id="{22BA0EDF-64C8-43D9-92F4-510B9A3D9C65}"/>
              </a:ext>
            </a:extLst>
          </p:cNvPr>
          <p:cNvSpPr txBox="1">
            <a:spLocks noChangeArrowheads="1"/>
          </p:cNvSpPr>
          <p:nvPr/>
        </p:nvSpPr>
        <p:spPr>
          <a:xfrm>
            <a:off x="1264291" y="4898337"/>
            <a:ext cx="5491957" cy="1293021"/>
          </a:xfrm>
          <a:prstGeom prst="rect">
            <a:avLst/>
          </a:prstGeom>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1E276E"/>
                </a:solidFill>
              </a:rPr>
              <a:t>Risk neutral: </a:t>
            </a:r>
            <a:r>
              <a:rPr lang="en-US" sz="2400" dirty="0">
                <a:solidFill>
                  <a:srgbClr val="1E276E"/>
                </a:solidFill>
              </a:rPr>
              <a:t>is the attitude where an individual has an indifferent attitude towards risk. (farmers-developing country populations)</a:t>
            </a:r>
          </a:p>
          <a:p>
            <a:endParaRPr lang="el-GR" sz="2400" dirty="0">
              <a:solidFill>
                <a:srgbClr val="1E276E"/>
              </a:solidFill>
            </a:endParaRPr>
          </a:p>
        </p:txBody>
      </p:sp>
      <p:sp>
        <p:nvSpPr>
          <p:cNvPr id="60" name="AutoShape 9">
            <a:extLst>
              <a:ext uri="{FF2B5EF4-FFF2-40B4-BE49-F238E27FC236}">
                <a16:creationId xmlns:a16="http://schemas.microsoft.com/office/drawing/2014/main" id="{0F8683F6-6B90-490E-B7B7-66C5AB787811}"/>
              </a:ext>
            </a:extLst>
          </p:cNvPr>
          <p:cNvSpPr>
            <a:spLocks noChangeArrowheads="1"/>
          </p:cNvSpPr>
          <p:nvPr/>
        </p:nvSpPr>
        <p:spPr bwMode="auto">
          <a:xfrm>
            <a:off x="8170710" y="5045742"/>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1" name="AutoShape 10">
            <a:extLst>
              <a:ext uri="{FF2B5EF4-FFF2-40B4-BE49-F238E27FC236}">
                <a16:creationId xmlns:a16="http://schemas.microsoft.com/office/drawing/2014/main" id="{58E0E874-9C48-4F02-9ED9-85D053CF8FFE}"/>
              </a:ext>
            </a:extLst>
          </p:cNvPr>
          <p:cNvSpPr>
            <a:spLocks noChangeArrowheads="1"/>
          </p:cNvSpPr>
          <p:nvPr/>
        </p:nvSpPr>
        <p:spPr bwMode="auto">
          <a:xfrm>
            <a:off x="8442173" y="5045742"/>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2" name="AutoShape 11">
            <a:extLst>
              <a:ext uri="{FF2B5EF4-FFF2-40B4-BE49-F238E27FC236}">
                <a16:creationId xmlns:a16="http://schemas.microsoft.com/office/drawing/2014/main" id="{8D3362EC-F908-4677-AE4E-F5DEE45419F3}"/>
              </a:ext>
            </a:extLst>
          </p:cNvPr>
          <p:cNvSpPr>
            <a:spLocks noChangeArrowheads="1"/>
          </p:cNvSpPr>
          <p:nvPr/>
        </p:nvSpPr>
        <p:spPr bwMode="auto">
          <a:xfrm>
            <a:off x="8712842" y="5045742"/>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3" name="AutoShape 12">
            <a:extLst>
              <a:ext uri="{FF2B5EF4-FFF2-40B4-BE49-F238E27FC236}">
                <a16:creationId xmlns:a16="http://schemas.microsoft.com/office/drawing/2014/main" id="{0141CC08-96BD-43D6-B28A-23A354E30A16}"/>
              </a:ext>
            </a:extLst>
          </p:cNvPr>
          <p:cNvSpPr>
            <a:spLocks noChangeArrowheads="1"/>
          </p:cNvSpPr>
          <p:nvPr/>
        </p:nvSpPr>
        <p:spPr bwMode="auto">
          <a:xfrm>
            <a:off x="8984304" y="5045742"/>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4" name="AutoShape 13">
            <a:extLst>
              <a:ext uri="{FF2B5EF4-FFF2-40B4-BE49-F238E27FC236}">
                <a16:creationId xmlns:a16="http://schemas.microsoft.com/office/drawing/2014/main" id="{14056EF7-A0D4-46E5-AFC0-FF6D254B98CB}"/>
              </a:ext>
            </a:extLst>
          </p:cNvPr>
          <p:cNvSpPr>
            <a:spLocks noChangeArrowheads="1"/>
          </p:cNvSpPr>
          <p:nvPr/>
        </p:nvSpPr>
        <p:spPr bwMode="auto">
          <a:xfrm>
            <a:off x="9255767" y="5045742"/>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DCDEE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5" name="AutoShape 14">
            <a:extLst>
              <a:ext uri="{FF2B5EF4-FFF2-40B4-BE49-F238E27FC236}">
                <a16:creationId xmlns:a16="http://schemas.microsoft.com/office/drawing/2014/main" id="{3143A177-B4B1-4602-BCCE-B07A0A6594B7}"/>
              </a:ext>
            </a:extLst>
          </p:cNvPr>
          <p:cNvSpPr>
            <a:spLocks noChangeArrowheads="1"/>
          </p:cNvSpPr>
          <p:nvPr/>
        </p:nvSpPr>
        <p:spPr bwMode="auto">
          <a:xfrm>
            <a:off x="9528023" y="5045742"/>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6">
              <a:lumMod val="40000"/>
              <a:lumOff val="60000"/>
            </a:schemeClr>
          </a:solidFill>
          <a:ln>
            <a:noFill/>
          </a:ln>
          <a:effectLst/>
        </p:spPr>
        <p:txBody>
          <a:bodyPr wrap="none" anchor="ctr"/>
          <a:lstStyle/>
          <a:p>
            <a:endParaRPr lang="el-GR" sz="900"/>
          </a:p>
        </p:txBody>
      </p:sp>
      <p:sp>
        <p:nvSpPr>
          <p:cNvPr id="66" name="AutoShape 15">
            <a:extLst>
              <a:ext uri="{FF2B5EF4-FFF2-40B4-BE49-F238E27FC236}">
                <a16:creationId xmlns:a16="http://schemas.microsoft.com/office/drawing/2014/main" id="{D94CD096-EB5A-44F1-A586-F30AFD1CBDAB}"/>
              </a:ext>
            </a:extLst>
          </p:cNvPr>
          <p:cNvSpPr>
            <a:spLocks noChangeArrowheads="1"/>
          </p:cNvSpPr>
          <p:nvPr/>
        </p:nvSpPr>
        <p:spPr bwMode="auto">
          <a:xfrm>
            <a:off x="9799485" y="5045742"/>
            <a:ext cx="220663"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6">
              <a:lumMod val="40000"/>
              <a:lumOff val="60000"/>
            </a:schemeClr>
          </a:solidFill>
          <a:ln>
            <a:noFill/>
          </a:ln>
          <a:effectLst/>
        </p:spPr>
        <p:txBody>
          <a:bodyPr wrap="none" anchor="ctr"/>
          <a:lstStyle/>
          <a:p>
            <a:endParaRPr lang="el-GR" sz="900"/>
          </a:p>
        </p:txBody>
      </p:sp>
      <p:sp>
        <p:nvSpPr>
          <p:cNvPr id="67" name="AutoShape 16">
            <a:extLst>
              <a:ext uri="{FF2B5EF4-FFF2-40B4-BE49-F238E27FC236}">
                <a16:creationId xmlns:a16="http://schemas.microsoft.com/office/drawing/2014/main" id="{FE21AF0D-5A02-46CE-9B98-159B0A337E74}"/>
              </a:ext>
            </a:extLst>
          </p:cNvPr>
          <p:cNvSpPr>
            <a:spLocks noChangeArrowheads="1"/>
          </p:cNvSpPr>
          <p:nvPr/>
        </p:nvSpPr>
        <p:spPr bwMode="auto">
          <a:xfrm>
            <a:off x="10070154" y="5045742"/>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6">
              <a:lumMod val="40000"/>
              <a:lumOff val="60000"/>
            </a:schemeClr>
          </a:solidFill>
          <a:ln>
            <a:noFill/>
          </a:ln>
          <a:effectLst/>
        </p:spPr>
        <p:txBody>
          <a:bodyPr wrap="none" anchor="ctr"/>
          <a:lstStyle/>
          <a:p>
            <a:endParaRPr lang="el-GR" sz="900"/>
          </a:p>
        </p:txBody>
      </p:sp>
      <p:sp>
        <p:nvSpPr>
          <p:cNvPr id="68" name="AutoShape 17">
            <a:extLst>
              <a:ext uri="{FF2B5EF4-FFF2-40B4-BE49-F238E27FC236}">
                <a16:creationId xmlns:a16="http://schemas.microsoft.com/office/drawing/2014/main" id="{97116D4F-68CE-4614-A8DE-E7E9A6FB4969}"/>
              </a:ext>
            </a:extLst>
          </p:cNvPr>
          <p:cNvSpPr>
            <a:spLocks noChangeArrowheads="1"/>
          </p:cNvSpPr>
          <p:nvPr/>
        </p:nvSpPr>
        <p:spPr bwMode="auto">
          <a:xfrm>
            <a:off x="10341617" y="5045742"/>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6">
              <a:lumMod val="40000"/>
              <a:lumOff val="60000"/>
            </a:schemeClr>
          </a:solidFill>
          <a:ln>
            <a:noFill/>
          </a:ln>
          <a:effectLst/>
        </p:spPr>
        <p:txBody>
          <a:bodyPr wrap="none" anchor="ctr"/>
          <a:lstStyle/>
          <a:p>
            <a:endParaRPr lang="el-GR" sz="900"/>
          </a:p>
        </p:txBody>
      </p:sp>
      <p:sp>
        <p:nvSpPr>
          <p:cNvPr id="69" name="AutoShape 18">
            <a:extLst>
              <a:ext uri="{FF2B5EF4-FFF2-40B4-BE49-F238E27FC236}">
                <a16:creationId xmlns:a16="http://schemas.microsoft.com/office/drawing/2014/main" id="{258B09EE-446E-4EE8-A0A7-6E204EDAF3B2}"/>
              </a:ext>
            </a:extLst>
          </p:cNvPr>
          <p:cNvSpPr>
            <a:spLocks noChangeArrowheads="1"/>
          </p:cNvSpPr>
          <p:nvPr/>
        </p:nvSpPr>
        <p:spPr bwMode="auto">
          <a:xfrm>
            <a:off x="10613079" y="5045742"/>
            <a:ext cx="221456" cy="557213"/>
          </a:xfrm>
          <a:custGeom>
            <a:avLst/>
            <a:gdLst>
              <a:gd name="T0" fmla="*/ 0 256 1"/>
              <a:gd name="T1" fmla="*/ 0 256 1"/>
              <a:gd name="G0" fmla="+- 0 T0 T1"/>
              <a:gd name="G1" fmla="cos 54736 G0"/>
              <a:gd name="T2" fmla="*/ 0 256 1"/>
              <a:gd name="T3" fmla="*/ 0 256 1"/>
              <a:gd name="G2" fmla="+- 0 T2 T3"/>
              <a:gd name="G3" fmla="sin 58583 G2"/>
              <a:gd name="G4" fmla="+- G1 G3 0"/>
              <a:gd name="G5" fmla="+- G4 1080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0 0 0"/>
              <a:gd name="G47" fmla="+- 1 0 0"/>
              <a:gd name="G48" fmla="+- 12119 0 0"/>
              <a:gd name="G49" fmla="+- 11672 0 0"/>
              <a:gd name="G50" fmla="+- 6209 0 0"/>
              <a:gd name="G51" fmla="+- 4905 0 0"/>
              <a:gd name="G52" fmla="+- 1 0 0"/>
              <a:gd name="T4" fmla="*/ 0 256 1"/>
              <a:gd name="T5" fmla="*/ 0 256 1"/>
              <a:gd name="G53" fmla="+- 0 T4 T5"/>
              <a:gd name="G54" fmla="cos 54736 G53"/>
              <a:gd name="T6" fmla="*/ 0 256 1"/>
              <a:gd name="T7" fmla="*/ 0 256 1"/>
              <a:gd name="G55" fmla="+- 0 T6 T7"/>
              <a:gd name="G56" fmla="sin 58583 G55"/>
              <a:gd name="G57" fmla="+- G54 G56 0"/>
              <a:gd name="G58" fmla="+- G57 1080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T8" fmla="*/ 10800 w 21600"/>
              <a:gd name="T9" fmla="*/ 10800 h 21600"/>
              <a:gd name="T10" fmla="*/ 10800 w 21600"/>
              <a:gd name="T11" fmla="*/ 10800 h 21600"/>
              <a:gd name="T12" fmla="*/ 10800 w 21600"/>
              <a:gd name="T13" fmla="*/ 10800 h 21600"/>
              <a:gd name="T14" fmla="*/ 10800 w 21600"/>
              <a:gd name="T15" fmla="*/ 10800 h 21600"/>
              <a:gd name="T16" fmla="*/ 3163 w 21600"/>
              <a:gd name="T17" fmla="*/ 3163 h 21600"/>
              <a:gd name="T18" fmla="*/ 18437 w 21600"/>
              <a:gd name="T19" fmla="*/ 18437 h 21600"/>
            </a:gdLst>
            <a:ahLst/>
            <a:cxnLst>
              <a:cxn ang="0">
                <a:pos x="T8" y="T9"/>
              </a:cxn>
              <a:cxn ang="0">
                <a:pos x="T10" y="T11"/>
              </a:cxn>
              <a:cxn ang="0">
                <a:pos x="T12" y="T13"/>
              </a:cxn>
              <a:cxn ang="0">
                <a:pos x="T14" y="T15"/>
              </a:cxn>
            </a:cxnLst>
            <a:rect l="T16" t="T17" r="T18" b="T19"/>
            <a:pathLst>
              <a:path w="21600" h="2160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6">
              <a:lumMod val="40000"/>
              <a:lumOff val="60000"/>
            </a:schemeClr>
          </a:solidFill>
          <a:ln>
            <a:noFill/>
          </a:ln>
          <a:effectLst/>
        </p:spPr>
        <p:txBody>
          <a:bodyPr wrap="none" anchor="ctr"/>
          <a:lstStyle/>
          <a:p>
            <a:endParaRPr lang="el-GR" sz="900"/>
          </a:p>
        </p:txBody>
      </p:sp>
      <p:sp>
        <p:nvSpPr>
          <p:cNvPr id="47" name="Rectangle 51">
            <a:extLst>
              <a:ext uri="{FF2B5EF4-FFF2-40B4-BE49-F238E27FC236}">
                <a16:creationId xmlns:a16="http://schemas.microsoft.com/office/drawing/2014/main" id="{06311445-A8FE-4170-A18E-8F481B4BC9CF}"/>
              </a:ext>
            </a:extLst>
          </p:cNvPr>
          <p:cNvSpPr txBox="1">
            <a:spLocks noChangeArrowheads="1"/>
          </p:cNvSpPr>
          <p:nvPr/>
        </p:nvSpPr>
        <p:spPr>
          <a:xfrm>
            <a:off x="1334854" y="1013894"/>
            <a:ext cx="9497409" cy="425724"/>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1E276E"/>
                </a:solidFill>
              </a:rPr>
              <a:t>It depends on your ATTITUDE TOWARDS RISK</a:t>
            </a:r>
            <a:endParaRPr lang="el-GR" sz="2000" dirty="0">
              <a:solidFill>
                <a:srgbClr val="1E276E"/>
              </a:solidFill>
            </a:endParaRPr>
          </a:p>
        </p:txBody>
      </p:sp>
    </p:spTree>
    <p:extLst>
      <p:ext uri="{BB962C8B-B14F-4D97-AF65-F5344CB8AC3E}">
        <p14:creationId xmlns:p14="http://schemas.microsoft.com/office/powerpoint/2010/main" val="2541344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8" name="Rectangle 48">
            <a:extLst>
              <a:ext uri="{FF2B5EF4-FFF2-40B4-BE49-F238E27FC236}">
                <a16:creationId xmlns:a16="http://schemas.microsoft.com/office/drawing/2014/main" id="{E62CB433-775A-46FA-AE63-209068A4C7C5}"/>
              </a:ext>
            </a:extLst>
          </p:cNvPr>
          <p:cNvSpPr>
            <a:spLocks noChangeArrowheads="1"/>
          </p:cNvSpPr>
          <p:nvPr/>
        </p:nvSpPr>
        <p:spPr bwMode="auto">
          <a:xfrm>
            <a:off x="-5953" y="428625"/>
            <a:ext cx="820738"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69" name="Rectangle 49">
            <a:extLst>
              <a:ext uri="{FF2B5EF4-FFF2-40B4-BE49-F238E27FC236}">
                <a16:creationId xmlns:a16="http://schemas.microsoft.com/office/drawing/2014/main" id="{D20D979C-E9FF-436D-9225-6197E8ED1112}"/>
              </a:ext>
            </a:extLst>
          </p:cNvPr>
          <p:cNvSpPr>
            <a:spLocks noChangeArrowheads="1"/>
          </p:cNvSpPr>
          <p:nvPr/>
        </p:nvSpPr>
        <p:spPr bwMode="auto">
          <a:xfrm>
            <a:off x="-5953" y="6692107"/>
            <a:ext cx="11091863"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70" name="Rectangle 50">
            <a:extLst>
              <a:ext uri="{FF2B5EF4-FFF2-40B4-BE49-F238E27FC236}">
                <a16:creationId xmlns:a16="http://schemas.microsoft.com/office/drawing/2014/main" id="{8CB5333A-7105-461F-B94B-560C8538F097}"/>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0771" name="Rectangle 51">
            <a:extLst>
              <a:ext uri="{FF2B5EF4-FFF2-40B4-BE49-F238E27FC236}">
                <a16:creationId xmlns:a16="http://schemas.microsoft.com/office/drawing/2014/main" id="{D173FB60-9484-4B95-8701-1525027A1540}"/>
              </a:ext>
            </a:extLst>
          </p:cNvPr>
          <p:cNvSpPr>
            <a:spLocks noGrp="1" noChangeArrowheads="1"/>
          </p:cNvSpPr>
          <p:nvPr>
            <p:ph type="body" idx="4294967295"/>
          </p:nvPr>
        </p:nvSpPr>
        <p:spPr>
          <a:xfrm>
            <a:off x="1284684" y="2079625"/>
            <a:ext cx="5491957" cy="1293021"/>
          </a:xfrm>
          <a:ln/>
        </p:spPr>
        <p:txBody>
          <a:bodyPr>
            <a:normAutofit/>
          </a:bodyPr>
          <a:lstStyle/>
          <a:p>
            <a:pPr marL="0" indent="0">
              <a:buNone/>
            </a:pPr>
            <a:r>
              <a:rPr lang="en-US" b="1" dirty="0">
                <a:solidFill>
                  <a:srgbClr val="1E276E"/>
                </a:solidFill>
              </a:rPr>
              <a:t>This means that they want </a:t>
            </a:r>
            <a:r>
              <a:rPr lang="en-US" b="1" u="sng" dirty="0">
                <a:solidFill>
                  <a:srgbClr val="1E276E"/>
                </a:solidFill>
              </a:rPr>
              <a:t>YOU </a:t>
            </a:r>
            <a:r>
              <a:rPr lang="en-US" b="1" dirty="0">
                <a:solidFill>
                  <a:srgbClr val="1E276E"/>
                </a:solidFill>
              </a:rPr>
              <a:t>to </a:t>
            </a:r>
            <a:r>
              <a:rPr lang="en-US" b="1" u="sng" dirty="0">
                <a:solidFill>
                  <a:srgbClr val="1E276E"/>
                </a:solidFill>
              </a:rPr>
              <a:t>MANAGE RISKS</a:t>
            </a:r>
            <a:r>
              <a:rPr lang="en-US" b="1" dirty="0">
                <a:solidFill>
                  <a:srgbClr val="1E276E"/>
                </a:solidFill>
              </a:rPr>
              <a:t>.</a:t>
            </a:r>
            <a:endParaRPr lang="en-US" dirty="0">
              <a:solidFill>
                <a:srgbClr val="1E276E"/>
              </a:solidFill>
            </a:endParaRPr>
          </a:p>
          <a:p>
            <a:endParaRPr lang="el-GR" dirty="0">
              <a:solidFill>
                <a:srgbClr val="1E276E"/>
              </a:solidFill>
            </a:endParaRPr>
          </a:p>
        </p:txBody>
      </p:sp>
      <p:sp>
        <p:nvSpPr>
          <p:cNvPr id="30772" name="Rectangle 52">
            <a:extLst>
              <a:ext uri="{FF2B5EF4-FFF2-40B4-BE49-F238E27FC236}">
                <a16:creationId xmlns:a16="http://schemas.microsoft.com/office/drawing/2014/main" id="{008D0F2C-B702-4FE6-B5C9-3780355AC1FC}"/>
              </a:ext>
            </a:extLst>
          </p:cNvPr>
          <p:cNvSpPr>
            <a:spLocks noGrp="1" noChangeArrowheads="1"/>
          </p:cNvSpPr>
          <p:nvPr>
            <p:ph type="title" idx="4294967295"/>
          </p:nvPr>
        </p:nvSpPr>
        <p:spPr>
          <a:xfrm>
            <a:off x="896541" y="398463"/>
            <a:ext cx="10249346" cy="533400"/>
          </a:xfrm>
          <a:ln/>
        </p:spPr>
        <p:txBody>
          <a:bodyPr vert="horz" lIns="91440" tIns="45720" rIns="91440" bIns="45720" rtlCol="0" anchor="ctr">
            <a:noAutofit/>
          </a:bodyPr>
          <a:lstStyle/>
          <a:p>
            <a:r>
              <a:rPr lang="en-US" sz="3200" b="1" dirty="0">
                <a:solidFill>
                  <a:srgbClr val="1E276E"/>
                </a:solidFill>
              </a:rPr>
              <a:t>And risk averse people want … INSURANCE!!</a:t>
            </a:r>
            <a:endParaRPr lang="el-GR" sz="3200" b="1" dirty="0">
              <a:solidFill>
                <a:srgbClr val="1E276E"/>
              </a:solidFill>
            </a:endParaRPr>
          </a:p>
        </p:txBody>
      </p:sp>
      <p:pic>
        <p:nvPicPr>
          <p:cNvPr id="30773" name="Picture 53">
            <a:extLst>
              <a:ext uri="{FF2B5EF4-FFF2-40B4-BE49-F238E27FC236}">
                <a16:creationId xmlns:a16="http://schemas.microsoft.com/office/drawing/2014/main" id="{543A3804-B9F2-423C-B902-83E408FB98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1826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FF8755B4-F743-4D61-B8AA-0E77E889E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449" y="2897348"/>
            <a:ext cx="3744000" cy="2808000"/>
          </a:xfrm>
          <a:prstGeom prst="rect">
            <a:avLst/>
          </a:prstGeom>
        </p:spPr>
      </p:pic>
      <p:pic>
        <p:nvPicPr>
          <p:cNvPr id="48" name="Picture 47">
            <a:extLst>
              <a:ext uri="{FF2B5EF4-FFF2-40B4-BE49-F238E27FC236}">
                <a16:creationId xmlns:a16="http://schemas.microsoft.com/office/drawing/2014/main" id="{518633C8-0F9F-4381-BA2E-8A40F47CC5B4}"/>
              </a:ext>
            </a:extLst>
          </p:cNvPr>
          <p:cNvPicPr>
            <a:picLocks noChangeAspect="1"/>
          </p:cNvPicPr>
          <p:nvPr/>
        </p:nvPicPr>
        <p:blipFill rotWithShape="1">
          <a:blip r:embed="rId5">
            <a:extLst>
              <a:ext uri="{28A0092B-C50C-407E-A947-70E740481C1C}">
                <a14:useLocalDpi xmlns:a14="http://schemas.microsoft.com/office/drawing/2010/main" val="0"/>
              </a:ext>
            </a:extLst>
          </a:blip>
          <a:srcRect r="9379"/>
          <a:stretch/>
        </p:blipFill>
        <p:spPr>
          <a:xfrm>
            <a:off x="7565475" y="1177794"/>
            <a:ext cx="3204000" cy="340252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55779" y="1377183"/>
            <a:ext cx="51977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Risk Management</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69285" y="1490689"/>
            <a:ext cx="27487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614072" y="1377183"/>
            <a:ext cx="5504179" cy="4356724"/>
          </a:xfrm>
          <a:ln/>
        </p:spPr>
        <p:txBody>
          <a:bodyPr>
            <a:normAutofit fontScale="85000" lnSpcReduction="20000"/>
          </a:bodyPr>
          <a:lstStyle/>
          <a:p>
            <a:pPr marL="0" indent="0">
              <a:buNone/>
            </a:pPr>
            <a:r>
              <a:rPr lang="en-GB" dirty="0">
                <a:solidFill>
                  <a:srgbClr val="1E276E"/>
                </a:solidFill>
              </a:rPr>
              <a:t>Risk Management is the process of identifying and migrating risk. (i.e. increase the probability of a positive outcome and reduce the probability of a negative outcome) </a:t>
            </a:r>
          </a:p>
          <a:p>
            <a:pPr marL="0" indent="0">
              <a:buNone/>
            </a:pPr>
            <a:r>
              <a:rPr lang="en-GB" dirty="0">
                <a:solidFill>
                  <a:srgbClr val="1E276E"/>
                </a:solidFill>
              </a:rPr>
              <a:t>Risk management is </a:t>
            </a:r>
            <a:r>
              <a:rPr lang="en-GB" b="1" dirty="0">
                <a:solidFill>
                  <a:srgbClr val="1E276E"/>
                </a:solidFill>
              </a:rPr>
              <a:t>proactive </a:t>
            </a:r>
            <a:r>
              <a:rPr lang="en-GB" dirty="0">
                <a:solidFill>
                  <a:srgbClr val="1E276E"/>
                </a:solidFill>
              </a:rPr>
              <a:t>rather than </a:t>
            </a:r>
            <a:r>
              <a:rPr lang="en-GB" b="1" dirty="0">
                <a:solidFill>
                  <a:srgbClr val="1E276E"/>
                </a:solidFill>
              </a:rPr>
              <a:t>reactive</a:t>
            </a:r>
            <a:r>
              <a:rPr lang="en-GB" dirty="0">
                <a:solidFill>
                  <a:srgbClr val="1E276E"/>
                </a:solidFill>
              </a:rPr>
              <a:t>.</a:t>
            </a:r>
          </a:p>
          <a:p>
            <a:pPr marL="0" indent="0">
              <a:buNone/>
            </a:pPr>
            <a:r>
              <a:rPr lang="en-GB" altLang="en-US" b="1" dirty="0">
                <a:solidFill>
                  <a:srgbClr val="1E276E"/>
                </a:solidFill>
              </a:rPr>
              <a:t>Steps:</a:t>
            </a:r>
          </a:p>
          <a:p>
            <a:pPr marL="514350" indent="-514350">
              <a:buFont typeface="+mj-lt"/>
              <a:buAutoNum type="arabicPeriod"/>
            </a:pPr>
            <a:r>
              <a:rPr lang="en-GB" altLang="en-US" dirty="0">
                <a:solidFill>
                  <a:srgbClr val="1E276E"/>
                </a:solidFill>
              </a:rPr>
              <a:t>Risk identification/prioritization</a:t>
            </a:r>
          </a:p>
          <a:p>
            <a:pPr marL="514350" indent="-514350">
              <a:buFont typeface="+mj-lt"/>
              <a:buAutoNum type="arabicPeriod"/>
            </a:pPr>
            <a:r>
              <a:rPr lang="en-GB" altLang="en-US" dirty="0">
                <a:solidFill>
                  <a:srgbClr val="1E276E"/>
                </a:solidFill>
              </a:rPr>
              <a:t>Qualitative &amp; Quantitative analysis</a:t>
            </a:r>
          </a:p>
          <a:p>
            <a:pPr marL="514350" indent="-514350">
              <a:buFont typeface="+mj-lt"/>
              <a:buAutoNum type="arabicPeriod"/>
            </a:pPr>
            <a:r>
              <a:rPr lang="en-GB" altLang="en-US" dirty="0">
                <a:solidFill>
                  <a:srgbClr val="1E276E"/>
                </a:solidFill>
              </a:rPr>
              <a:t>Response/mitigation planning</a:t>
            </a:r>
          </a:p>
          <a:p>
            <a:pPr marL="514350" indent="-514350">
              <a:buFont typeface="+mj-lt"/>
              <a:buAutoNum type="arabicPeriod"/>
            </a:pPr>
            <a:r>
              <a:rPr lang="en-GB" altLang="en-US" dirty="0">
                <a:solidFill>
                  <a:srgbClr val="1E276E"/>
                </a:solidFill>
              </a:rPr>
              <a:t>Monitoring </a:t>
            </a:r>
          </a:p>
          <a:p>
            <a:pPr marL="514350" indent="-514350">
              <a:buFont typeface="+mj-lt"/>
              <a:buAutoNum type="arabicPeriod"/>
            </a:pPr>
            <a:r>
              <a:rPr lang="en-GB" altLang="en-US" dirty="0">
                <a:solidFill>
                  <a:srgbClr val="1E276E"/>
                </a:solidFill>
              </a:rPr>
              <a:t>Control</a:t>
            </a:r>
          </a:p>
          <a:p>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a:extLst>
              <a:ext uri="{FF2B5EF4-FFF2-40B4-BE49-F238E27FC236}">
                <a16:creationId xmlns:a16="http://schemas.microsoft.com/office/drawing/2014/main" id="{29A856FC-C4CE-4E40-8EF3-6067642D33AA}"/>
              </a:ext>
            </a:extLst>
          </p:cNvPr>
          <p:cNvPicPr>
            <a:picLocks noChangeAspect="1"/>
          </p:cNvPicPr>
          <p:nvPr/>
        </p:nvPicPr>
        <p:blipFill rotWithShape="1">
          <a:blip r:embed="rId4">
            <a:extLst>
              <a:ext uri="{28A0092B-C50C-407E-A947-70E740481C1C}">
                <a14:useLocalDpi xmlns:a14="http://schemas.microsoft.com/office/drawing/2010/main" val="0"/>
              </a:ext>
            </a:extLst>
          </a:blip>
          <a:srcRect l="25488" t="6250" r="24758" b="6320"/>
          <a:stretch/>
        </p:blipFill>
        <p:spPr>
          <a:xfrm>
            <a:off x="7150296" y="1377183"/>
            <a:ext cx="4670826" cy="4616881"/>
          </a:xfrm>
          <a:prstGeom prst="rect">
            <a:avLst/>
          </a:prstGeom>
        </p:spPr>
      </p:pic>
    </p:spTree>
    <p:extLst>
      <p:ext uri="{BB962C8B-B14F-4D97-AF65-F5344CB8AC3E}">
        <p14:creationId xmlns:p14="http://schemas.microsoft.com/office/powerpoint/2010/main" val="2930177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sk identification clipart">
            <a:extLst>
              <a:ext uri="{FF2B5EF4-FFF2-40B4-BE49-F238E27FC236}">
                <a16:creationId xmlns:a16="http://schemas.microsoft.com/office/drawing/2014/main" id="{4C0FF6DE-B90F-4A1D-9BDD-C32EE9F1A1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649"/>
          <a:stretch/>
        </p:blipFill>
        <p:spPr bwMode="auto">
          <a:xfrm>
            <a:off x="5067753" y="1077515"/>
            <a:ext cx="4457923" cy="22098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8688" name="Text Box 16">
            <a:extLst>
              <a:ext uri="{FF2B5EF4-FFF2-40B4-BE49-F238E27FC236}">
                <a16:creationId xmlns:a16="http://schemas.microsoft.com/office/drawing/2014/main" id="{29D58B77-18D1-4342-91FC-45D2B252EC4E}"/>
              </a:ext>
            </a:extLst>
          </p:cNvPr>
          <p:cNvSpPr txBox="1">
            <a:spLocks noChangeArrowheads="1"/>
          </p:cNvSpPr>
          <p:nvPr/>
        </p:nvSpPr>
        <p:spPr bwMode="auto">
          <a:xfrm>
            <a:off x="1741885" y="2099924"/>
            <a:ext cx="4211638" cy="659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l">
              <a:lnSpc>
                <a:spcPct val="120000"/>
              </a:lnSpc>
              <a:buClrTx/>
              <a:buFontTx/>
              <a:buNone/>
            </a:pPr>
            <a:r>
              <a:rPr lang="en-US" altLang="el-GR" sz="2200" b="1" dirty="0">
                <a:solidFill>
                  <a:srgbClr val="1E276E"/>
                </a:solidFill>
                <a:latin typeface="Gill Sans Light" charset="0"/>
                <a:cs typeface="Gill Sans Light" charset="0"/>
              </a:rPr>
              <a:t>Brainstorm / make a list</a:t>
            </a:r>
          </a:p>
          <a:p>
            <a:pPr algn="l">
              <a:lnSpc>
                <a:spcPct val="120000"/>
              </a:lnSpc>
              <a:buClrTx/>
              <a:buFontTx/>
              <a:buNone/>
            </a:pPr>
            <a:endParaRPr lang="en-US" altLang="el-GR" sz="2200" b="1" dirty="0">
              <a:solidFill>
                <a:srgbClr val="1E276E"/>
              </a:solidFill>
              <a:latin typeface="Gill Sans Light" charset="0"/>
              <a:cs typeface="Gill Sans Light" charset="0"/>
            </a:endParaRPr>
          </a:p>
          <a:p>
            <a:pPr algn="l">
              <a:lnSpc>
                <a:spcPct val="120000"/>
              </a:lnSpc>
              <a:buClrTx/>
              <a:buFontTx/>
              <a:buNone/>
            </a:pPr>
            <a:endParaRPr lang="en-US" altLang="el-GR" sz="2200" b="1" dirty="0">
              <a:solidFill>
                <a:srgbClr val="1E276E"/>
              </a:solidFill>
              <a:latin typeface="Gill Sans Light" charset="0"/>
              <a:cs typeface="Gill Sans Light" charset="0"/>
            </a:endParaRPr>
          </a:p>
        </p:txBody>
      </p:sp>
      <p:sp>
        <p:nvSpPr>
          <p:cNvPr id="28689" name="Rectangle 17">
            <a:extLst>
              <a:ext uri="{FF2B5EF4-FFF2-40B4-BE49-F238E27FC236}">
                <a16:creationId xmlns:a16="http://schemas.microsoft.com/office/drawing/2014/main" id="{214CF160-376D-46D3-BAA5-6F5F88CFC0B2}"/>
              </a:ext>
            </a:extLst>
          </p:cNvPr>
          <p:cNvSpPr>
            <a:spLocks noChangeArrowheads="1"/>
          </p:cNvSpPr>
          <p:nvPr/>
        </p:nvSpPr>
        <p:spPr bwMode="auto">
          <a:xfrm>
            <a:off x="1287066" y="2094368"/>
            <a:ext cx="357188" cy="357981"/>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900" b="1" dirty="0">
                <a:solidFill>
                  <a:srgbClr val="FFFFFF"/>
                </a:solidFill>
              </a:rPr>
              <a:t>1.</a:t>
            </a:r>
          </a:p>
        </p:txBody>
      </p:sp>
      <p:sp>
        <p:nvSpPr>
          <p:cNvPr id="28690" name="Rectangle 18">
            <a:extLst>
              <a:ext uri="{FF2B5EF4-FFF2-40B4-BE49-F238E27FC236}">
                <a16:creationId xmlns:a16="http://schemas.microsoft.com/office/drawing/2014/main" id="{3A15BD8E-513A-4AEF-B352-1FB0C07FE340}"/>
              </a:ext>
            </a:extLst>
          </p:cNvPr>
          <p:cNvSpPr>
            <a:spLocks noChangeArrowheads="1"/>
          </p:cNvSpPr>
          <p:nvPr/>
        </p:nvSpPr>
        <p:spPr bwMode="auto">
          <a:xfrm>
            <a:off x="1287066" y="2805915"/>
            <a:ext cx="357188" cy="357982"/>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900" b="1">
                <a:solidFill>
                  <a:srgbClr val="FFFFFF"/>
                </a:solidFill>
              </a:rPr>
              <a:t>2.</a:t>
            </a:r>
          </a:p>
        </p:txBody>
      </p:sp>
      <p:sp>
        <p:nvSpPr>
          <p:cNvPr id="28691" name="Text Box 19">
            <a:extLst>
              <a:ext uri="{FF2B5EF4-FFF2-40B4-BE49-F238E27FC236}">
                <a16:creationId xmlns:a16="http://schemas.microsoft.com/office/drawing/2014/main" id="{567F593C-58AE-482A-9FD2-D736EC30CF68}"/>
              </a:ext>
            </a:extLst>
          </p:cNvPr>
          <p:cNvSpPr txBox="1">
            <a:spLocks noChangeArrowheads="1"/>
          </p:cNvSpPr>
          <p:nvPr/>
        </p:nvSpPr>
        <p:spPr bwMode="auto">
          <a:xfrm>
            <a:off x="1741884" y="2798771"/>
            <a:ext cx="5457201"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nSpc>
                <a:spcPct val="120000"/>
              </a:lnSpc>
              <a:buClrTx/>
              <a:buFontTx/>
              <a:buNone/>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sz="2000" b="1">
                <a:solidFill>
                  <a:srgbClr val="1E276E"/>
                </a:solidFill>
                <a:latin typeface="Gill Sans Light" charset="0"/>
                <a:cs typeface="Gill Sans Light"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GB" sz="2200" dirty="0"/>
              <a:t>Identify which risks are more likely to affect your project / make a </a:t>
            </a:r>
            <a:r>
              <a:rPr lang="en-GB" sz="2200" dirty="0" err="1"/>
              <a:t>Paretto</a:t>
            </a:r>
            <a:r>
              <a:rPr lang="en-GB" sz="2200" dirty="0"/>
              <a:t> chart</a:t>
            </a:r>
          </a:p>
        </p:txBody>
      </p:sp>
      <p:sp>
        <p:nvSpPr>
          <p:cNvPr id="28693" name="Rectangle 21">
            <a:extLst>
              <a:ext uri="{FF2B5EF4-FFF2-40B4-BE49-F238E27FC236}">
                <a16:creationId xmlns:a16="http://schemas.microsoft.com/office/drawing/2014/main" id="{E099D124-F458-4447-84D9-4FFA58DD96F5}"/>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8694" name="Rectangle 22">
            <a:extLst>
              <a:ext uri="{FF2B5EF4-FFF2-40B4-BE49-F238E27FC236}">
                <a16:creationId xmlns:a16="http://schemas.microsoft.com/office/drawing/2014/main" id="{ABA722D1-322A-41E1-9D28-771CB0B35722}"/>
              </a:ext>
            </a:extLst>
          </p:cNvPr>
          <p:cNvSpPr>
            <a:spLocks noChangeArrowheads="1"/>
          </p:cNvSpPr>
          <p:nvPr/>
        </p:nvSpPr>
        <p:spPr bwMode="auto">
          <a:xfrm>
            <a:off x="-36910" y="6692107"/>
            <a:ext cx="1111329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8695" name="Rectangle 23">
            <a:extLst>
              <a:ext uri="{FF2B5EF4-FFF2-40B4-BE49-F238E27FC236}">
                <a16:creationId xmlns:a16="http://schemas.microsoft.com/office/drawing/2014/main" id="{DB8FF5E7-D65D-4985-8B43-8CAADF316C42}"/>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8696" name="Rectangle 24">
            <a:extLst>
              <a:ext uri="{FF2B5EF4-FFF2-40B4-BE49-F238E27FC236}">
                <a16:creationId xmlns:a16="http://schemas.microsoft.com/office/drawing/2014/main" id="{0EB45CDC-A1FD-413C-A8FA-418D9973A6A5}"/>
              </a:ext>
            </a:extLst>
          </p:cNvPr>
          <p:cNvSpPr>
            <a:spLocks noGrp="1" noChangeArrowheads="1"/>
          </p:cNvSpPr>
          <p:nvPr>
            <p:ph type="title" idx="4294967295"/>
          </p:nvPr>
        </p:nvSpPr>
        <p:spPr>
          <a:xfrm>
            <a:off x="913210" y="405607"/>
            <a:ext cx="5870575" cy="533400"/>
          </a:xfrm>
          <a:ln/>
        </p:spPr>
        <p:txBody>
          <a:bodyPr vert="horz" lIns="91440" tIns="45720" rIns="91440" bIns="45720" rtlCol="0" anchor="ctr">
            <a:noAutofit/>
          </a:bodyPr>
          <a:lstStyle/>
          <a:p>
            <a:r>
              <a:rPr lang="en-US" sz="3200" b="1" dirty="0">
                <a:solidFill>
                  <a:srgbClr val="1E276E"/>
                </a:solidFill>
              </a:rPr>
              <a:t>Risk Identification</a:t>
            </a:r>
            <a:endParaRPr lang="el-GR" sz="3200" b="1" dirty="0">
              <a:solidFill>
                <a:srgbClr val="1E276E"/>
              </a:solidFill>
            </a:endParaRPr>
          </a:p>
        </p:txBody>
      </p:sp>
      <p:pic>
        <p:nvPicPr>
          <p:cNvPr id="28697" name="Picture 25">
            <a:extLst>
              <a:ext uri="{FF2B5EF4-FFF2-40B4-BE49-F238E27FC236}">
                <a16:creationId xmlns:a16="http://schemas.microsoft.com/office/drawing/2014/main" id="{A7A7318B-A08A-4EFA-9A14-E13DCD5BB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266" y="64119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98" name="Text Box 26">
            <a:extLst>
              <a:ext uri="{FF2B5EF4-FFF2-40B4-BE49-F238E27FC236}">
                <a16:creationId xmlns:a16="http://schemas.microsoft.com/office/drawing/2014/main" id="{06406FF6-E117-4DBA-8FBA-50DD764F276D}"/>
              </a:ext>
            </a:extLst>
          </p:cNvPr>
          <p:cNvSpPr txBox="1">
            <a:spLocks noChangeArrowheads="1"/>
          </p:cNvSpPr>
          <p:nvPr/>
        </p:nvSpPr>
        <p:spPr bwMode="auto">
          <a:xfrm>
            <a:off x="8836422" y="6420271"/>
            <a:ext cx="15544800" cy="241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40" tIns="35640" rIns="35640" bIns="35640" anchor="ctr">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 pos="16916400" algn="l"/>
                <a:tab pos="17373600" algn="l"/>
                <a:tab pos="17830800" algn="l"/>
                <a:tab pos="18288000" algn="l"/>
                <a:tab pos="18745200" algn="l"/>
              </a:tabLst>
              <a:defRPr>
                <a:solidFill>
                  <a:srgbClr val="000000"/>
                </a:solidFill>
                <a:latin typeface="Futura Condensed" charset="0"/>
                <a:cs typeface="Futura Condensed" charset="0"/>
              </a:defRPr>
            </a:lvl9pPr>
          </a:lstStyle>
          <a:p>
            <a:pPr algn="r">
              <a:buClrTx/>
              <a:buFontTx/>
              <a:buNone/>
            </a:pPr>
            <a:r>
              <a:rPr lang="en-US" altLang="el-GR" sz="1100">
                <a:solidFill>
                  <a:srgbClr val="164F86"/>
                </a:solidFill>
                <a:latin typeface="DIN Condensed" charset="0"/>
                <a:cs typeface="DIN Condensed" charset="0"/>
              </a:rPr>
              <a:t>MS CHRYSOULA PETRITSI , MS MARIA TIKMANIDI</a:t>
            </a:r>
          </a:p>
        </p:txBody>
      </p:sp>
      <p:sp>
        <p:nvSpPr>
          <p:cNvPr id="29" name="Rectangle 18">
            <a:extLst>
              <a:ext uri="{FF2B5EF4-FFF2-40B4-BE49-F238E27FC236}">
                <a16:creationId xmlns:a16="http://schemas.microsoft.com/office/drawing/2014/main" id="{E9A30C6B-6561-4977-8C17-E356F5DA0876}"/>
              </a:ext>
            </a:extLst>
          </p:cNvPr>
          <p:cNvSpPr>
            <a:spLocks noChangeArrowheads="1"/>
          </p:cNvSpPr>
          <p:nvPr/>
        </p:nvSpPr>
        <p:spPr bwMode="auto">
          <a:xfrm>
            <a:off x="1287066" y="3545179"/>
            <a:ext cx="357188" cy="357982"/>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900" b="1" dirty="0">
                <a:solidFill>
                  <a:srgbClr val="FFFFFF"/>
                </a:solidFill>
              </a:rPr>
              <a:t>3.</a:t>
            </a:r>
          </a:p>
        </p:txBody>
      </p:sp>
      <p:sp>
        <p:nvSpPr>
          <p:cNvPr id="30" name="Text Box 19">
            <a:extLst>
              <a:ext uri="{FF2B5EF4-FFF2-40B4-BE49-F238E27FC236}">
                <a16:creationId xmlns:a16="http://schemas.microsoft.com/office/drawing/2014/main" id="{89039B0C-870A-4BE2-B0F3-84FBE5B89F26}"/>
              </a:ext>
            </a:extLst>
          </p:cNvPr>
          <p:cNvSpPr txBox="1">
            <a:spLocks noChangeArrowheads="1"/>
          </p:cNvSpPr>
          <p:nvPr/>
        </p:nvSpPr>
        <p:spPr bwMode="auto">
          <a:xfrm>
            <a:off x="1741885" y="3538035"/>
            <a:ext cx="4280694"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nSpc>
                <a:spcPct val="120000"/>
              </a:lnSpc>
              <a:buClrTx/>
              <a:buFontTx/>
              <a:buNone/>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sz="2000" b="1">
                <a:solidFill>
                  <a:srgbClr val="1E276E"/>
                </a:solidFill>
                <a:latin typeface="Gill Sans Light" charset="0"/>
                <a:cs typeface="Gill Sans Light"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GB" altLang="en-US" sz="2200" dirty="0"/>
              <a:t>Check your assumptions</a:t>
            </a:r>
          </a:p>
        </p:txBody>
      </p:sp>
      <p:sp>
        <p:nvSpPr>
          <p:cNvPr id="31" name="Rectangle 18">
            <a:extLst>
              <a:ext uri="{FF2B5EF4-FFF2-40B4-BE49-F238E27FC236}">
                <a16:creationId xmlns:a16="http://schemas.microsoft.com/office/drawing/2014/main" id="{7447E093-BCAB-404C-A1EA-4AEC2744E76F}"/>
              </a:ext>
            </a:extLst>
          </p:cNvPr>
          <p:cNvSpPr>
            <a:spLocks noChangeArrowheads="1"/>
          </p:cNvSpPr>
          <p:nvPr/>
        </p:nvSpPr>
        <p:spPr bwMode="auto">
          <a:xfrm>
            <a:off x="1287066" y="4284443"/>
            <a:ext cx="357188" cy="357982"/>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900" b="1" dirty="0">
                <a:solidFill>
                  <a:srgbClr val="FFFFFF"/>
                </a:solidFill>
              </a:rPr>
              <a:t>4.</a:t>
            </a:r>
          </a:p>
        </p:txBody>
      </p:sp>
      <p:sp>
        <p:nvSpPr>
          <p:cNvPr id="32" name="Text Box 19">
            <a:extLst>
              <a:ext uri="{FF2B5EF4-FFF2-40B4-BE49-F238E27FC236}">
                <a16:creationId xmlns:a16="http://schemas.microsoft.com/office/drawing/2014/main" id="{C2F856CD-3FFB-4CFE-B50C-22EE344BC416}"/>
              </a:ext>
            </a:extLst>
          </p:cNvPr>
          <p:cNvSpPr txBox="1">
            <a:spLocks noChangeArrowheads="1"/>
          </p:cNvSpPr>
          <p:nvPr/>
        </p:nvSpPr>
        <p:spPr bwMode="auto">
          <a:xfrm>
            <a:off x="1741885" y="4277299"/>
            <a:ext cx="4280694"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nSpc>
                <a:spcPct val="120000"/>
              </a:lnSpc>
              <a:buClrTx/>
              <a:buFontTx/>
              <a:buNone/>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sz="2000" b="1">
                <a:solidFill>
                  <a:srgbClr val="1E276E"/>
                </a:solidFill>
                <a:latin typeface="Gill Sans Light" charset="0"/>
                <a:cs typeface="Gill Sans Light"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GB" altLang="en-US" sz="2200" dirty="0"/>
              <a:t>Concentrate on the highest risks.</a:t>
            </a:r>
          </a:p>
        </p:txBody>
      </p:sp>
      <p:pic>
        <p:nvPicPr>
          <p:cNvPr id="5" name="Picture 4">
            <a:extLst>
              <a:ext uri="{FF2B5EF4-FFF2-40B4-BE49-F238E27FC236}">
                <a16:creationId xmlns:a16="http://schemas.microsoft.com/office/drawing/2014/main" id="{2B0EA239-9BBF-4910-AF2D-80E5A4033253}"/>
              </a:ext>
            </a:extLst>
          </p:cNvPr>
          <p:cNvPicPr>
            <a:picLocks noChangeAspect="1"/>
          </p:cNvPicPr>
          <p:nvPr/>
        </p:nvPicPr>
        <p:blipFill rotWithShape="1">
          <a:blip r:embed="rId5">
            <a:extLst>
              <a:ext uri="{28A0092B-C50C-407E-A947-70E740481C1C}">
                <a14:useLocalDpi xmlns:a14="http://schemas.microsoft.com/office/drawing/2010/main" val="0"/>
              </a:ext>
            </a:extLst>
          </a:blip>
          <a:srcRect r="35429"/>
          <a:stretch/>
        </p:blipFill>
        <p:spPr>
          <a:xfrm>
            <a:off x="7496969" y="2826762"/>
            <a:ext cx="4280694" cy="3238500"/>
          </a:xfrm>
          <a:prstGeom prst="rect">
            <a:avLst/>
          </a:prstGeom>
        </p:spPr>
      </p:pic>
      <p:sp>
        <p:nvSpPr>
          <p:cNvPr id="6" name="Oval 5">
            <a:extLst>
              <a:ext uri="{FF2B5EF4-FFF2-40B4-BE49-F238E27FC236}">
                <a16:creationId xmlns:a16="http://schemas.microsoft.com/office/drawing/2014/main" id="{94456079-FCB4-4CFD-A436-66DC9C5499C5}"/>
              </a:ext>
            </a:extLst>
          </p:cNvPr>
          <p:cNvSpPr/>
          <p:nvPr/>
        </p:nvSpPr>
        <p:spPr>
          <a:xfrm>
            <a:off x="7289099" y="2593634"/>
            <a:ext cx="2785268" cy="3947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4403725" cy="533400"/>
          </a:xfrm>
          <a:ln/>
        </p:spPr>
        <p:txBody>
          <a:bodyPr vert="horz" lIns="91440" tIns="45720" rIns="91440" bIns="45720" rtlCol="0" anchor="ctr">
            <a:noAutofit/>
          </a:bodyPr>
          <a:lstStyle/>
          <a:p>
            <a:r>
              <a:rPr lang="en-US" sz="3200" b="1" dirty="0">
                <a:solidFill>
                  <a:srgbClr val="1E276E"/>
                </a:solidFill>
              </a:rPr>
              <a:t>Qualitative analysis</a:t>
            </a:r>
            <a:endParaRPr lang="el-GR" sz="3200" b="1" dirty="0">
              <a:solidFill>
                <a:srgbClr val="1E276E"/>
              </a:solidFill>
            </a:endParaRP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le 4">
            <a:extLst>
              <a:ext uri="{FF2B5EF4-FFF2-40B4-BE49-F238E27FC236}">
                <a16:creationId xmlns:a16="http://schemas.microsoft.com/office/drawing/2014/main" id="{39E37A1C-A5C8-4BA5-A783-FA3011E61033}"/>
              </a:ext>
            </a:extLst>
          </p:cNvPr>
          <p:cNvGraphicFramePr>
            <a:graphicFrameLocks noGrp="1"/>
          </p:cNvGraphicFramePr>
          <p:nvPr>
            <p:extLst>
              <p:ext uri="{D42A27DB-BD31-4B8C-83A1-F6EECF244321}">
                <p14:modId xmlns:p14="http://schemas.microsoft.com/office/powerpoint/2010/main" val="1136288385"/>
              </p:ext>
            </p:extLst>
          </p:nvPr>
        </p:nvGraphicFramePr>
        <p:xfrm>
          <a:off x="823911" y="2703737"/>
          <a:ext cx="10544177" cy="3651250"/>
        </p:xfrm>
        <a:graphic>
          <a:graphicData uri="http://schemas.openxmlformats.org/drawingml/2006/table">
            <a:tbl>
              <a:tblPr firstRow="1" bandRow="1">
                <a:tableStyleId>{5C22544A-7EE6-4342-B048-85BDC9FD1C3A}</a:tableStyleId>
              </a:tblPr>
              <a:tblGrid>
                <a:gridCol w="963875">
                  <a:extLst>
                    <a:ext uri="{9D8B030D-6E8A-4147-A177-3AD203B41FA5}">
                      <a16:colId xmlns:a16="http://schemas.microsoft.com/office/drawing/2014/main" val="88293922"/>
                    </a:ext>
                  </a:extLst>
                </a:gridCol>
                <a:gridCol w="3221501">
                  <a:extLst>
                    <a:ext uri="{9D8B030D-6E8A-4147-A177-3AD203B41FA5}">
                      <a16:colId xmlns:a16="http://schemas.microsoft.com/office/drawing/2014/main" val="514396443"/>
                    </a:ext>
                  </a:extLst>
                </a:gridCol>
                <a:gridCol w="758521">
                  <a:extLst>
                    <a:ext uri="{9D8B030D-6E8A-4147-A177-3AD203B41FA5}">
                      <a16:colId xmlns:a16="http://schemas.microsoft.com/office/drawing/2014/main" val="1290097094"/>
                    </a:ext>
                  </a:extLst>
                </a:gridCol>
                <a:gridCol w="1081347">
                  <a:extLst>
                    <a:ext uri="{9D8B030D-6E8A-4147-A177-3AD203B41FA5}">
                      <a16:colId xmlns:a16="http://schemas.microsoft.com/office/drawing/2014/main" val="3509899410"/>
                    </a:ext>
                  </a:extLst>
                </a:gridCol>
                <a:gridCol w="931468">
                  <a:extLst>
                    <a:ext uri="{9D8B030D-6E8A-4147-A177-3AD203B41FA5}">
                      <a16:colId xmlns:a16="http://schemas.microsoft.com/office/drawing/2014/main" val="2756427701"/>
                    </a:ext>
                  </a:extLst>
                </a:gridCol>
                <a:gridCol w="2081154">
                  <a:extLst>
                    <a:ext uri="{9D8B030D-6E8A-4147-A177-3AD203B41FA5}">
                      <a16:colId xmlns:a16="http://schemas.microsoft.com/office/drawing/2014/main" val="3625172270"/>
                    </a:ext>
                  </a:extLst>
                </a:gridCol>
                <a:gridCol w="1506311">
                  <a:extLst>
                    <a:ext uri="{9D8B030D-6E8A-4147-A177-3AD203B41FA5}">
                      <a16:colId xmlns:a16="http://schemas.microsoft.com/office/drawing/2014/main" val="2592652259"/>
                    </a:ext>
                  </a:extLst>
                </a:gridCol>
              </a:tblGrid>
              <a:tr h="442578">
                <a:tc rowSpan="2">
                  <a:txBody>
                    <a:bodyPr/>
                    <a:lstStyle/>
                    <a:p>
                      <a:r>
                        <a:rPr lang="en-US" dirty="0"/>
                        <a:t>Risk no.</a:t>
                      </a:r>
                      <a:endParaRPr lang="el-GR" dirty="0"/>
                    </a:p>
                  </a:txBody>
                  <a:tcPr>
                    <a:solidFill>
                      <a:schemeClr val="accent5">
                        <a:lumMod val="75000"/>
                      </a:schemeClr>
                    </a:solidFill>
                  </a:tcPr>
                </a:tc>
                <a:tc rowSpan="2">
                  <a:txBody>
                    <a:bodyPr/>
                    <a:lstStyle/>
                    <a:p>
                      <a:r>
                        <a:rPr lang="en-US" dirty="0"/>
                        <a:t>Risk Description</a:t>
                      </a:r>
                      <a:endParaRPr lang="el-GR" dirty="0"/>
                    </a:p>
                  </a:txBody>
                  <a:tcPr>
                    <a:solidFill>
                      <a:schemeClr val="accent5">
                        <a:lumMod val="75000"/>
                      </a:schemeClr>
                    </a:solidFill>
                  </a:tcPr>
                </a:tc>
                <a:tc gridSpan="3">
                  <a:txBody>
                    <a:bodyPr/>
                    <a:lstStyle/>
                    <a:p>
                      <a:pPr algn="ctr"/>
                      <a:r>
                        <a:rPr lang="en-US" dirty="0"/>
                        <a:t>Impact</a:t>
                      </a:r>
                      <a:endParaRPr lang="el-GR" dirty="0"/>
                    </a:p>
                  </a:txBody>
                  <a:tcPr>
                    <a:solidFill>
                      <a:schemeClr val="bg1">
                        <a:lumMod val="50000"/>
                      </a:schemeClr>
                    </a:solidFill>
                  </a:tcPr>
                </a:tc>
                <a:tc hMerge="1">
                  <a:txBody>
                    <a:bodyPr/>
                    <a:lstStyle/>
                    <a:p>
                      <a:endParaRPr lang="el-GR" dirty="0"/>
                    </a:p>
                  </a:txBody>
                  <a:tcPr>
                    <a:solidFill>
                      <a:schemeClr val="accent5">
                        <a:lumMod val="75000"/>
                      </a:schemeClr>
                    </a:solidFill>
                  </a:tcPr>
                </a:tc>
                <a:tc hMerge="1">
                  <a:txBody>
                    <a:bodyPr/>
                    <a:lstStyle/>
                    <a:p>
                      <a:endParaRPr lang="el-GR" dirty="0"/>
                    </a:p>
                  </a:txBody>
                  <a:tcPr>
                    <a:solidFill>
                      <a:schemeClr val="accent5">
                        <a:lumMod val="75000"/>
                      </a:schemeClr>
                    </a:solidFill>
                  </a:tcPr>
                </a:tc>
                <a:tc rowSpan="2">
                  <a:txBody>
                    <a:bodyPr/>
                    <a:lstStyle/>
                    <a:p>
                      <a:pPr algn="ctr"/>
                      <a:r>
                        <a:rPr lang="en-US" dirty="0"/>
                        <a:t>Likelihood</a:t>
                      </a:r>
                      <a:endParaRPr lang="el-GR" dirty="0"/>
                    </a:p>
                  </a:txBody>
                  <a:tcPr>
                    <a:solidFill>
                      <a:schemeClr val="accent2">
                        <a:lumMod val="50000"/>
                      </a:schemeClr>
                    </a:solidFill>
                  </a:tcPr>
                </a:tc>
                <a:tc rowSpan="2">
                  <a:txBody>
                    <a:bodyPr/>
                    <a:lstStyle/>
                    <a:p>
                      <a:pPr algn="ctr"/>
                      <a:r>
                        <a:rPr lang="en-US" dirty="0"/>
                        <a:t>Urgency</a:t>
                      </a:r>
                      <a:endParaRPr lang="el-GR" dirty="0"/>
                    </a:p>
                  </a:txBody>
                  <a:tcPr>
                    <a:solidFill>
                      <a:srgbClr val="7030A0"/>
                    </a:solidFill>
                  </a:tcPr>
                </a:tc>
                <a:extLst>
                  <a:ext uri="{0D108BD9-81ED-4DB2-BD59-A6C34878D82A}">
                    <a16:rowId xmlns:a16="http://schemas.microsoft.com/office/drawing/2014/main" val="1119023753"/>
                  </a:ext>
                </a:extLst>
              </a:tr>
              <a:tr h="355364">
                <a:tc vMerge="1">
                  <a:txBody>
                    <a:bodyPr/>
                    <a:lstStyle/>
                    <a:p>
                      <a:endParaRPr lang="el-GR"/>
                    </a:p>
                  </a:txBody>
                  <a:tcPr/>
                </a:tc>
                <a:tc vMerge="1">
                  <a:txBody>
                    <a:bodyPr/>
                    <a:lstStyle/>
                    <a:p>
                      <a:endParaRPr lang="el-GR"/>
                    </a:p>
                  </a:txBody>
                  <a:tcPr/>
                </a:tc>
                <a:tc>
                  <a:txBody>
                    <a:bodyPr/>
                    <a:lstStyle/>
                    <a:p>
                      <a:r>
                        <a:rPr lang="en-US" dirty="0">
                          <a:solidFill>
                            <a:schemeClr val="bg1"/>
                          </a:solidFill>
                        </a:rPr>
                        <a:t>Low</a:t>
                      </a:r>
                      <a:endParaRPr lang="el-GR" dirty="0">
                        <a:solidFill>
                          <a:schemeClr val="bg1"/>
                        </a:solidFill>
                      </a:endParaRPr>
                    </a:p>
                  </a:txBody>
                  <a:tcPr>
                    <a:solidFill>
                      <a:schemeClr val="accent6">
                        <a:lumMod val="75000"/>
                      </a:schemeClr>
                    </a:solidFill>
                  </a:tcPr>
                </a:tc>
                <a:tc>
                  <a:txBody>
                    <a:bodyPr/>
                    <a:lstStyle/>
                    <a:p>
                      <a:r>
                        <a:rPr lang="en-US" dirty="0">
                          <a:solidFill>
                            <a:schemeClr val="bg1"/>
                          </a:solidFill>
                        </a:rPr>
                        <a:t>Medium</a:t>
                      </a:r>
                      <a:endParaRPr lang="el-GR" dirty="0">
                        <a:solidFill>
                          <a:schemeClr val="bg1"/>
                        </a:solidFill>
                      </a:endParaRPr>
                    </a:p>
                  </a:txBody>
                  <a:tcPr>
                    <a:solidFill>
                      <a:srgbClr val="FFC819"/>
                    </a:solidFill>
                  </a:tcPr>
                </a:tc>
                <a:tc>
                  <a:txBody>
                    <a:bodyPr/>
                    <a:lstStyle/>
                    <a:p>
                      <a:r>
                        <a:rPr lang="en-US" dirty="0">
                          <a:solidFill>
                            <a:schemeClr val="bg1"/>
                          </a:solidFill>
                        </a:rPr>
                        <a:t>High</a:t>
                      </a:r>
                      <a:endParaRPr lang="el-GR" dirty="0">
                        <a:solidFill>
                          <a:schemeClr val="bg1"/>
                        </a:solidFill>
                      </a:endParaRPr>
                    </a:p>
                  </a:txBody>
                  <a:tcPr>
                    <a:solidFill>
                      <a:srgbClr val="E42020"/>
                    </a:solidFill>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685448647"/>
                  </a:ext>
                </a:extLst>
              </a:tr>
              <a:tr h="710728">
                <a:tc>
                  <a:txBody>
                    <a:bodyPr/>
                    <a:lstStyle/>
                    <a:p>
                      <a:pPr algn="ctr"/>
                      <a:r>
                        <a:rPr lang="en-US" dirty="0"/>
                        <a:t>❶</a:t>
                      </a:r>
                      <a:endParaRPr lang="el-GR" dirty="0"/>
                    </a:p>
                  </a:txBody>
                  <a:tcPr anchor="ctr"/>
                </a:tc>
                <a:tc>
                  <a:txBody>
                    <a:bodyPr/>
                    <a:lstStyle/>
                    <a:p>
                      <a:endParaRPr lang="el-GR" dirty="0"/>
                    </a:p>
                  </a:txBody>
                  <a:tcPr/>
                </a:tc>
                <a:tc>
                  <a:txBody>
                    <a:bodyPr/>
                    <a:lstStyle/>
                    <a:p>
                      <a:pPr algn="ctr"/>
                      <a:endParaRPr lang="el-GR" dirty="0"/>
                    </a:p>
                  </a:txBody>
                  <a:tcPr>
                    <a:solidFill>
                      <a:schemeClr val="accent6">
                        <a:lumMod val="40000"/>
                        <a:lumOff val="60000"/>
                      </a:schemeClr>
                    </a:solidFill>
                  </a:tcPr>
                </a:tc>
                <a:tc>
                  <a:txBody>
                    <a:bodyPr/>
                    <a:lstStyle/>
                    <a:p>
                      <a:pPr algn="ctr"/>
                      <a:endParaRPr lang="el-GR"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dirty="0">
                          <a:sym typeface="Wingdings" panose="05000000000000000000" pitchFamily="2" charset="2"/>
                        </a:rPr>
                        <a:t></a:t>
                      </a:r>
                      <a:endParaRPr lang="el-GR" sz="4000" dirty="0"/>
                    </a:p>
                  </a:txBody>
                  <a:tcPr>
                    <a:solidFill>
                      <a:srgbClr val="F29292"/>
                    </a:solidFill>
                  </a:tcPr>
                </a:tc>
                <a:tc>
                  <a:txBody>
                    <a:bodyPr/>
                    <a:lstStyle/>
                    <a:p>
                      <a:pPr algn="ctr"/>
                      <a:r>
                        <a:rPr lang="en-US" sz="2400" dirty="0"/>
                        <a:t>20%</a:t>
                      </a:r>
                      <a:endParaRPr lang="el-GR" sz="2400" dirty="0"/>
                    </a:p>
                  </a:txBody>
                  <a:tcPr anchor="ctr">
                    <a:solidFill>
                      <a:schemeClr val="accent2">
                        <a:lumMod val="60000"/>
                        <a:lumOff val="40000"/>
                      </a:schemeClr>
                    </a:solidFill>
                  </a:tcPr>
                </a:tc>
                <a:tc>
                  <a:txBody>
                    <a:bodyPr/>
                    <a:lstStyle/>
                    <a:p>
                      <a:pPr algn="ctr"/>
                      <a:r>
                        <a:rPr lang="en-US" sz="2400" dirty="0"/>
                        <a:t>High</a:t>
                      </a:r>
                      <a:endParaRPr lang="el-GR" sz="2400" dirty="0"/>
                    </a:p>
                  </a:txBody>
                  <a:tcPr anchor="ctr">
                    <a:solidFill>
                      <a:srgbClr val="BD92DE"/>
                    </a:solidFill>
                  </a:tcPr>
                </a:tc>
                <a:extLst>
                  <a:ext uri="{0D108BD9-81ED-4DB2-BD59-A6C34878D82A}">
                    <a16:rowId xmlns:a16="http://schemas.microsoft.com/office/drawing/2014/main" val="3527996475"/>
                  </a:ext>
                </a:extLst>
              </a:tr>
              <a:tr h="710728">
                <a:tc>
                  <a:txBody>
                    <a:bodyPr/>
                    <a:lstStyle/>
                    <a:p>
                      <a:pPr algn="ctr"/>
                      <a:r>
                        <a:rPr lang="el-GR" dirty="0"/>
                        <a:t>❷</a:t>
                      </a:r>
                    </a:p>
                  </a:txBody>
                  <a:tcPr anchor="ctr"/>
                </a:tc>
                <a:tc>
                  <a:txBody>
                    <a:bodyPr/>
                    <a:lstStyle/>
                    <a:p>
                      <a:endParaRPr lang="el-GR"/>
                    </a:p>
                  </a:txBody>
                  <a:tcPr/>
                </a:tc>
                <a:tc>
                  <a:txBody>
                    <a:bodyPr/>
                    <a:lstStyle/>
                    <a:p>
                      <a:pPr algn="ctr"/>
                      <a:endParaRPr lang="el-GR" dirty="0"/>
                    </a:p>
                  </a:txBody>
                  <a:tcPr>
                    <a:solidFill>
                      <a:schemeClr val="accent6">
                        <a:lumMod val="60000"/>
                        <a:lumOff val="40000"/>
                      </a:schemeClr>
                    </a:solidFill>
                  </a:tcPr>
                </a:tc>
                <a:tc>
                  <a:txBody>
                    <a:bodyPr/>
                    <a:lstStyle/>
                    <a:p>
                      <a:pPr algn="ctr"/>
                      <a:r>
                        <a:rPr lang="el-GR" sz="4000" dirty="0">
                          <a:sym typeface="Wingdings" panose="05000000000000000000" pitchFamily="2" charset="2"/>
                        </a:rPr>
                        <a:t></a:t>
                      </a:r>
                      <a:endParaRPr lang="el-GR" dirty="0"/>
                    </a:p>
                  </a:txBody>
                  <a:tcPr>
                    <a:solidFill>
                      <a:schemeClr val="accent4">
                        <a:lumMod val="40000"/>
                        <a:lumOff val="60000"/>
                      </a:schemeClr>
                    </a:solidFill>
                  </a:tcPr>
                </a:tc>
                <a:tc>
                  <a:txBody>
                    <a:bodyPr/>
                    <a:lstStyle/>
                    <a:p>
                      <a:pPr algn="ctr"/>
                      <a:endParaRPr lang="el-GR" dirty="0"/>
                    </a:p>
                  </a:txBody>
                  <a:tcPr>
                    <a:solidFill>
                      <a:srgbClr val="E84444"/>
                    </a:solidFill>
                  </a:tcPr>
                </a:tc>
                <a:tc>
                  <a:txBody>
                    <a:bodyPr/>
                    <a:lstStyle/>
                    <a:p>
                      <a:pPr algn="ctr"/>
                      <a:r>
                        <a:rPr lang="en-US" sz="2400" dirty="0"/>
                        <a:t>50%</a:t>
                      </a:r>
                      <a:endParaRPr lang="el-GR" sz="2400" dirty="0"/>
                    </a:p>
                  </a:txBody>
                  <a:tcPr anchor="ctr">
                    <a:solidFill>
                      <a:schemeClr val="accent2">
                        <a:lumMod val="75000"/>
                      </a:schemeClr>
                    </a:solidFill>
                  </a:tcPr>
                </a:tc>
                <a:tc>
                  <a:txBody>
                    <a:bodyPr/>
                    <a:lstStyle/>
                    <a:p>
                      <a:pPr algn="ctr"/>
                      <a:r>
                        <a:rPr lang="en-US" sz="2400" dirty="0"/>
                        <a:t>Low</a:t>
                      </a:r>
                      <a:endParaRPr lang="el-GR" sz="2400" dirty="0"/>
                    </a:p>
                  </a:txBody>
                  <a:tcPr anchor="ctr">
                    <a:solidFill>
                      <a:srgbClr val="8D42C6"/>
                    </a:solidFill>
                  </a:tcPr>
                </a:tc>
                <a:extLst>
                  <a:ext uri="{0D108BD9-81ED-4DB2-BD59-A6C34878D82A}">
                    <a16:rowId xmlns:a16="http://schemas.microsoft.com/office/drawing/2014/main" val="2482109171"/>
                  </a:ext>
                </a:extLst>
              </a:tr>
              <a:tr h="710728">
                <a:tc>
                  <a:txBody>
                    <a:bodyPr/>
                    <a:lstStyle/>
                    <a:p>
                      <a:pPr algn="ctr"/>
                      <a:r>
                        <a:rPr lang="el-GR" dirty="0"/>
                        <a:t>❸</a:t>
                      </a:r>
                    </a:p>
                  </a:txBody>
                  <a:tcPr anchor="ctr"/>
                </a:tc>
                <a:tc>
                  <a:txBody>
                    <a:bodyPr/>
                    <a:lstStyle/>
                    <a:p>
                      <a:endParaRPr lang="el-G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dirty="0">
                          <a:sym typeface="Wingdings" panose="05000000000000000000" pitchFamily="2" charset="2"/>
                        </a:rPr>
                        <a:t></a:t>
                      </a:r>
                      <a:endParaRPr lang="el-GR" sz="4000" dirty="0"/>
                    </a:p>
                  </a:txBody>
                  <a:tcPr>
                    <a:solidFill>
                      <a:schemeClr val="accent6">
                        <a:lumMod val="40000"/>
                        <a:lumOff val="60000"/>
                      </a:schemeClr>
                    </a:solidFill>
                  </a:tcPr>
                </a:tc>
                <a:tc>
                  <a:txBody>
                    <a:bodyPr/>
                    <a:lstStyle/>
                    <a:p>
                      <a:pPr algn="ctr"/>
                      <a:endParaRPr lang="el-GR" dirty="0"/>
                    </a:p>
                  </a:txBody>
                  <a:tcPr>
                    <a:solidFill>
                      <a:schemeClr val="accent4">
                        <a:lumMod val="20000"/>
                        <a:lumOff val="80000"/>
                      </a:schemeClr>
                    </a:solidFill>
                  </a:tcPr>
                </a:tc>
                <a:tc>
                  <a:txBody>
                    <a:bodyPr/>
                    <a:lstStyle/>
                    <a:p>
                      <a:pPr algn="ctr"/>
                      <a:endParaRPr lang="el-GR" dirty="0"/>
                    </a:p>
                  </a:txBody>
                  <a:tcPr>
                    <a:solidFill>
                      <a:srgbClr val="F29292"/>
                    </a:solidFill>
                  </a:tcPr>
                </a:tc>
                <a:tc>
                  <a:txBody>
                    <a:bodyPr/>
                    <a:lstStyle/>
                    <a:p>
                      <a:pPr algn="ctr"/>
                      <a:r>
                        <a:rPr lang="en-US" sz="2400" dirty="0"/>
                        <a:t>70%</a:t>
                      </a:r>
                      <a:endParaRPr lang="el-GR" sz="2400" dirty="0"/>
                    </a:p>
                  </a:txBody>
                  <a:tcPr anchor="ctr">
                    <a:solidFill>
                      <a:schemeClr val="accent2">
                        <a:lumMod val="60000"/>
                        <a:lumOff val="40000"/>
                      </a:schemeClr>
                    </a:solidFill>
                  </a:tcPr>
                </a:tc>
                <a:tc>
                  <a:txBody>
                    <a:bodyPr/>
                    <a:lstStyle/>
                    <a:p>
                      <a:pPr algn="ctr"/>
                      <a:r>
                        <a:rPr lang="en-US" sz="2400" dirty="0"/>
                        <a:t>Low</a:t>
                      </a:r>
                      <a:endParaRPr lang="el-GR" sz="2400" dirty="0"/>
                    </a:p>
                  </a:txBody>
                  <a:tcPr anchor="ctr">
                    <a:solidFill>
                      <a:srgbClr val="BD92DE"/>
                    </a:solidFill>
                  </a:tcPr>
                </a:tc>
                <a:extLst>
                  <a:ext uri="{0D108BD9-81ED-4DB2-BD59-A6C34878D82A}">
                    <a16:rowId xmlns:a16="http://schemas.microsoft.com/office/drawing/2014/main" val="1480520204"/>
                  </a:ext>
                </a:extLst>
              </a:tr>
              <a:tr h="710728">
                <a:tc>
                  <a:txBody>
                    <a:bodyPr/>
                    <a:lstStyle/>
                    <a:p>
                      <a:pPr algn="ctr"/>
                      <a:r>
                        <a:rPr lang="el-GR" dirty="0"/>
                        <a:t>❹</a:t>
                      </a:r>
                    </a:p>
                  </a:txBody>
                  <a:tcPr anchor="ctr"/>
                </a:tc>
                <a:tc>
                  <a:txBody>
                    <a:bodyPr/>
                    <a:lstStyle/>
                    <a:p>
                      <a:endParaRPr lang="el-GR"/>
                    </a:p>
                  </a:txBody>
                  <a:tcPr/>
                </a:tc>
                <a:tc>
                  <a:txBody>
                    <a:bodyPr/>
                    <a:lstStyle/>
                    <a:p>
                      <a:pPr algn="ctr"/>
                      <a:endParaRPr lang="el-GR" dirty="0"/>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4000" dirty="0"/>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dirty="0">
                          <a:sym typeface="Wingdings" panose="05000000000000000000" pitchFamily="2" charset="2"/>
                        </a:rPr>
                        <a:t></a:t>
                      </a:r>
                      <a:endParaRPr lang="el-GR" sz="4000" dirty="0"/>
                    </a:p>
                  </a:txBody>
                  <a:tcPr>
                    <a:solidFill>
                      <a:srgbClr val="E84444"/>
                    </a:solidFill>
                  </a:tcPr>
                </a:tc>
                <a:tc>
                  <a:txBody>
                    <a:bodyPr/>
                    <a:lstStyle/>
                    <a:p>
                      <a:pPr algn="ctr"/>
                      <a:r>
                        <a:rPr lang="en-US" sz="2400" dirty="0"/>
                        <a:t>50%</a:t>
                      </a:r>
                      <a:endParaRPr lang="el-GR" sz="2400" dirty="0"/>
                    </a:p>
                  </a:txBody>
                  <a:tcPr anchor="ctr">
                    <a:solidFill>
                      <a:schemeClr val="accent2">
                        <a:lumMod val="75000"/>
                      </a:schemeClr>
                    </a:solidFill>
                  </a:tcPr>
                </a:tc>
                <a:tc>
                  <a:txBody>
                    <a:bodyPr/>
                    <a:lstStyle/>
                    <a:p>
                      <a:pPr algn="ctr"/>
                      <a:r>
                        <a:rPr lang="en-US" sz="2400" dirty="0"/>
                        <a:t>Low</a:t>
                      </a:r>
                      <a:endParaRPr lang="el-GR" sz="2400" dirty="0"/>
                    </a:p>
                  </a:txBody>
                  <a:tcPr anchor="ctr">
                    <a:solidFill>
                      <a:srgbClr val="8D42C6"/>
                    </a:solidFill>
                  </a:tcPr>
                </a:tc>
                <a:extLst>
                  <a:ext uri="{0D108BD9-81ED-4DB2-BD59-A6C34878D82A}">
                    <a16:rowId xmlns:a16="http://schemas.microsoft.com/office/drawing/2014/main" val="2622624395"/>
                  </a:ext>
                </a:extLst>
              </a:tr>
            </a:tbl>
          </a:graphicData>
        </a:graphic>
      </p:graphicFrame>
      <p:sp>
        <p:nvSpPr>
          <p:cNvPr id="32" name="Rectangle 23">
            <a:extLst>
              <a:ext uri="{FF2B5EF4-FFF2-40B4-BE49-F238E27FC236}">
                <a16:creationId xmlns:a16="http://schemas.microsoft.com/office/drawing/2014/main" id="{4212DF0F-94D7-441C-8E6A-00AD3DAD8998}"/>
              </a:ext>
            </a:extLst>
          </p:cNvPr>
          <p:cNvSpPr txBox="1">
            <a:spLocks noChangeArrowheads="1"/>
          </p:cNvSpPr>
          <p:nvPr/>
        </p:nvSpPr>
        <p:spPr>
          <a:xfrm>
            <a:off x="822721" y="1380332"/>
            <a:ext cx="10544176" cy="1079724"/>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1E276E"/>
                </a:solidFill>
              </a:rPr>
              <a:t>For each </a:t>
            </a:r>
            <a:r>
              <a:rPr lang="en-GB" sz="2600" b="1" dirty="0">
                <a:solidFill>
                  <a:srgbClr val="1E276E"/>
                </a:solidFill>
              </a:rPr>
              <a:t>significant</a:t>
            </a:r>
            <a:r>
              <a:rPr lang="en-GB" sz="2600" dirty="0">
                <a:solidFill>
                  <a:srgbClr val="1E276E"/>
                </a:solidFill>
              </a:rPr>
              <a:t> risk, assess: likelihood of occurrence (probability), impact on project, </a:t>
            </a:r>
            <a:r>
              <a:rPr lang="en-GB" altLang="en-US" sz="2600" dirty="0">
                <a:solidFill>
                  <a:srgbClr val="1E276E"/>
                </a:solidFill>
              </a:rPr>
              <a:t>urgency of response required</a:t>
            </a:r>
            <a:endParaRPr lang="el-GR" sz="2600" dirty="0">
              <a:solidFill>
                <a:srgbClr val="1E276E"/>
              </a:solidFill>
            </a:endParaRPr>
          </a:p>
          <a:p>
            <a:pPr marL="0" indent="0">
              <a:buFont typeface="Arial" panose="020B0604020202020204" pitchFamily="34" charset="0"/>
              <a:buNone/>
            </a:pPr>
            <a:endParaRPr lang="en-GB" altLang="en-US" sz="2600" dirty="0">
              <a:solidFill>
                <a:srgbClr val="1E276E"/>
              </a:solidFill>
            </a:endParaRPr>
          </a:p>
        </p:txBody>
      </p:sp>
    </p:spTree>
    <p:extLst>
      <p:ext uri="{BB962C8B-B14F-4D97-AF65-F5344CB8AC3E}">
        <p14:creationId xmlns:p14="http://schemas.microsoft.com/office/powerpoint/2010/main" val="614967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4403725" cy="533400"/>
          </a:xfrm>
          <a:ln/>
        </p:spPr>
        <p:txBody>
          <a:bodyPr vert="horz" lIns="91440" tIns="45720" rIns="91440" bIns="45720" rtlCol="0" anchor="ctr">
            <a:noAutofit/>
          </a:bodyPr>
          <a:lstStyle/>
          <a:p>
            <a:r>
              <a:rPr lang="en-US" sz="3200" b="1" dirty="0">
                <a:solidFill>
                  <a:srgbClr val="1E276E"/>
                </a:solidFill>
              </a:rPr>
              <a:t>Qualitative analysis (</a:t>
            </a:r>
            <a:r>
              <a:rPr lang="en-US" sz="3200" b="1" dirty="0" err="1">
                <a:solidFill>
                  <a:srgbClr val="1E276E"/>
                </a:solidFill>
              </a:rPr>
              <a:t>cont</a:t>
            </a:r>
            <a:r>
              <a:rPr lang="en-US" sz="3200" b="1" dirty="0">
                <a:solidFill>
                  <a:srgbClr val="1E276E"/>
                </a:solidFill>
              </a:rPr>
              <a:t>)</a:t>
            </a:r>
            <a:endParaRPr lang="el-GR" sz="3200" b="1" dirty="0">
              <a:solidFill>
                <a:srgbClr val="1E276E"/>
              </a:solidFill>
            </a:endParaRPr>
          </a:p>
        </p:txBody>
      </p:sp>
      <p:sp>
        <p:nvSpPr>
          <p:cNvPr id="32791" name="Rectangle 23">
            <a:extLst>
              <a:ext uri="{FF2B5EF4-FFF2-40B4-BE49-F238E27FC236}">
                <a16:creationId xmlns:a16="http://schemas.microsoft.com/office/drawing/2014/main" id="{CF8202AC-2253-458B-9B53-CE58F70F155E}"/>
              </a:ext>
            </a:extLst>
          </p:cNvPr>
          <p:cNvSpPr>
            <a:spLocks noGrp="1" noChangeArrowheads="1"/>
          </p:cNvSpPr>
          <p:nvPr>
            <p:ph type="body" idx="4294967295"/>
          </p:nvPr>
        </p:nvSpPr>
        <p:spPr>
          <a:xfrm>
            <a:off x="845678" y="1372133"/>
            <a:ext cx="4968478" cy="2702674"/>
          </a:xfrm>
          <a:ln/>
        </p:spPr>
        <p:txBody>
          <a:bodyPr>
            <a:normAutofit/>
          </a:bodyPr>
          <a:lstStyle/>
          <a:p>
            <a:pPr marL="0" indent="0">
              <a:buNone/>
            </a:pPr>
            <a:endParaRPr lang="en-GB" altLang="en-US" sz="2600" dirty="0">
              <a:solidFill>
                <a:srgbClr val="1E276E"/>
              </a:solidFill>
            </a:endParaRPr>
          </a:p>
          <a:p>
            <a:pPr marL="0" indent="0">
              <a:buNone/>
            </a:pPr>
            <a:r>
              <a:rPr lang="en-GB" altLang="en-US" sz="2600" b="1" dirty="0">
                <a:solidFill>
                  <a:srgbClr val="FF0000"/>
                </a:solidFill>
              </a:rPr>
              <a:t>Make a “probability/impact matrix” and</a:t>
            </a:r>
          </a:p>
          <a:p>
            <a:pPr marL="0" indent="0">
              <a:buNone/>
            </a:pPr>
            <a:r>
              <a:rPr lang="en-GB" altLang="en-US" sz="2600" b="1" dirty="0">
                <a:solidFill>
                  <a:srgbClr val="FF0000"/>
                </a:solidFill>
              </a:rPr>
              <a:t>Rank risks into “important” and “less important”</a:t>
            </a: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le 4">
            <a:extLst>
              <a:ext uri="{FF2B5EF4-FFF2-40B4-BE49-F238E27FC236}">
                <a16:creationId xmlns:a16="http://schemas.microsoft.com/office/drawing/2014/main" id="{11FDCEAA-E6E2-4EB8-9535-5DE8250D57F5}"/>
              </a:ext>
            </a:extLst>
          </p:cNvPr>
          <p:cNvGraphicFramePr>
            <a:graphicFrameLocks noGrp="1"/>
          </p:cNvGraphicFramePr>
          <p:nvPr>
            <p:extLst>
              <p:ext uri="{D42A27DB-BD31-4B8C-83A1-F6EECF244321}">
                <p14:modId xmlns:p14="http://schemas.microsoft.com/office/powerpoint/2010/main" val="1863909985"/>
              </p:ext>
            </p:extLst>
          </p:nvPr>
        </p:nvGraphicFramePr>
        <p:xfrm>
          <a:off x="6003517" y="1347892"/>
          <a:ext cx="5135248" cy="4162216"/>
        </p:xfrm>
        <a:graphic>
          <a:graphicData uri="http://schemas.openxmlformats.org/drawingml/2006/table">
            <a:tbl>
              <a:tblPr firstRow="1" bandRow="1">
                <a:tableStyleId>{5C22544A-7EE6-4342-B048-85BDC9FD1C3A}</a:tableStyleId>
              </a:tblPr>
              <a:tblGrid>
                <a:gridCol w="1283812">
                  <a:extLst>
                    <a:ext uri="{9D8B030D-6E8A-4147-A177-3AD203B41FA5}">
                      <a16:colId xmlns:a16="http://schemas.microsoft.com/office/drawing/2014/main" val="2162925715"/>
                    </a:ext>
                  </a:extLst>
                </a:gridCol>
                <a:gridCol w="1283812">
                  <a:extLst>
                    <a:ext uri="{9D8B030D-6E8A-4147-A177-3AD203B41FA5}">
                      <a16:colId xmlns:a16="http://schemas.microsoft.com/office/drawing/2014/main" val="1598171216"/>
                    </a:ext>
                  </a:extLst>
                </a:gridCol>
                <a:gridCol w="1278712">
                  <a:extLst>
                    <a:ext uri="{9D8B030D-6E8A-4147-A177-3AD203B41FA5}">
                      <a16:colId xmlns:a16="http://schemas.microsoft.com/office/drawing/2014/main" val="3622107225"/>
                    </a:ext>
                  </a:extLst>
                </a:gridCol>
                <a:gridCol w="1288912">
                  <a:extLst>
                    <a:ext uri="{9D8B030D-6E8A-4147-A177-3AD203B41FA5}">
                      <a16:colId xmlns:a16="http://schemas.microsoft.com/office/drawing/2014/main" val="3273789411"/>
                    </a:ext>
                  </a:extLst>
                </a:gridCol>
              </a:tblGrid>
              <a:tr h="1040554">
                <a:tc>
                  <a:txBody>
                    <a:bodyPr/>
                    <a:lstStyle/>
                    <a:p>
                      <a:pPr algn="ctr"/>
                      <a:r>
                        <a:rPr lang="en-US" dirty="0"/>
                        <a:t>0%</a:t>
                      </a:r>
                      <a:endParaRPr lang="el-GR" dirty="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Low</a:t>
                      </a:r>
                    </a:p>
                    <a:p>
                      <a:pPr algn="ctr"/>
                      <a:r>
                        <a:rPr lang="en-US" sz="1200" dirty="0">
                          <a:solidFill>
                            <a:srgbClr val="FFC000"/>
                          </a:solidFill>
                        </a:rPr>
                        <a:t>tolerable</a:t>
                      </a:r>
                      <a:endParaRPr lang="el-GR" sz="1200" dirty="0">
                        <a:solidFill>
                          <a:srgbClr val="FFC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Medium</a:t>
                      </a:r>
                    </a:p>
                    <a:p>
                      <a:pPr algn="ctr"/>
                      <a:r>
                        <a:rPr lang="en-US" sz="1200" dirty="0">
                          <a:solidFill>
                            <a:srgbClr val="FFC000"/>
                          </a:solidFill>
                        </a:rPr>
                        <a:t>undesirable</a:t>
                      </a:r>
                      <a:endParaRPr lang="el-GR" sz="1200" dirty="0">
                        <a:solidFill>
                          <a:srgbClr val="FFC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High</a:t>
                      </a:r>
                    </a:p>
                    <a:p>
                      <a:pPr algn="ctr"/>
                      <a:r>
                        <a:rPr lang="en-US" sz="1200" dirty="0">
                          <a:solidFill>
                            <a:srgbClr val="FFC000"/>
                          </a:solidFill>
                        </a:rPr>
                        <a:t>Could result in disaster</a:t>
                      </a:r>
                      <a:endParaRPr lang="el-GR" sz="1200" dirty="0">
                        <a:solidFill>
                          <a:srgbClr val="FFC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940250274"/>
                  </a:ext>
                </a:extLst>
              </a:tr>
              <a:tr h="1040554">
                <a:tc>
                  <a:txBody>
                    <a:bodyPr/>
                    <a:lstStyle/>
                    <a:p>
                      <a:pPr marL="0" algn="ctr" defTabSz="914400" rtl="0" eaLnBrk="1" latinLnBrk="0" hangingPunct="1"/>
                      <a:r>
                        <a:rPr lang="en-US" sz="1800" b="1" kern="1200" dirty="0">
                          <a:solidFill>
                            <a:schemeClr val="lt1"/>
                          </a:solidFill>
                          <a:latin typeface="+mn-lt"/>
                          <a:ea typeface="+mn-ea"/>
                          <a:cs typeface="+mn-cs"/>
                        </a:rPr>
                        <a:t>0-33%</a:t>
                      </a:r>
                    </a:p>
                    <a:p>
                      <a:pPr marL="0" algn="ctr" defTabSz="914400" rtl="0" eaLnBrk="1" latinLnBrk="0" hangingPunct="1"/>
                      <a:r>
                        <a:rPr lang="en-US" sz="1100" b="1" kern="1200" dirty="0">
                          <a:solidFill>
                            <a:srgbClr val="FFC000"/>
                          </a:solidFill>
                          <a:latin typeface="+mn-lt"/>
                          <a:ea typeface="+mn-ea"/>
                          <a:cs typeface="+mn-cs"/>
                        </a:rPr>
                        <a:t>Improbable</a:t>
                      </a:r>
                      <a:endParaRPr lang="el-GR" sz="1100" b="1" kern="1200" dirty="0">
                        <a:solidFill>
                          <a:srgbClr val="FFC000"/>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r>
                        <a:rPr lang="el-GR" dirty="0"/>
                        <a:t>❶</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endParaRPr lang="el-GR" sz="18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endParaRPr lang="el-GR" sz="18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87078893"/>
                  </a:ext>
                </a:extLst>
              </a:tr>
              <a:tr h="1040554">
                <a:tc>
                  <a:txBody>
                    <a:bodyPr/>
                    <a:lstStyle/>
                    <a:p>
                      <a:pPr marL="0" algn="ctr" defTabSz="914400" rtl="0" eaLnBrk="1" latinLnBrk="0" hangingPunct="1"/>
                      <a:r>
                        <a:rPr lang="en-US" sz="1800" b="1" kern="1200" dirty="0">
                          <a:solidFill>
                            <a:schemeClr val="lt1"/>
                          </a:solidFill>
                          <a:latin typeface="+mn-lt"/>
                          <a:ea typeface="+mn-ea"/>
                          <a:cs typeface="+mn-cs"/>
                        </a:rPr>
                        <a:t>34-66%</a:t>
                      </a:r>
                    </a:p>
                    <a:p>
                      <a:pPr marL="0" algn="ctr" defTabSz="914400" rtl="0" eaLnBrk="1" latinLnBrk="0" hangingPunct="1"/>
                      <a:r>
                        <a:rPr lang="en-US" sz="1200" b="1" kern="1200" dirty="0">
                          <a:solidFill>
                            <a:srgbClr val="FFC000"/>
                          </a:solidFill>
                          <a:latin typeface="+mn-lt"/>
                          <a:ea typeface="+mn-ea"/>
                          <a:cs typeface="+mn-cs"/>
                        </a:rPr>
                        <a:t>Possible</a:t>
                      </a:r>
                      <a:endParaRPr lang="el-GR" sz="1200" b="1" kern="1200" dirty="0">
                        <a:solidFill>
                          <a:srgbClr val="FFC000"/>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marL="0" algn="ctr" defTabSz="914400" rtl="0" eaLnBrk="1" latinLnBrk="0" hangingPunct="1"/>
                      <a:endParaRPr lang="el-GR" sz="18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l-GR" sz="1800" kern="1200" dirty="0">
                          <a:solidFill>
                            <a:schemeClr val="dk1"/>
                          </a:solidFill>
                          <a:latin typeface="+mn-lt"/>
                          <a:ea typeface="+mn-ea"/>
                          <a:cs typeface="+mn-cs"/>
                        </a:rPr>
                        <a:t>❷</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mn-lt"/>
                          <a:ea typeface="+mn-ea"/>
                          <a:cs typeface="+mn-cs"/>
                        </a:rPr>
                        <a:t>❹</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1734268"/>
                  </a:ext>
                </a:extLst>
              </a:tr>
              <a:tr h="1040554">
                <a:tc>
                  <a:txBody>
                    <a:bodyPr/>
                    <a:lstStyle/>
                    <a:p>
                      <a:pPr marL="0" algn="ctr" defTabSz="914400" rtl="0" eaLnBrk="1" latinLnBrk="0" hangingPunct="1"/>
                      <a:r>
                        <a:rPr lang="en-US" sz="1800" b="1" kern="1200" dirty="0">
                          <a:solidFill>
                            <a:schemeClr val="lt1"/>
                          </a:solidFill>
                          <a:latin typeface="+mn-lt"/>
                          <a:ea typeface="+mn-ea"/>
                          <a:cs typeface="+mn-cs"/>
                        </a:rPr>
                        <a:t>67-100%</a:t>
                      </a:r>
                    </a:p>
                    <a:p>
                      <a:pPr marL="0" algn="ctr" defTabSz="914400" rtl="0" eaLnBrk="1" latinLnBrk="0" hangingPunct="1"/>
                      <a:r>
                        <a:rPr lang="en-US" sz="1200" b="1" kern="1200" dirty="0">
                          <a:solidFill>
                            <a:srgbClr val="FFC000"/>
                          </a:solidFill>
                          <a:latin typeface="+mn-lt"/>
                          <a:ea typeface="+mn-ea"/>
                          <a:cs typeface="+mn-cs"/>
                        </a:rPr>
                        <a:t>Likely-certain</a:t>
                      </a:r>
                      <a:endParaRPr lang="el-GR" sz="1200" b="1" kern="1200" dirty="0">
                        <a:solidFill>
                          <a:srgbClr val="FFC000"/>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marL="0" algn="ctr" defTabSz="914400" rtl="0" eaLnBrk="1" latinLnBrk="0" hangingPunct="1"/>
                      <a:r>
                        <a:rPr lang="el-GR" sz="1800" kern="1200" dirty="0">
                          <a:solidFill>
                            <a:schemeClr val="dk1"/>
                          </a:solidFill>
                          <a:latin typeface="+mn-lt"/>
                          <a:ea typeface="+mn-ea"/>
                          <a:cs typeface="+mn-cs"/>
                        </a:rPr>
                        <a:t>❸</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endParaRPr lang="el-GR" sz="1800" kern="120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endParaRPr lang="el-GR" sz="18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0125819"/>
                  </a:ext>
                </a:extLst>
              </a:tr>
            </a:tbl>
          </a:graphicData>
        </a:graphic>
      </p:graphicFrame>
      <p:sp>
        <p:nvSpPr>
          <p:cNvPr id="6" name="TextBox 5">
            <a:extLst>
              <a:ext uri="{FF2B5EF4-FFF2-40B4-BE49-F238E27FC236}">
                <a16:creationId xmlns:a16="http://schemas.microsoft.com/office/drawing/2014/main" id="{FA35D044-FC80-4491-ACCC-2DEFEAFF572D}"/>
              </a:ext>
            </a:extLst>
          </p:cNvPr>
          <p:cNvSpPr txBox="1"/>
          <p:nvPr/>
        </p:nvSpPr>
        <p:spPr>
          <a:xfrm>
            <a:off x="5489612" y="2881253"/>
            <a:ext cx="461665" cy="1071897"/>
          </a:xfrm>
          <a:prstGeom prst="rect">
            <a:avLst/>
          </a:prstGeom>
          <a:noFill/>
        </p:spPr>
        <p:txBody>
          <a:bodyPr vert="vert270" wrap="none" rtlCol="0">
            <a:spAutoFit/>
          </a:bodyPr>
          <a:lstStyle/>
          <a:p>
            <a:r>
              <a:rPr lang="en-US" b="1" dirty="0">
                <a:solidFill>
                  <a:schemeClr val="accent5">
                    <a:lumMod val="50000"/>
                  </a:schemeClr>
                </a:solidFill>
              </a:rPr>
              <a:t>Likelihood</a:t>
            </a:r>
            <a:endParaRPr lang="el-GR" b="1" dirty="0">
              <a:solidFill>
                <a:schemeClr val="accent5">
                  <a:lumMod val="50000"/>
                </a:schemeClr>
              </a:solidFill>
            </a:endParaRPr>
          </a:p>
        </p:txBody>
      </p:sp>
      <p:sp>
        <p:nvSpPr>
          <p:cNvPr id="32" name="TextBox 31">
            <a:extLst>
              <a:ext uri="{FF2B5EF4-FFF2-40B4-BE49-F238E27FC236}">
                <a16:creationId xmlns:a16="http://schemas.microsoft.com/office/drawing/2014/main" id="{B9C12473-4F53-4625-A9A9-A7C8E6CA9CA0}"/>
              </a:ext>
            </a:extLst>
          </p:cNvPr>
          <p:cNvSpPr txBox="1"/>
          <p:nvPr/>
        </p:nvSpPr>
        <p:spPr>
          <a:xfrm>
            <a:off x="8154199" y="920215"/>
            <a:ext cx="846707" cy="369332"/>
          </a:xfrm>
          <a:prstGeom prst="rect">
            <a:avLst/>
          </a:prstGeom>
          <a:noFill/>
        </p:spPr>
        <p:txBody>
          <a:bodyPr wrap="none" rtlCol="0">
            <a:spAutoFit/>
          </a:bodyPr>
          <a:lstStyle/>
          <a:p>
            <a:r>
              <a:rPr lang="en-US" b="1" dirty="0">
                <a:solidFill>
                  <a:schemeClr val="accent5">
                    <a:lumMod val="50000"/>
                  </a:schemeClr>
                </a:solidFill>
              </a:rPr>
              <a:t>Impact</a:t>
            </a:r>
            <a:endParaRPr lang="el-GR" b="1" dirty="0">
              <a:solidFill>
                <a:schemeClr val="accent5">
                  <a:lumMod val="50000"/>
                </a:schemeClr>
              </a:solidFill>
            </a:endParaRPr>
          </a:p>
        </p:txBody>
      </p:sp>
      <p:cxnSp>
        <p:nvCxnSpPr>
          <p:cNvPr id="8" name="Straight Connector 7">
            <a:extLst>
              <a:ext uri="{FF2B5EF4-FFF2-40B4-BE49-F238E27FC236}">
                <a16:creationId xmlns:a16="http://schemas.microsoft.com/office/drawing/2014/main" id="{74261E80-15B6-4739-A931-5B78AD29087B}"/>
              </a:ext>
            </a:extLst>
          </p:cNvPr>
          <p:cNvCxnSpPr/>
          <p:nvPr/>
        </p:nvCxnSpPr>
        <p:spPr>
          <a:xfrm flipH="1" flipV="1">
            <a:off x="6003517" y="1347892"/>
            <a:ext cx="1279599" cy="1042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2C382F-1CDD-4036-804D-45C71B259F6E}"/>
              </a:ext>
            </a:extLst>
          </p:cNvPr>
          <p:cNvSpPr txBox="1"/>
          <p:nvPr/>
        </p:nvSpPr>
        <p:spPr>
          <a:xfrm>
            <a:off x="6571440" y="1499751"/>
            <a:ext cx="692818" cy="369332"/>
          </a:xfrm>
          <a:prstGeom prst="rect">
            <a:avLst/>
          </a:prstGeom>
          <a:noFill/>
        </p:spPr>
        <p:txBody>
          <a:bodyPr wrap="none" rtlCol="0">
            <a:spAutoFit/>
          </a:bodyPr>
          <a:lstStyle/>
          <a:p>
            <a:r>
              <a:rPr lang="en-US" dirty="0">
                <a:solidFill>
                  <a:schemeClr val="bg1"/>
                </a:solidFill>
              </a:rPr>
              <a:t>None</a:t>
            </a:r>
            <a:endParaRPr lang="el-GR" dirty="0">
              <a:solidFill>
                <a:schemeClr val="bg1"/>
              </a:solidFill>
            </a:endParaRPr>
          </a:p>
        </p:txBody>
      </p:sp>
      <p:sp>
        <p:nvSpPr>
          <p:cNvPr id="10" name="Oval 9">
            <a:extLst>
              <a:ext uri="{FF2B5EF4-FFF2-40B4-BE49-F238E27FC236}">
                <a16:creationId xmlns:a16="http://schemas.microsoft.com/office/drawing/2014/main" id="{98B35C76-9BE7-4D0E-A183-1BA1207AAA04}"/>
              </a:ext>
            </a:extLst>
          </p:cNvPr>
          <p:cNvSpPr/>
          <p:nvPr/>
        </p:nvSpPr>
        <p:spPr>
          <a:xfrm>
            <a:off x="8582526" y="3282808"/>
            <a:ext cx="2608480" cy="2285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Explosion: 8 Points 10">
            <a:extLst>
              <a:ext uri="{FF2B5EF4-FFF2-40B4-BE49-F238E27FC236}">
                <a16:creationId xmlns:a16="http://schemas.microsoft.com/office/drawing/2014/main" id="{E5805B71-A91C-449C-B334-0CB15EAE2311}"/>
              </a:ext>
            </a:extLst>
          </p:cNvPr>
          <p:cNvSpPr/>
          <p:nvPr/>
        </p:nvSpPr>
        <p:spPr>
          <a:xfrm>
            <a:off x="7018735" y="4450799"/>
            <a:ext cx="1978925" cy="1211168"/>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Explosion: 8 Points 37">
            <a:extLst>
              <a:ext uri="{FF2B5EF4-FFF2-40B4-BE49-F238E27FC236}">
                <a16:creationId xmlns:a16="http://schemas.microsoft.com/office/drawing/2014/main" id="{18913CC1-9639-4113-B03D-55250D8ADE86}"/>
              </a:ext>
            </a:extLst>
          </p:cNvPr>
          <p:cNvSpPr/>
          <p:nvPr/>
        </p:nvSpPr>
        <p:spPr>
          <a:xfrm>
            <a:off x="9468627" y="2390274"/>
            <a:ext cx="1978925" cy="1211168"/>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49811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C6B6BE06-696F-4010-8F12-18469147F6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9" t="7878" r="79" b="7878"/>
          <a:stretch>
            <a:fillRect/>
          </a:stretch>
        </p:blipFill>
        <p:spPr bwMode="auto">
          <a:xfrm>
            <a:off x="-2778" y="0"/>
            <a:ext cx="12198350" cy="6858000"/>
          </a:xfrm>
          <a:prstGeom prst="rect">
            <a:avLst/>
          </a:prstGeom>
          <a:noFill/>
          <a:ln>
            <a:noFill/>
          </a:ln>
          <a:effectLst/>
          <a:extLst>
            <a:ext uri="{909E8E84-426E-40DD-AFC4-6F175D3DCCD1}">
              <a14:hiddenFill xmlns:a14="http://schemas.microsoft.com/office/drawing/2010/main">
                <a:blipFill dpi="0" rotWithShape="0">
                  <a:blip/>
                  <a:srcRect l="79" t="7878" r="79" b="787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a:extLst>
              <a:ext uri="{FF2B5EF4-FFF2-40B4-BE49-F238E27FC236}">
                <a16:creationId xmlns:a16="http://schemas.microsoft.com/office/drawing/2014/main" id="{2A7E73D9-019E-4AA2-BC49-958B351E7576}"/>
              </a:ext>
            </a:extLst>
          </p:cNvPr>
          <p:cNvSpPr>
            <a:spLocks noChangeArrowheads="1"/>
          </p:cNvSpPr>
          <p:nvPr/>
        </p:nvSpPr>
        <p:spPr bwMode="auto">
          <a:xfrm>
            <a:off x="397" y="2700427"/>
            <a:ext cx="12192000" cy="4167894"/>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nvGrpSpPr>
          <p:cNvPr id="2" name="Group 1">
            <a:extLst>
              <a:ext uri="{FF2B5EF4-FFF2-40B4-BE49-F238E27FC236}">
                <a16:creationId xmlns:a16="http://schemas.microsoft.com/office/drawing/2014/main" id="{D11951A3-1A43-43DD-A418-5C01F3EEA5F2}"/>
              </a:ext>
            </a:extLst>
          </p:cNvPr>
          <p:cNvGrpSpPr/>
          <p:nvPr/>
        </p:nvGrpSpPr>
        <p:grpSpPr>
          <a:xfrm>
            <a:off x="10787676" y="1836330"/>
            <a:ext cx="1291432" cy="1292225"/>
            <a:chOff x="5450285" y="4121944"/>
            <a:chExt cx="1291432" cy="1292225"/>
          </a:xfrm>
        </p:grpSpPr>
        <p:sp>
          <p:nvSpPr>
            <p:cNvPr id="21507" name="Rectangle 3">
              <a:extLst>
                <a:ext uri="{FF2B5EF4-FFF2-40B4-BE49-F238E27FC236}">
                  <a16:creationId xmlns:a16="http://schemas.microsoft.com/office/drawing/2014/main" id="{B84E8665-F115-4CA7-B73F-CAEA0440932C}"/>
                </a:ext>
              </a:extLst>
            </p:cNvPr>
            <p:cNvSpPr>
              <a:spLocks noChangeArrowheads="1"/>
            </p:cNvSpPr>
            <p:nvPr/>
          </p:nvSpPr>
          <p:spPr bwMode="auto">
            <a:xfrm>
              <a:off x="5450285" y="4121944"/>
              <a:ext cx="1291432" cy="129222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1508" name="AutoShape 4">
              <a:extLst>
                <a:ext uri="{FF2B5EF4-FFF2-40B4-BE49-F238E27FC236}">
                  <a16:creationId xmlns:a16="http://schemas.microsoft.com/office/drawing/2014/main" id="{6BABD062-55F9-464D-A35C-0F850D847388}"/>
                </a:ext>
              </a:extLst>
            </p:cNvPr>
            <p:cNvSpPr>
              <a:spLocks noChangeArrowheads="1"/>
            </p:cNvSpPr>
            <p:nvPr/>
          </p:nvSpPr>
          <p:spPr bwMode="auto">
            <a:xfrm>
              <a:off x="5655072" y="4445794"/>
              <a:ext cx="881857" cy="644525"/>
            </a:xfrm>
            <a:custGeom>
              <a:avLst/>
              <a:gdLst>
                <a:gd name="G0" fmla="+- 1 0 0"/>
                <a:gd name="G1" fmla="+- 1 0 0"/>
                <a:gd name="G2" fmla="+- 1 0 0"/>
                <a:gd name="G3" fmla="+- 8757 0 0"/>
                <a:gd name="G4" fmla="+- 1 0 0"/>
                <a:gd name="G5" fmla="+- 1 0 0"/>
                <a:gd name="G6" fmla="+- 1 0 0"/>
                <a:gd name="G7" fmla="+- 1 0 0"/>
                <a:gd name="G8"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17884" y="0"/>
                  </a:moveTo>
                  <a:lnTo>
                    <a:pt x="9462" y="11538"/>
                  </a:lnTo>
                  <a:lnTo>
                    <a:pt x="3716" y="3666"/>
                  </a:lnTo>
                  <a:lnTo>
                    <a:pt x="0" y="8757"/>
                  </a:lnTo>
                  <a:lnTo>
                    <a:pt x="9375" y="21600"/>
                  </a:lnTo>
                  <a:lnTo>
                    <a:pt x="9462" y="21481"/>
                  </a:lnTo>
                  <a:lnTo>
                    <a:pt x="9549" y="21600"/>
                  </a:lnTo>
                  <a:lnTo>
                    <a:pt x="21600" y="5091"/>
                  </a:lnTo>
                  <a:lnTo>
                    <a:pt x="17884" y="0"/>
                  </a:lnTo>
                  <a:close/>
                </a:path>
              </a:pathLst>
            </a:cu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21509" name="Rectangle 5">
            <a:extLst>
              <a:ext uri="{FF2B5EF4-FFF2-40B4-BE49-F238E27FC236}">
                <a16:creationId xmlns:a16="http://schemas.microsoft.com/office/drawing/2014/main" id="{31C8B852-7893-43AB-911E-797B79697B93}"/>
              </a:ext>
            </a:extLst>
          </p:cNvPr>
          <p:cNvSpPr>
            <a:spLocks noGrp="1" noChangeArrowheads="1"/>
          </p:cNvSpPr>
          <p:nvPr>
            <p:ph type="title" idx="4294967295"/>
          </p:nvPr>
        </p:nvSpPr>
        <p:spPr>
          <a:xfrm>
            <a:off x="970672" y="1027951"/>
            <a:ext cx="9610414" cy="644525"/>
          </a:xfrm>
          <a:ln/>
        </p:spPr>
        <p:txBody>
          <a:bodyPr>
            <a:normAutofit fontScale="90000"/>
          </a:bodyPr>
          <a:lstStyle/>
          <a:p>
            <a:r>
              <a:rPr lang="en-GB" b="1" dirty="0">
                <a:solidFill>
                  <a:srgbClr val="1E276E"/>
                </a:solidFill>
              </a:rPr>
              <a:t>Learning Outcomes</a:t>
            </a:r>
            <a:endParaRPr lang="el-GR" b="1" dirty="0">
              <a:solidFill>
                <a:srgbClr val="1E276E"/>
              </a:solidFill>
            </a:endParaRPr>
          </a:p>
        </p:txBody>
      </p:sp>
      <p:sp>
        <p:nvSpPr>
          <p:cNvPr id="21510" name="Rectangle 6">
            <a:extLst>
              <a:ext uri="{FF2B5EF4-FFF2-40B4-BE49-F238E27FC236}">
                <a16:creationId xmlns:a16="http://schemas.microsoft.com/office/drawing/2014/main" id="{E94C5A65-CDD3-40D2-A7DE-491AE36B7206}"/>
              </a:ext>
            </a:extLst>
          </p:cNvPr>
          <p:cNvSpPr>
            <a:spLocks noGrp="1" noChangeArrowheads="1"/>
          </p:cNvSpPr>
          <p:nvPr>
            <p:ph type="body" idx="4294967295"/>
          </p:nvPr>
        </p:nvSpPr>
        <p:spPr>
          <a:xfrm>
            <a:off x="970671" y="2996418"/>
            <a:ext cx="10156873" cy="3548845"/>
          </a:xfrm>
          <a:ln/>
        </p:spPr>
        <p:txBody>
          <a:bodyPr>
            <a:normAutofit/>
          </a:bodyPr>
          <a:lstStyle/>
          <a:p>
            <a:endParaRPr lang="el-GR" dirty="0">
              <a:solidFill>
                <a:schemeClr val="bg1"/>
              </a:solidFill>
            </a:endParaRPr>
          </a:p>
          <a:p>
            <a:r>
              <a:rPr lang="en-US" dirty="0">
                <a:solidFill>
                  <a:schemeClr val="bg1"/>
                </a:solidFill>
              </a:rPr>
              <a:t>Learn how to break-down a project into Work Packages and Tasks, and find the optimal resource scheduling</a:t>
            </a:r>
          </a:p>
          <a:p>
            <a:r>
              <a:rPr lang="en-US" dirty="0">
                <a:solidFill>
                  <a:schemeClr val="bg1"/>
                </a:solidFill>
              </a:rPr>
              <a:t>Learn the essentials of costing-out/budgeting</a:t>
            </a:r>
          </a:p>
          <a:p>
            <a:r>
              <a:rPr lang="en-US" dirty="0">
                <a:solidFill>
                  <a:schemeClr val="bg1"/>
                </a:solidFill>
              </a:rPr>
              <a:t>Get acquainted with “critical path” management and using “milestones” to monitor project progress</a:t>
            </a:r>
            <a:endParaRPr lang="el-GR" dirty="0">
              <a:solidFill>
                <a:schemeClr val="bg1"/>
              </a:solidFill>
            </a:endParaRPr>
          </a:p>
          <a:p>
            <a:r>
              <a:rPr lang="en-GB" dirty="0">
                <a:solidFill>
                  <a:schemeClr val="bg1"/>
                </a:solidFill>
              </a:rPr>
              <a:t>Learn how to identify, avoid and/or resolve risks</a:t>
            </a:r>
          </a:p>
        </p:txBody>
      </p:sp>
    </p:spTree>
    <p:extLst>
      <p:ext uri="{BB962C8B-B14F-4D97-AF65-F5344CB8AC3E}">
        <p14:creationId xmlns:p14="http://schemas.microsoft.com/office/powerpoint/2010/main" val="87137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1">
            <a:extLst>
              <a:ext uri="{FF2B5EF4-FFF2-40B4-BE49-F238E27FC236}">
                <a16:creationId xmlns:a16="http://schemas.microsoft.com/office/drawing/2014/main" id="{93259D82-D03F-46F6-8421-B3B286A0F935}"/>
              </a:ext>
            </a:extLst>
          </p:cNvPr>
          <p:cNvSpPr>
            <a:spLocks/>
          </p:cNvSpPr>
          <p:nvPr/>
        </p:nvSpPr>
        <p:spPr bwMode="auto">
          <a:xfrm rot="10800000" flipH="1">
            <a:off x="2865041" y="3302720"/>
            <a:ext cx="520700" cy="373856"/>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66" name="AutoShape 2">
            <a:extLst>
              <a:ext uri="{FF2B5EF4-FFF2-40B4-BE49-F238E27FC236}">
                <a16:creationId xmlns:a16="http://schemas.microsoft.com/office/drawing/2014/main" id="{3BE5678D-7FAC-4B6D-8AFC-A0DE8A0D9A48}"/>
              </a:ext>
            </a:extLst>
          </p:cNvPr>
          <p:cNvSpPr>
            <a:spLocks/>
          </p:cNvSpPr>
          <p:nvPr/>
        </p:nvSpPr>
        <p:spPr bwMode="auto">
          <a:xfrm>
            <a:off x="3058716" y="1959695"/>
            <a:ext cx="413544" cy="373856"/>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67" name="AutoShape 3">
            <a:extLst>
              <a:ext uri="{FF2B5EF4-FFF2-40B4-BE49-F238E27FC236}">
                <a16:creationId xmlns:a16="http://schemas.microsoft.com/office/drawing/2014/main" id="{0106DCD9-2C59-42B4-9B96-F53D2F992ABB}"/>
              </a:ext>
            </a:extLst>
          </p:cNvPr>
          <p:cNvSpPr>
            <a:spLocks/>
          </p:cNvSpPr>
          <p:nvPr/>
        </p:nvSpPr>
        <p:spPr bwMode="auto">
          <a:xfrm flipH="1">
            <a:off x="1964929" y="1709663"/>
            <a:ext cx="427038" cy="373063"/>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68" name="AutoShape 4">
            <a:extLst>
              <a:ext uri="{FF2B5EF4-FFF2-40B4-BE49-F238E27FC236}">
                <a16:creationId xmlns:a16="http://schemas.microsoft.com/office/drawing/2014/main" id="{BEE16FB1-7B39-4AD0-B402-36F925DB406A}"/>
              </a:ext>
            </a:extLst>
          </p:cNvPr>
          <p:cNvSpPr>
            <a:spLocks noChangeArrowheads="1"/>
          </p:cNvSpPr>
          <p:nvPr/>
        </p:nvSpPr>
        <p:spPr bwMode="auto">
          <a:xfrm>
            <a:off x="1805385" y="2000176"/>
            <a:ext cx="1489075" cy="1489075"/>
          </a:xfrm>
          <a:custGeom>
            <a:avLst/>
            <a:gdLst>
              <a:gd name="G0" fmla="+- 1 0 0"/>
              <a:gd name="G1" fmla="+- 1 0 0"/>
              <a:gd name="G2" fmla="+- 1 0 0"/>
              <a:gd name="G3" fmla="+- 0 0 0"/>
              <a:gd name="G4" fmla="+- 7038 0 0"/>
              <a:gd name="G5" fmla="+- 13558 0 0"/>
              <a:gd name="G6" fmla="+- 0 0 0"/>
              <a:gd name="G7" fmla="+- 21600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 name="T12" fmla="+- 0 3163 961"/>
              <a:gd name="T13" fmla="*/ T12 w 19679"/>
              <a:gd name="T14" fmla="*/ 3163 h 20595"/>
              <a:gd name="T15" fmla="+- 0 18437 961"/>
              <a:gd name="T16" fmla="*/ T15 w 19679"/>
              <a:gd name="T17" fmla="*/ 18437 h 20595"/>
            </a:gdLst>
            <a:ahLst/>
            <a:cxnLst>
              <a:cxn ang="0">
                <a:pos x="T1" y="T2"/>
              </a:cxn>
              <a:cxn ang="0">
                <a:pos x="T4" y="T5"/>
              </a:cxn>
              <a:cxn ang="0">
                <a:pos x="T7" y="T8"/>
              </a:cxn>
              <a:cxn ang="0">
                <a:pos x="T10" y="T11"/>
              </a:cxn>
            </a:cxnLst>
            <a:rect l="T13" t="T14" r="T16" b="T17"/>
            <a:pathLst>
              <a:path w="19679" h="20595">
                <a:moveTo>
                  <a:pt x="9839" y="0"/>
                </a:moveTo>
                <a:cubicBezTo>
                  <a:pt x="7321" y="0"/>
                  <a:pt x="4803" y="1006"/>
                  <a:pt x="2882" y="3017"/>
                </a:cubicBezTo>
                <a:cubicBezTo>
                  <a:pt x="-961" y="7038"/>
                  <a:pt x="-961" y="13558"/>
                  <a:pt x="2882" y="17579"/>
                </a:cubicBezTo>
                <a:cubicBezTo>
                  <a:pt x="6724" y="21600"/>
                  <a:pt x="12954" y="21600"/>
                  <a:pt x="16796" y="17579"/>
                </a:cubicBezTo>
                <a:cubicBezTo>
                  <a:pt x="20639" y="13558"/>
                  <a:pt x="20639" y="7038"/>
                  <a:pt x="16796" y="3017"/>
                </a:cubicBezTo>
                <a:cubicBezTo>
                  <a:pt x="14875" y="1006"/>
                  <a:pt x="12357" y="0"/>
                  <a:pt x="9839" y="0"/>
                </a:cubicBezTo>
                <a:close/>
                <a:moveTo>
                  <a:pt x="9839" y="5286"/>
                </a:moveTo>
                <a:cubicBezTo>
                  <a:pt x="11065" y="5286"/>
                  <a:pt x="12290" y="5775"/>
                  <a:pt x="13225" y="6754"/>
                </a:cubicBezTo>
                <a:cubicBezTo>
                  <a:pt x="15096" y="8712"/>
                  <a:pt x="15096" y="11884"/>
                  <a:pt x="13225" y="13841"/>
                </a:cubicBezTo>
                <a:cubicBezTo>
                  <a:pt x="11355" y="15799"/>
                  <a:pt x="8323" y="15799"/>
                  <a:pt x="6453" y="13841"/>
                </a:cubicBezTo>
                <a:cubicBezTo>
                  <a:pt x="4582" y="11884"/>
                  <a:pt x="4582" y="8712"/>
                  <a:pt x="6453" y="6754"/>
                </a:cubicBezTo>
                <a:cubicBezTo>
                  <a:pt x="7388" y="5775"/>
                  <a:pt x="8613" y="5286"/>
                  <a:pt x="9839" y="5286"/>
                </a:cubicBezTo>
                <a:close/>
              </a:path>
            </a:pathLst>
          </a:custGeom>
          <a:solidFill>
            <a:srgbClr val="FFD46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69" name="AutoShape 5">
            <a:extLst>
              <a:ext uri="{FF2B5EF4-FFF2-40B4-BE49-F238E27FC236}">
                <a16:creationId xmlns:a16="http://schemas.microsoft.com/office/drawing/2014/main" id="{6F4C5B87-F6ED-47FD-BB57-2D392BFAE8A4}"/>
              </a:ext>
            </a:extLst>
          </p:cNvPr>
          <p:cNvSpPr>
            <a:spLocks noChangeArrowheads="1"/>
          </p:cNvSpPr>
          <p:nvPr/>
        </p:nvSpPr>
        <p:spPr bwMode="auto">
          <a:xfrm>
            <a:off x="1806179" y="2000970"/>
            <a:ext cx="1488281" cy="1488281"/>
          </a:xfrm>
          <a:custGeom>
            <a:avLst/>
            <a:gdLst>
              <a:gd name="G0" fmla="+- 1 0 0"/>
              <a:gd name="G1" fmla="+- 1 0 0"/>
              <a:gd name="G2" fmla="+- 1 0 0"/>
              <a:gd name="G3" fmla="+- 1 0 0"/>
              <a:gd name="G4" fmla="+- 7031 0 0"/>
              <a:gd name="G5" fmla="+- 13554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T0" fmla="+- 0 11303 1006"/>
              <a:gd name="T1" fmla="*/ T0 w 20594"/>
              <a:gd name="T2" fmla="*/ 10297 h 20594"/>
              <a:gd name="T3" fmla="+- 0 11303 1006"/>
              <a:gd name="T4" fmla="*/ T3 w 20594"/>
              <a:gd name="T5" fmla="*/ 10297 h 20594"/>
              <a:gd name="T6" fmla="+- 0 11303 1006"/>
              <a:gd name="T7" fmla="*/ T6 w 20594"/>
              <a:gd name="T8" fmla="*/ 10297 h 20594"/>
              <a:gd name="T9" fmla="+- 0 11303 1006"/>
              <a:gd name="T10" fmla="*/ T9 w 20594"/>
              <a:gd name="T11" fmla="*/ 10297 h 20594"/>
              <a:gd name="T12" fmla="+- 0 3163 1006"/>
              <a:gd name="T13" fmla="*/ T12 w 20594"/>
              <a:gd name="T14" fmla="*/ 3163 h 20594"/>
              <a:gd name="T15" fmla="+- 0 18437 1006"/>
              <a:gd name="T16" fmla="*/ T15 w 20594"/>
              <a:gd name="T17" fmla="*/ 18437 h 20594"/>
            </a:gdLst>
            <a:ahLst/>
            <a:cxnLst>
              <a:cxn ang="0">
                <a:pos x="T1" y="T2"/>
              </a:cxn>
              <a:cxn ang="0">
                <a:pos x="T4" y="T5"/>
              </a:cxn>
              <a:cxn ang="0">
                <a:pos x="T7" y="T8"/>
              </a:cxn>
              <a:cxn ang="0">
                <a:pos x="T10" y="T11"/>
              </a:cxn>
            </a:cxnLst>
            <a:rect l="T13" t="T14" r="T16" b="T17"/>
            <a:pathLst>
              <a:path w="20594" h="20594">
                <a:moveTo>
                  <a:pt x="10098" y="0"/>
                </a:moveTo>
                <a:cubicBezTo>
                  <a:pt x="7530" y="50"/>
                  <a:pt x="4976" y="1048"/>
                  <a:pt x="3016" y="3008"/>
                </a:cubicBezTo>
                <a:cubicBezTo>
                  <a:pt x="-1006" y="7031"/>
                  <a:pt x="-1006" y="13554"/>
                  <a:pt x="3016" y="17577"/>
                </a:cubicBezTo>
                <a:cubicBezTo>
                  <a:pt x="7039" y="21600"/>
                  <a:pt x="13560" y="21600"/>
                  <a:pt x="17583" y="17577"/>
                </a:cubicBezTo>
                <a:cubicBezTo>
                  <a:pt x="19556" y="15603"/>
                  <a:pt x="20557" y="13027"/>
                  <a:pt x="20594" y="10441"/>
                </a:cubicBezTo>
                <a:lnTo>
                  <a:pt x="15307" y="10441"/>
                </a:lnTo>
                <a:cubicBezTo>
                  <a:pt x="15271" y="11674"/>
                  <a:pt x="14786" y="12896"/>
                  <a:pt x="13844" y="13838"/>
                </a:cubicBezTo>
                <a:cubicBezTo>
                  <a:pt x="11886" y="15796"/>
                  <a:pt x="8713" y="15796"/>
                  <a:pt x="6755" y="13838"/>
                </a:cubicBezTo>
                <a:cubicBezTo>
                  <a:pt x="4797" y="11879"/>
                  <a:pt x="4797" y="8705"/>
                  <a:pt x="6755" y="6747"/>
                </a:cubicBezTo>
                <a:cubicBezTo>
                  <a:pt x="7682" y="5819"/>
                  <a:pt x="8883" y="5337"/>
                  <a:pt x="10098" y="5288"/>
                </a:cubicBezTo>
                <a:lnTo>
                  <a:pt x="10098" y="0"/>
                </a:lnTo>
                <a:close/>
              </a:path>
            </a:pathLst>
          </a:custGeom>
          <a:solidFill>
            <a:srgbClr val="EF7B3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71" name="AutoShape 7">
            <a:extLst>
              <a:ext uri="{FF2B5EF4-FFF2-40B4-BE49-F238E27FC236}">
                <a16:creationId xmlns:a16="http://schemas.microsoft.com/office/drawing/2014/main" id="{2A27AEC0-F8DE-4CC0-B784-506AB0907A28}"/>
              </a:ext>
            </a:extLst>
          </p:cNvPr>
          <p:cNvSpPr>
            <a:spLocks noChangeArrowheads="1"/>
          </p:cNvSpPr>
          <p:nvPr/>
        </p:nvSpPr>
        <p:spPr bwMode="auto">
          <a:xfrm rot="21540000">
            <a:off x="1980010" y="2183532"/>
            <a:ext cx="1131094" cy="1131888"/>
          </a:xfrm>
          <a:custGeom>
            <a:avLst/>
            <a:gdLst>
              <a:gd name="G0" fmla="+- 1 0 0"/>
              <a:gd name="G1" fmla="+- 1 0 0"/>
              <a:gd name="G2" fmla="+- 1 0 0"/>
              <a:gd name="G3" fmla="+- 0 0 0"/>
              <a:gd name="G4" fmla="+- 7038 0 0"/>
              <a:gd name="G5" fmla="+- 13558 0 0"/>
              <a:gd name="G6" fmla="+- 0 0 0"/>
              <a:gd name="G7" fmla="+- 21600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 name="T12" fmla="+- 0 3163 961"/>
              <a:gd name="T13" fmla="*/ T12 w 19679"/>
              <a:gd name="T14" fmla="*/ 3163 h 20595"/>
              <a:gd name="T15" fmla="+- 0 18437 961"/>
              <a:gd name="T16" fmla="*/ T15 w 19679"/>
              <a:gd name="T17" fmla="*/ 18437 h 20595"/>
            </a:gdLst>
            <a:ahLst/>
            <a:cxnLst>
              <a:cxn ang="0">
                <a:pos x="T1" y="T2"/>
              </a:cxn>
              <a:cxn ang="0">
                <a:pos x="T4" y="T5"/>
              </a:cxn>
              <a:cxn ang="0">
                <a:pos x="T7" y="T8"/>
              </a:cxn>
              <a:cxn ang="0">
                <a:pos x="T10" y="T11"/>
              </a:cxn>
            </a:cxnLst>
            <a:rect l="T13" t="T14" r="T16" b="T17"/>
            <a:pathLst>
              <a:path w="19679" h="20595">
                <a:moveTo>
                  <a:pt x="9839" y="0"/>
                </a:moveTo>
                <a:cubicBezTo>
                  <a:pt x="7321" y="0"/>
                  <a:pt x="4803" y="1006"/>
                  <a:pt x="2882" y="3017"/>
                </a:cubicBezTo>
                <a:cubicBezTo>
                  <a:pt x="-961" y="7038"/>
                  <a:pt x="-961" y="13558"/>
                  <a:pt x="2882" y="17579"/>
                </a:cubicBezTo>
                <a:cubicBezTo>
                  <a:pt x="6724" y="21600"/>
                  <a:pt x="12954" y="21600"/>
                  <a:pt x="16796" y="17579"/>
                </a:cubicBezTo>
                <a:cubicBezTo>
                  <a:pt x="20639" y="13558"/>
                  <a:pt x="20639" y="7038"/>
                  <a:pt x="16796" y="3017"/>
                </a:cubicBezTo>
                <a:cubicBezTo>
                  <a:pt x="14875" y="1006"/>
                  <a:pt x="12357" y="0"/>
                  <a:pt x="9839" y="0"/>
                </a:cubicBezTo>
                <a:close/>
                <a:moveTo>
                  <a:pt x="9839" y="5286"/>
                </a:moveTo>
                <a:cubicBezTo>
                  <a:pt x="11065" y="5286"/>
                  <a:pt x="12290" y="5775"/>
                  <a:pt x="13225" y="6754"/>
                </a:cubicBezTo>
                <a:cubicBezTo>
                  <a:pt x="15096" y="8712"/>
                  <a:pt x="15096" y="11884"/>
                  <a:pt x="13225" y="13841"/>
                </a:cubicBezTo>
                <a:cubicBezTo>
                  <a:pt x="11355" y="15799"/>
                  <a:pt x="8323" y="15799"/>
                  <a:pt x="6453" y="13841"/>
                </a:cubicBezTo>
                <a:cubicBezTo>
                  <a:pt x="4582" y="11884"/>
                  <a:pt x="4582" y="8712"/>
                  <a:pt x="6453" y="6754"/>
                </a:cubicBezTo>
                <a:cubicBezTo>
                  <a:pt x="7388" y="5775"/>
                  <a:pt x="8613" y="5286"/>
                  <a:pt x="9839" y="5286"/>
                </a:cubicBezTo>
                <a:close/>
              </a:path>
            </a:pathLst>
          </a:cu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72" name="AutoShape 8">
            <a:extLst>
              <a:ext uri="{FF2B5EF4-FFF2-40B4-BE49-F238E27FC236}">
                <a16:creationId xmlns:a16="http://schemas.microsoft.com/office/drawing/2014/main" id="{913EA833-6AC3-4048-A338-B7DEAF50A398}"/>
              </a:ext>
            </a:extLst>
          </p:cNvPr>
          <p:cNvSpPr>
            <a:spLocks noChangeArrowheads="1"/>
          </p:cNvSpPr>
          <p:nvPr/>
        </p:nvSpPr>
        <p:spPr bwMode="auto">
          <a:xfrm rot="21540000">
            <a:off x="1980010" y="2184326"/>
            <a:ext cx="1131094" cy="1131094"/>
          </a:xfrm>
          <a:custGeom>
            <a:avLst/>
            <a:gdLst>
              <a:gd name="G0" fmla="+- 1 0 0"/>
              <a:gd name="G1" fmla="+- 1 0 0"/>
              <a:gd name="G2" fmla="+- 1 0 0"/>
              <a:gd name="G3" fmla="+- 1 0 0"/>
              <a:gd name="G4" fmla="+- 7031 0 0"/>
              <a:gd name="G5" fmla="+- 13554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T0" fmla="+- 0 11303 1006"/>
              <a:gd name="T1" fmla="*/ T0 w 20594"/>
              <a:gd name="T2" fmla="*/ 10297 h 20594"/>
              <a:gd name="T3" fmla="+- 0 11303 1006"/>
              <a:gd name="T4" fmla="*/ T3 w 20594"/>
              <a:gd name="T5" fmla="*/ 10297 h 20594"/>
              <a:gd name="T6" fmla="+- 0 11303 1006"/>
              <a:gd name="T7" fmla="*/ T6 w 20594"/>
              <a:gd name="T8" fmla="*/ 10297 h 20594"/>
              <a:gd name="T9" fmla="+- 0 11303 1006"/>
              <a:gd name="T10" fmla="*/ T9 w 20594"/>
              <a:gd name="T11" fmla="*/ 10297 h 20594"/>
              <a:gd name="T12" fmla="+- 0 3163 1006"/>
              <a:gd name="T13" fmla="*/ T12 w 20594"/>
              <a:gd name="T14" fmla="*/ 3163 h 20594"/>
              <a:gd name="T15" fmla="+- 0 18437 1006"/>
              <a:gd name="T16" fmla="*/ T15 w 20594"/>
              <a:gd name="T17" fmla="*/ 18437 h 20594"/>
            </a:gdLst>
            <a:ahLst/>
            <a:cxnLst>
              <a:cxn ang="0">
                <a:pos x="T1" y="T2"/>
              </a:cxn>
              <a:cxn ang="0">
                <a:pos x="T4" y="T5"/>
              </a:cxn>
              <a:cxn ang="0">
                <a:pos x="T7" y="T8"/>
              </a:cxn>
              <a:cxn ang="0">
                <a:pos x="T10" y="T11"/>
              </a:cxn>
            </a:cxnLst>
            <a:rect l="T13" t="T14" r="T16" b="T17"/>
            <a:pathLst>
              <a:path w="20594" h="20594">
                <a:moveTo>
                  <a:pt x="10098" y="0"/>
                </a:moveTo>
                <a:cubicBezTo>
                  <a:pt x="7530" y="50"/>
                  <a:pt x="4976" y="1048"/>
                  <a:pt x="3016" y="3008"/>
                </a:cubicBezTo>
                <a:cubicBezTo>
                  <a:pt x="-1006" y="7031"/>
                  <a:pt x="-1006" y="13554"/>
                  <a:pt x="3016" y="17577"/>
                </a:cubicBezTo>
                <a:cubicBezTo>
                  <a:pt x="7039" y="21600"/>
                  <a:pt x="13560" y="21600"/>
                  <a:pt x="17583" y="17577"/>
                </a:cubicBezTo>
                <a:cubicBezTo>
                  <a:pt x="19556" y="15603"/>
                  <a:pt x="20557" y="13027"/>
                  <a:pt x="20594" y="10441"/>
                </a:cubicBezTo>
                <a:lnTo>
                  <a:pt x="15307" y="10441"/>
                </a:lnTo>
                <a:cubicBezTo>
                  <a:pt x="15271" y="11674"/>
                  <a:pt x="14786" y="12896"/>
                  <a:pt x="13844" y="13838"/>
                </a:cubicBezTo>
                <a:cubicBezTo>
                  <a:pt x="11886" y="15796"/>
                  <a:pt x="8713" y="15796"/>
                  <a:pt x="6755" y="13838"/>
                </a:cubicBezTo>
                <a:cubicBezTo>
                  <a:pt x="4797" y="11879"/>
                  <a:pt x="4797" y="8705"/>
                  <a:pt x="6755" y="6747"/>
                </a:cubicBezTo>
                <a:cubicBezTo>
                  <a:pt x="7682" y="5819"/>
                  <a:pt x="8883" y="5337"/>
                  <a:pt x="10098" y="5288"/>
                </a:cubicBezTo>
                <a:lnTo>
                  <a:pt x="10098" y="0"/>
                </a:lnTo>
                <a:close/>
              </a:path>
            </a:pathLst>
          </a:custGeom>
          <a:solidFill>
            <a:srgbClr val="D96F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74" name="Oval 10">
            <a:extLst>
              <a:ext uri="{FF2B5EF4-FFF2-40B4-BE49-F238E27FC236}">
                <a16:creationId xmlns:a16="http://schemas.microsoft.com/office/drawing/2014/main" id="{371902AE-BD6C-4ADC-B797-106B627A13FB}"/>
              </a:ext>
            </a:extLst>
          </p:cNvPr>
          <p:cNvSpPr>
            <a:spLocks noChangeArrowheads="1"/>
          </p:cNvSpPr>
          <p:nvPr/>
        </p:nvSpPr>
        <p:spPr bwMode="auto">
          <a:xfrm>
            <a:off x="2087960" y="2287513"/>
            <a:ext cx="924719" cy="924719"/>
          </a:xfrm>
          <a:prstGeom prst="ellipse">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b="1" dirty="0">
                <a:solidFill>
                  <a:srgbClr val="1E276E"/>
                </a:solidFill>
              </a:rPr>
              <a:t>Data</a:t>
            </a:r>
            <a:endParaRPr lang="el-GR" b="1" dirty="0">
              <a:solidFill>
                <a:srgbClr val="1E276E"/>
              </a:solidFill>
            </a:endParaRPr>
          </a:p>
        </p:txBody>
      </p:sp>
      <p:sp>
        <p:nvSpPr>
          <p:cNvPr id="36875" name="Text Box 11">
            <a:extLst>
              <a:ext uri="{FF2B5EF4-FFF2-40B4-BE49-F238E27FC236}">
                <a16:creationId xmlns:a16="http://schemas.microsoft.com/office/drawing/2014/main" id="{4792B924-B7E8-4864-9352-724AFD6F0458}"/>
              </a:ext>
            </a:extLst>
          </p:cNvPr>
          <p:cNvSpPr txBox="1">
            <a:spLocks noChangeArrowheads="1"/>
          </p:cNvSpPr>
          <p:nvPr/>
        </p:nvSpPr>
        <p:spPr bwMode="auto">
          <a:xfrm>
            <a:off x="2021285" y="1440582"/>
            <a:ext cx="319882"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50%</a:t>
            </a:r>
          </a:p>
        </p:txBody>
      </p:sp>
      <p:sp>
        <p:nvSpPr>
          <p:cNvPr id="36876" name="Text Box 12">
            <a:extLst>
              <a:ext uri="{FF2B5EF4-FFF2-40B4-BE49-F238E27FC236}">
                <a16:creationId xmlns:a16="http://schemas.microsoft.com/office/drawing/2014/main" id="{C9C50CCF-2F95-40DC-ABAF-0BB1A45530A0}"/>
              </a:ext>
            </a:extLst>
          </p:cNvPr>
          <p:cNvSpPr txBox="1">
            <a:spLocks noChangeArrowheads="1"/>
          </p:cNvSpPr>
          <p:nvPr/>
        </p:nvSpPr>
        <p:spPr bwMode="auto">
          <a:xfrm>
            <a:off x="3100785" y="1696170"/>
            <a:ext cx="319882"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25%</a:t>
            </a:r>
          </a:p>
        </p:txBody>
      </p:sp>
      <p:sp>
        <p:nvSpPr>
          <p:cNvPr id="36877" name="Text Box 13">
            <a:extLst>
              <a:ext uri="{FF2B5EF4-FFF2-40B4-BE49-F238E27FC236}">
                <a16:creationId xmlns:a16="http://schemas.microsoft.com/office/drawing/2014/main" id="{F802305A-4DBC-414D-AE91-5D1A027019D6}"/>
              </a:ext>
            </a:extLst>
          </p:cNvPr>
          <p:cNvSpPr txBox="1">
            <a:spLocks noChangeArrowheads="1"/>
          </p:cNvSpPr>
          <p:nvPr/>
        </p:nvSpPr>
        <p:spPr bwMode="auto">
          <a:xfrm>
            <a:off x="3020616" y="3419401"/>
            <a:ext cx="320675" cy="256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25%</a:t>
            </a:r>
          </a:p>
        </p:txBody>
      </p:sp>
      <p:sp>
        <p:nvSpPr>
          <p:cNvPr id="36878" name="AutoShape 14">
            <a:extLst>
              <a:ext uri="{FF2B5EF4-FFF2-40B4-BE49-F238E27FC236}">
                <a16:creationId xmlns:a16="http://schemas.microsoft.com/office/drawing/2014/main" id="{ED7B8C0D-D8CE-4EA4-AF15-6D27ED4F1E1E}"/>
              </a:ext>
            </a:extLst>
          </p:cNvPr>
          <p:cNvSpPr>
            <a:spLocks/>
          </p:cNvSpPr>
          <p:nvPr/>
        </p:nvSpPr>
        <p:spPr bwMode="auto">
          <a:xfrm>
            <a:off x="6596460" y="2056532"/>
            <a:ext cx="477044" cy="396081"/>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79" name="AutoShape 15">
            <a:extLst>
              <a:ext uri="{FF2B5EF4-FFF2-40B4-BE49-F238E27FC236}">
                <a16:creationId xmlns:a16="http://schemas.microsoft.com/office/drawing/2014/main" id="{DF421771-6AB6-4366-93D2-784310209C42}"/>
              </a:ext>
            </a:extLst>
          </p:cNvPr>
          <p:cNvSpPr>
            <a:spLocks/>
          </p:cNvSpPr>
          <p:nvPr/>
        </p:nvSpPr>
        <p:spPr bwMode="auto">
          <a:xfrm flipH="1">
            <a:off x="4973241" y="1866032"/>
            <a:ext cx="477044" cy="396081"/>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80" name="AutoShape 16">
            <a:extLst>
              <a:ext uri="{FF2B5EF4-FFF2-40B4-BE49-F238E27FC236}">
                <a16:creationId xmlns:a16="http://schemas.microsoft.com/office/drawing/2014/main" id="{03C2D007-5D52-48F8-85B4-65D4490DE86B}"/>
              </a:ext>
            </a:extLst>
          </p:cNvPr>
          <p:cNvSpPr>
            <a:spLocks/>
          </p:cNvSpPr>
          <p:nvPr/>
        </p:nvSpPr>
        <p:spPr bwMode="auto">
          <a:xfrm rot="10800000" flipH="1">
            <a:off x="6309122" y="3286051"/>
            <a:ext cx="552450" cy="396082"/>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81" name="AutoShape 17">
            <a:extLst>
              <a:ext uri="{FF2B5EF4-FFF2-40B4-BE49-F238E27FC236}">
                <a16:creationId xmlns:a16="http://schemas.microsoft.com/office/drawing/2014/main" id="{FDD0B709-085A-4721-8390-9540D955A8A3}"/>
              </a:ext>
            </a:extLst>
          </p:cNvPr>
          <p:cNvSpPr>
            <a:spLocks noChangeArrowheads="1"/>
          </p:cNvSpPr>
          <p:nvPr/>
        </p:nvSpPr>
        <p:spPr bwMode="auto">
          <a:xfrm rot="18900000">
            <a:off x="5103416" y="1908101"/>
            <a:ext cx="1580356" cy="1581150"/>
          </a:xfrm>
          <a:custGeom>
            <a:avLst/>
            <a:gdLst>
              <a:gd name="G0" fmla="+- 1 0 0"/>
              <a:gd name="G1" fmla="+- 1 0 0"/>
              <a:gd name="G2" fmla="+- 1 0 0"/>
              <a:gd name="G3" fmla="+- 0 0 0"/>
              <a:gd name="G4" fmla="+- 7038 0 0"/>
              <a:gd name="G5" fmla="+- 13558 0 0"/>
              <a:gd name="G6" fmla="+- 0 0 0"/>
              <a:gd name="G7" fmla="+- 21600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 name="T12" fmla="+- 0 3163 961"/>
              <a:gd name="T13" fmla="*/ T12 w 19679"/>
              <a:gd name="T14" fmla="*/ 3163 h 20595"/>
              <a:gd name="T15" fmla="+- 0 18437 961"/>
              <a:gd name="T16" fmla="*/ T15 w 19679"/>
              <a:gd name="T17" fmla="*/ 18437 h 20595"/>
            </a:gdLst>
            <a:ahLst/>
            <a:cxnLst>
              <a:cxn ang="0">
                <a:pos x="T1" y="T2"/>
              </a:cxn>
              <a:cxn ang="0">
                <a:pos x="T4" y="T5"/>
              </a:cxn>
              <a:cxn ang="0">
                <a:pos x="T7" y="T8"/>
              </a:cxn>
              <a:cxn ang="0">
                <a:pos x="T10" y="T11"/>
              </a:cxn>
            </a:cxnLst>
            <a:rect l="T13" t="T14" r="T16" b="T17"/>
            <a:pathLst>
              <a:path w="19679" h="20595">
                <a:moveTo>
                  <a:pt x="9839" y="0"/>
                </a:moveTo>
                <a:cubicBezTo>
                  <a:pt x="7321" y="0"/>
                  <a:pt x="4803" y="1006"/>
                  <a:pt x="2882" y="3017"/>
                </a:cubicBezTo>
                <a:cubicBezTo>
                  <a:pt x="-961" y="7038"/>
                  <a:pt x="-961" y="13558"/>
                  <a:pt x="2882" y="17579"/>
                </a:cubicBezTo>
                <a:cubicBezTo>
                  <a:pt x="6724" y="21600"/>
                  <a:pt x="12954" y="21600"/>
                  <a:pt x="16796" y="17579"/>
                </a:cubicBezTo>
                <a:cubicBezTo>
                  <a:pt x="20639" y="13558"/>
                  <a:pt x="20639" y="7038"/>
                  <a:pt x="16796" y="3017"/>
                </a:cubicBezTo>
                <a:cubicBezTo>
                  <a:pt x="14875" y="1006"/>
                  <a:pt x="12357" y="0"/>
                  <a:pt x="9839" y="0"/>
                </a:cubicBezTo>
                <a:close/>
                <a:moveTo>
                  <a:pt x="9839" y="5286"/>
                </a:moveTo>
                <a:cubicBezTo>
                  <a:pt x="11065" y="5286"/>
                  <a:pt x="12290" y="5775"/>
                  <a:pt x="13225" y="6754"/>
                </a:cubicBezTo>
                <a:cubicBezTo>
                  <a:pt x="15096" y="8712"/>
                  <a:pt x="15096" y="11884"/>
                  <a:pt x="13225" y="13841"/>
                </a:cubicBezTo>
                <a:cubicBezTo>
                  <a:pt x="11355" y="15799"/>
                  <a:pt x="8323" y="15799"/>
                  <a:pt x="6453" y="13841"/>
                </a:cubicBezTo>
                <a:cubicBezTo>
                  <a:pt x="4582" y="11884"/>
                  <a:pt x="4582" y="8712"/>
                  <a:pt x="6453" y="6754"/>
                </a:cubicBezTo>
                <a:cubicBezTo>
                  <a:pt x="7388" y="5775"/>
                  <a:pt x="8613" y="5286"/>
                  <a:pt x="9839" y="5286"/>
                </a:cubicBezTo>
                <a:close/>
              </a:path>
            </a:pathLst>
          </a:custGeom>
          <a:solidFill>
            <a:srgbClr val="FFD46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82" name="AutoShape 18">
            <a:extLst>
              <a:ext uri="{FF2B5EF4-FFF2-40B4-BE49-F238E27FC236}">
                <a16:creationId xmlns:a16="http://schemas.microsoft.com/office/drawing/2014/main" id="{3EDD949A-3CDC-4C5A-89FA-EA808EB5A911}"/>
              </a:ext>
            </a:extLst>
          </p:cNvPr>
          <p:cNvSpPr>
            <a:spLocks noChangeArrowheads="1"/>
          </p:cNvSpPr>
          <p:nvPr/>
        </p:nvSpPr>
        <p:spPr bwMode="auto">
          <a:xfrm rot="18900000">
            <a:off x="5103416" y="1908895"/>
            <a:ext cx="1580356" cy="1579563"/>
          </a:xfrm>
          <a:custGeom>
            <a:avLst/>
            <a:gdLst>
              <a:gd name="G0" fmla="+- 1 0 0"/>
              <a:gd name="G1" fmla="+- 1 0 0"/>
              <a:gd name="G2" fmla="+- 1 0 0"/>
              <a:gd name="G3" fmla="+- 1 0 0"/>
              <a:gd name="G4" fmla="+- 7031 0 0"/>
              <a:gd name="G5" fmla="+- 13554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T0" fmla="+- 0 11303 1006"/>
              <a:gd name="T1" fmla="*/ T0 w 20594"/>
              <a:gd name="T2" fmla="*/ 10297 h 20594"/>
              <a:gd name="T3" fmla="+- 0 11303 1006"/>
              <a:gd name="T4" fmla="*/ T3 w 20594"/>
              <a:gd name="T5" fmla="*/ 10297 h 20594"/>
              <a:gd name="T6" fmla="+- 0 11303 1006"/>
              <a:gd name="T7" fmla="*/ T6 w 20594"/>
              <a:gd name="T8" fmla="*/ 10297 h 20594"/>
              <a:gd name="T9" fmla="+- 0 11303 1006"/>
              <a:gd name="T10" fmla="*/ T9 w 20594"/>
              <a:gd name="T11" fmla="*/ 10297 h 20594"/>
              <a:gd name="T12" fmla="+- 0 3163 1006"/>
              <a:gd name="T13" fmla="*/ T12 w 20594"/>
              <a:gd name="T14" fmla="*/ 3163 h 20594"/>
              <a:gd name="T15" fmla="+- 0 18437 1006"/>
              <a:gd name="T16" fmla="*/ T15 w 20594"/>
              <a:gd name="T17" fmla="*/ 18437 h 20594"/>
            </a:gdLst>
            <a:ahLst/>
            <a:cxnLst>
              <a:cxn ang="0">
                <a:pos x="T1" y="T2"/>
              </a:cxn>
              <a:cxn ang="0">
                <a:pos x="T4" y="T5"/>
              </a:cxn>
              <a:cxn ang="0">
                <a:pos x="T7" y="T8"/>
              </a:cxn>
              <a:cxn ang="0">
                <a:pos x="T10" y="T11"/>
              </a:cxn>
            </a:cxnLst>
            <a:rect l="T13" t="T14" r="T16" b="T17"/>
            <a:pathLst>
              <a:path w="20594" h="20594">
                <a:moveTo>
                  <a:pt x="10098" y="0"/>
                </a:moveTo>
                <a:cubicBezTo>
                  <a:pt x="7530" y="50"/>
                  <a:pt x="4976" y="1048"/>
                  <a:pt x="3016" y="3008"/>
                </a:cubicBezTo>
                <a:cubicBezTo>
                  <a:pt x="-1006" y="7031"/>
                  <a:pt x="-1006" y="13554"/>
                  <a:pt x="3016" y="17577"/>
                </a:cubicBezTo>
                <a:cubicBezTo>
                  <a:pt x="7039" y="21600"/>
                  <a:pt x="13560" y="21600"/>
                  <a:pt x="17583" y="17577"/>
                </a:cubicBezTo>
                <a:cubicBezTo>
                  <a:pt x="19556" y="15603"/>
                  <a:pt x="20557" y="13027"/>
                  <a:pt x="20594" y="10441"/>
                </a:cubicBezTo>
                <a:lnTo>
                  <a:pt x="15307" y="10441"/>
                </a:lnTo>
                <a:cubicBezTo>
                  <a:pt x="15271" y="11674"/>
                  <a:pt x="14786" y="12896"/>
                  <a:pt x="13844" y="13838"/>
                </a:cubicBezTo>
                <a:cubicBezTo>
                  <a:pt x="11886" y="15796"/>
                  <a:pt x="8713" y="15796"/>
                  <a:pt x="6755" y="13838"/>
                </a:cubicBezTo>
                <a:cubicBezTo>
                  <a:pt x="4797" y="11879"/>
                  <a:pt x="4797" y="8705"/>
                  <a:pt x="6755" y="6747"/>
                </a:cubicBezTo>
                <a:cubicBezTo>
                  <a:pt x="7682" y="5819"/>
                  <a:pt x="8883" y="5337"/>
                  <a:pt x="10098" y="5288"/>
                </a:cubicBezTo>
                <a:lnTo>
                  <a:pt x="10098" y="0"/>
                </a:lnTo>
                <a:close/>
              </a:path>
            </a:pathLst>
          </a:custGeom>
          <a:solidFill>
            <a:srgbClr val="EF7B3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84" name="AutoShape 20">
            <a:extLst>
              <a:ext uri="{FF2B5EF4-FFF2-40B4-BE49-F238E27FC236}">
                <a16:creationId xmlns:a16="http://schemas.microsoft.com/office/drawing/2014/main" id="{F767A4D0-D40C-4D4C-9136-25C039E2BD34}"/>
              </a:ext>
            </a:extLst>
          </p:cNvPr>
          <p:cNvSpPr>
            <a:spLocks noChangeArrowheads="1"/>
          </p:cNvSpPr>
          <p:nvPr/>
        </p:nvSpPr>
        <p:spPr bwMode="auto">
          <a:xfrm rot="18900000">
            <a:off x="5293122" y="2105745"/>
            <a:ext cx="1200944" cy="1201738"/>
          </a:xfrm>
          <a:custGeom>
            <a:avLst/>
            <a:gdLst>
              <a:gd name="G0" fmla="+- 1 0 0"/>
              <a:gd name="G1" fmla="+- 1 0 0"/>
              <a:gd name="G2" fmla="+- 1 0 0"/>
              <a:gd name="G3" fmla="+- 0 0 0"/>
              <a:gd name="G4" fmla="+- 7038 0 0"/>
              <a:gd name="G5" fmla="+- 13558 0 0"/>
              <a:gd name="G6" fmla="+- 0 0 0"/>
              <a:gd name="G7" fmla="+- 21600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 name="T12" fmla="+- 0 3163 961"/>
              <a:gd name="T13" fmla="*/ T12 w 19679"/>
              <a:gd name="T14" fmla="*/ 3163 h 20595"/>
              <a:gd name="T15" fmla="+- 0 18437 961"/>
              <a:gd name="T16" fmla="*/ T15 w 19679"/>
              <a:gd name="T17" fmla="*/ 18437 h 20595"/>
            </a:gdLst>
            <a:ahLst/>
            <a:cxnLst>
              <a:cxn ang="0">
                <a:pos x="T1" y="T2"/>
              </a:cxn>
              <a:cxn ang="0">
                <a:pos x="T4" y="T5"/>
              </a:cxn>
              <a:cxn ang="0">
                <a:pos x="T7" y="T8"/>
              </a:cxn>
              <a:cxn ang="0">
                <a:pos x="T10" y="T11"/>
              </a:cxn>
            </a:cxnLst>
            <a:rect l="T13" t="T14" r="T16" b="T17"/>
            <a:pathLst>
              <a:path w="19679" h="20595">
                <a:moveTo>
                  <a:pt x="9839" y="0"/>
                </a:moveTo>
                <a:cubicBezTo>
                  <a:pt x="7321" y="0"/>
                  <a:pt x="4803" y="1006"/>
                  <a:pt x="2882" y="3017"/>
                </a:cubicBezTo>
                <a:cubicBezTo>
                  <a:pt x="-961" y="7038"/>
                  <a:pt x="-961" y="13558"/>
                  <a:pt x="2882" y="17579"/>
                </a:cubicBezTo>
                <a:cubicBezTo>
                  <a:pt x="6724" y="21600"/>
                  <a:pt x="12954" y="21600"/>
                  <a:pt x="16796" y="17579"/>
                </a:cubicBezTo>
                <a:cubicBezTo>
                  <a:pt x="20639" y="13558"/>
                  <a:pt x="20639" y="7038"/>
                  <a:pt x="16796" y="3017"/>
                </a:cubicBezTo>
                <a:cubicBezTo>
                  <a:pt x="14875" y="1006"/>
                  <a:pt x="12357" y="0"/>
                  <a:pt x="9839" y="0"/>
                </a:cubicBezTo>
                <a:close/>
                <a:moveTo>
                  <a:pt x="9839" y="5286"/>
                </a:moveTo>
                <a:cubicBezTo>
                  <a:pt x="11065" y="5286"/>
                  <a:pt x="12290" y="5775"/>
                  <a:pt x="13225" y="6754"/>
                </a:cubicBezTo>
                <a:cubicBezTo>
                  <a:pt x="15096" y="8712"/>
                  <a:pt x="15096" y="11884"/>
                  <a:pt x="13225" y="13841"/>
                </a:cubicBezTo>
                <a:cubicBezTo>
                  <a:pt x="11355" y="15799"/>
                  <a:pt x="8323" y="15799"/>
                  <a:pt x="6453" y="13841"/>
                </a:cubicBezTo>
                <a:cubicBezTo>
                  <a:pt x="4582" y="11884"/>
                  <a:pt x="4582" y="8712"/>
                  <a:pt x="6453" y="6754"/>
                </a:cubicBezTo>
                <a:cubicBezTo>
                  <a:pt x="7388" y="5775"/>
                  <a:pt x="8613" y="5286"/>
                  <a:pt x="9839" y="5286"/>
                </a:cubicBezTo>
                <a:close/>
              </a:path>
            </a:pathLst>
          </a:cu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85" name="AutoShape 21">
            <a:extLst>
              <a:ext uri="{FF2B5EF4-FFF2-40B4-BE49-F238E27FC236}">
                <a16:creationId xmlns:a16="http://schemas.microsoft.com/office/drawing/2014/main" id="{D021118E-D413-4C1E-B30F-6F3E3D69707D}"/>
              </a:ext>
            </a:extLst>
          </p:cNvPr>
          <p:cNvSpPr>
            <a:spLocks noChangeArrowheads="1"/>
          </p:cNvSpPr>
          <p:nvPr/>
        </p:nvSpPr>
        <p:spPr bwMode="auto">
          <a:xfrm rot="18900000">
            <a:off x="5293916" y="2105745"/>
            <a:ext cx="1200944" cy="1200944"/>
          </a:xfrm>
          <a:custGeom>
            <a:avLst/>
            <a:gdLst>
              <a:gd name="G0" fmla="+- 1 0 0"/>
              <a:gd name="G1" fmla="+- 1 0 0"/>
              <a:gd name="G2" fmla="+- 1 0 0"/>
              <a:gd name="G3" fmla="+- 1 0 0"/>
              <a:gd name="G4" fmla="+- 7031 0 0"/>
              <a:gd name="G5" fmla="+- 13554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T0" fmla="+- 0 11303 1006"/>
              <a:gd name="T1" fmla="*/ T0 w 20594"/>
              <a:gd name="T2" fmla="*/ 10297 h 20594"/>
              <a:gd name="T3" fmla="+- 0 11303 1006"/>
              <a:gd name="T4" fmla="*/ T3 w 20594"/>
              <a:gd name="T5" fmla="*/ 10297 h 20594"/>
              <a:gd name="T6" fmla="+- 0 11303 1006"/>
              <a:gd name="T7" fmla="*/ T6 w 20594"/>
              <a:gd name="T8" fmla="*/ 10297 h 20594"/>
              <a:gd name="T9" fmla="+- 0 11303 1006"/>
              <a:gd name="T10" fmla="*/ T9 w 20594"/>
              <a:gd name="T11" fmla="*/ 10297 h 20594"/>
              <a:gd name="T12" fmla="+- 0 3163 1006"/>
              <a:gd name="T13" fmla="*/ T12 w 20594"/>
              <a:gd name="T14" fmla="*/ 3163 h 20594"/>
              <a:gd name="T15" fmla="+- 0 18437 1006"/>
              <a:gd name="T16" fmla="*/ T15 w 20594"/>
              <a:gd name="T17" fmla="*/ 18437 h 20594"/>
            </a:gdLst>
            <a:ahLst/>
            <a:cxnLst>
              <a:cxn ang="0">
                <a:pos x="T1" y="T2"/>
              </a:cxn>
              <a:cxn ang="0">
                <a:pos x="T4" y="T5"/>
              </a:cxn>
              <a:cxn ang="0">
                <a:pos x="T7" y="T8"/>
              </a:cxn>
              <a:cxn ang="0">
                <a:pos x="T10" y="T11"/>
              </a:cxn>
            </a:cxnLst>
            <a:rect l="T13" t="T14" r="T16" b="T17"/>
            <a:pathLst>
              <a:path w="20594" h="20594">
                <a:moveTo>
                  <a:pt x="10098" y="0"/>
                </a:moveTo>
                <a:cubicBezTo>
                  <a:pt x="7530" y="50"/>
                  <a:pt x="4976" y="1048"/>
                  <a:pt x="3016" y="3008"/>
                </a:cubicBezTo>
                <a:cubicBezTo>
                  <a:pt x="-1006" y="7031"/>
                  <a:pt x="-1006" y="13554"/>
                  <a:pt x="3016" y="17577"/>
                </a:cubicBezTo>
                <a:cubicBezTo>
                  <a:pt x="7039" y="21600"/>
                  <a:pt x="13560" y="21600"/>
                  <a:pt x="17583" y="17577"/>
                </a:cubicBezTo>
                <a:cubicBezTo>
                  <a:pt x="19556" y="15603"/>
                  <a:pt x="20557" y="13027"/>
                  <a:pt x="20594" y="10441"/>
                </a:cubicBezTo>
                <a:lnTo>
                  <a:pt x="15307" y="10441"/>
                </a:lnTo>
                <a:cubicBezTo>
                  <a:pt x="15271" y="11674"/>
                  <a:pt x="14786" y="12896"/>
                  <a:pt x="13844" y="13838"/>
                </a:cubicBezTo>
                <a:cubicBezTo>
                  <a:pt x="11886" y="15796"/>
                  <a:pt x="8713" y="15796"/>
                  <a:pt x="6755" y="13838"/>
                </a:cubicBezTo>
                <a:cubicBezTo>
                  <a:pt x="4797" y="11879"/>
                  <a:pt x="4797" y="8705"/>
                  <a:pt x="6755" y="6747"/>
                </a:cubicBezTo>
                <a:cubicBezTo>
                  <a:pt x="7682" y="5819"/>
                  <a:pt x="8883" y="5337"/>
                  <a:pt x="10098" y="5288"/>
                </a:cubicBezTo>
                <a:lnTo>
                  <a:pt x="10098" y="0"/>
                </a:lnTo>
                <a:close/>
              </a:path>
            </a:pathLst>
          </a:custGeom>
          <a:solidFill>
            <a:srgbClr val="D96F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87" name="Oval 23">
            <a:extLst>
              <a:ext uri="{FF2B5EF4-FFF2-40B4-BE49-F238E27FC236}">
                <a16:creationId xmlns:a16="http://schemas.microsoft.com/office/drawing/2014/main" id="{15538FFD-9FF7-4D36-B33E-0C121841DE1E}"/>
              </a:ext>
            </a:extLst>
          </p:cNvPr>
          <p:cNvSpPr>
            <a:spLocks noChangeArrowheads="1"/>
          </p:cNvSpPr>
          <p:nvPr/>
        </p:nvSpPr>
        <p:spPr bwMode="auto">
          <a:xfrm>
            <a:off x="5407422" y="2211313"/>
            <a:ext cx="981075" cy="981869"/>
          </a:xfrm>
          <a:prstGeom prst="ellipse">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2000" b="1" dirty="0">
                <a:solidFill>
                  <a:srgbClr val="1E276E"/>
                </a:solidFill>
              </a:rPr>
              <a:t>Estimations</a:t>
            </a:r>
            <a:endParaRPr lang="el-GR" sz="2000" b="1" dirty="0">
              <a:solidFill>
                <a:srgbClr val="1E276E"/>
              </a:solidFill>
            </a:endParaRPr>
          </a:p>
        </p:txBody>
      </p:sp>
      <p:sp>
        <p:nvSpPr>
          <p:cNvPr id="36888" name="Text Box 24">
            <a:extLst>
              <a:ext uri="{FF2B5EF4-FFF2-40B4-BE49-F238E27FC236}">
                <a16:creationId xmlns:a16="http://schemas.microsoft.com/office/drawing/2014/main" id="{460CA300-27C9-4DF5-B3B5-439F387CDA8F}"/>
              </a:ext>
            </a:extLst>
          </p:cNvPr>
          <p:cNvSpPr txBox="1">
            <a:spLocks noChangeArrowheads="1"/>
          </p:cNvSpPr>
          <p:nvPr/>
        </p:nvSpPr>
        <p:spPr bwMode="auto">
          <a:xfrm>
            <a:off x="5031185" y="1585838"/>
            <a:ext cx="3397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25%</a:t>
            </a:r>
          </a:p>
        </p:txBody>
      </p:sp>
      <p:sp>
        <p:nvSpPr>
          <p:cNvPr id="36889" name="Text Box 25">
            <a:extLst>
              <a:ext uri="{FF2B5EF4-FFF2-40B4-BE49-F238E27FC236}">
                <a16:creationId xmlns:a16="http://schemas.microsoft.com/office/drawing/2014/main" id="{60FFB8A4-0FCD-425F-9623-59E3EB45604F}"/>
              </a:ext>
            </a:extLst>
          </p:cNvPr>
          <p:cNvSpPr txBox="1">
            <a:spLocks noChangeArrowheads="1"/>
          </p:cNvSpPr>
          <p:nvPr/>
        </p:nvSpPr>
        <p:spPr bwMode="auto">
          <a:xfrm>
            <a:off x="6635354" y="1784276"/>
            <a:ext cx="3397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25%</a:t>
            </a:r>
          </a:p>
        </p:txBody>
      </p:sp>
      <p:sp>
        <p:nvSpPr>
          <p:cNvPr id="36890" name="Text Box 26">
            <a:extLst>
              <a:ext uri="{FF2B5EF4-FFF2-40B4-BE49-F238E27FC236}">
                <a16:creationId xmlns:a16="http://schemas.microsoft.com/office/drawing/2014/main" id="{F08FC85D-8116-4114-A37D-AA5131DA0E0F}"/>
              </a:ext>
            </a:extLst>
          </p:cNvPr>
          <p:cNvSpPr txBox="1">
            <a:spLocks noChangeArrowheads="1"/>
          </p:cNvSpPr>
          <p:nvPr/>
        </p:nvSpPr>
        <p:spPr bwMode="auto">
          <a:xfrm>
            <a:off x="6475016" y="3422576"/>
            <a:ext cx="3397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50%</a:t>
            </a:r>
          </a:p>
        </p:txBody>
      </p:sp>
      <p:sp>
        <p:nvSpPr>
          <p:cNvPr id="36891" name="AutoShape 27">
            <a:extLst>
              <a:ext uri="{FF2B5EF4-FFF2-40B4-BE49-F238E27FC236}">
                <a16:creationId xmlns:a16="http://schemas.microsoft.com/office/drawing/2014/main" id="{7AB384B6-D115-4058-A455-31AF3B2A79DD}"/>
              </a:ext>
            </a:extLst>
          </p:cNvPr>
          <p:cNvSpPr>
            <a:spLocks/>
          </p:cNvSpPr>
          <p:nvPr/>
        </p:nvSpPr>
        <p:spPr bwMode="auto">
          <a:xfrm>
            <a:off x="9990535" y="2056532"/>
            <a:ext cx="477838" cy="396081"/>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92" name="AutoShape 28">
            <a:extLst>
              <a:ext uri="{FF2B5EF4-FFF2-40B4-BE49-F238E27FC236}">
                <a16:creationId xmlns:a16="http://schemas.microsoft.com/office/drawing/2014/main" id="{DB2A228D-E47D-4A4E-9793-D04BD689FAB7}"/>
              </a:ext>
            </a:extLst>
          </p:cNvPr>
          <p:cNvSpPr>
            <a:spLocks/>
          </p:cNvSpPr>
          <p:nvPr/>
        </p:nvSpPr>
        <p:spPr bwMode="auto">
          <a:xfrm flipH="1">
            <a:off x="8367316" y="1866032"/>
            <a:ext cx="477044" cy="396081"/>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93" name="AutoShape 29">
            <a:extLst>
              <a:ext uri="{FF2B5EF4-FFF2-40B4-BE49-F238E27FC236}">
                <a16:creationId xmlns:a16="http://schemas.microsoft.com/office/drawing/2014/main" id="{2BEB566C-0E86-4E71-B5F2-0718D7F92648}"/>
              </a:ext>
            </a:extLst>
          </p:cNvPr>
          <p:cNvSpPr>
            <a:spLocks/>
          </p:cNvSpPr>
          <p:nvPr/>
        </p:nvSpPr>
        <p:spPr bwMode="auto">
          <a:xfrm rot="10800000" flipH="1">
            <a:off x="9703197" y="3286051"/>
            <a:ext cx="552450" cy="396082"/>
          </a:xfrm>
          <a:custGeom>
            <a:avLst/>
            <a:gdLst>
              <a:gd name="G0" fmla="+- 21600 0 0"/>
              <a:gd name="G1" fmla="+- 1 0 0"/>
              <a:gd name="G2"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21600"/>
                </a:moveTo>
                <a:lnTo>
                  <a:pt x="0" y="0"/>
                </a:lnTo>
                <a:lnTo>
                  <a:pt x="21600" y="0"/>
                </a:lnTo>
              </a:path>
            </a:pathLst>
          </a:custGeom>
          <a:noFill/>
          <a:ln w="12600" cap="flat">
            <a:solidFill>
              <a:srgbClr val="A6AAA9"/>
            </a:solidFill>
            <a:prstDash val="dash"/>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94" name="AutoShape 30">
            <a:extLst>
              <a:ext uri="{FF2B5EF4-FFF2-40B4-BE49-F238E27FC236}">
                <a16:creationId xmlns:a16="http://schemas.microsoft.com/office/drawing/2014/main" id="{F908FC32-91C4-454D-BC78-B9730FFACDF0}"/>
              </a:ext>
            </a:extLst>
          </p:cNvPr>
          <p:cNvSpPr>
            <a:spLocks noChangeArrowheads="1"/>
          </p:cNvSpPr>
          <p:nvPr/>
        </p:nvSpPr>
        <p:spPr bwMode="auto">
          <a:xfrm rot="18900000">
            <a:off x="8498285" y="1908895"/>
            <a:ext cx="1580357" cy="1581150"/>
          </a:xfrm>
          <a:custGeom>
            <a:avLst/>
            <a:gdLst>
              <a:gd name="G0" fmla="+- 1 0 0"/>
              <a:gd name="G1" fmla="+- 1 0 0"/>
              <a:gd name="G2" fmla="+- 1 0 0"/>
              <a:gd name="G3" fmla="+- 0 0 0"/>
              <a:gd name="G4" fmla="+- 7038 0 0"/>
              <a:gd name="G5" fmla="+- 13558 0 0"/>
              <a:gd name="G6" fmla="+- 0 0 0"/>
              <a:gd name="G7" fmla="+- 21600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 name="T12" fmla="+- 0 3163 961"/>
              <a:gd name="T13" fmla="*/ T12 w 19679"/>
              <a:gd name="T14" fmla="*/ 3163 h 20595"/>
              <a:gd name="T15" fmla="+- 0 18437 961"/>
              <a:gd name="T16" fmla="*/ T15 w 19679"/>
              <a:gd name="T17" fmla="*/ 18437 h 20595"/>
            </a:gdLst>
            <a:ahLst/>
            <a:cxnLst>
              <a:cxn ang="0">
                <a:pos x="T1" y="T2"/>
              </a:cxn>
              <a:cxn ang="0">
                <a:pos x="T4" y="T5"/>
              </a:cxn>
              <a:cxn ang="0">
                <a:pos x="T7" y="T8"/>
              </a:cxn>
              <a:cxn ang="0">
                <a:pos x="T10" y="T11"/>
              </a:cxn>
            </a:cxnLst>
            <a:rect l="T13" t="T14" r="T16" b="T17"/>
            <a:pathLst>
              <a:path w="19679" h="20595">
                <a:moveTo>
                  <a:pt x="9839" y="0"/>
                </a:moveTo>
                <a:cubicBezTo>
                  <a:pt x="7321" y="0"/>
                  <a:pt x="4803" y="1006"/>
                  <a:pt x="2882" y="3017"/>
                </a:cubicBezTo>
                <a:cubicBezTo>
                  <a:pt x="-961" y="7038"/>
                  <a:pt x="-961" y="13558"/>
                  <a:pt x="2882" y="17579"/>
                </a:cubicBezTo>
                <a:cubicBezTo>
                  <a:pt x="6724" y="21600"/>
                  <a:pt x="12954" y="21600"/>
                  <a:pt x="16796" y="17579"/>
                </a:cubicBezTo>
                <a:cubicBezTo>
                  <a:pt x="20639" y="13558"/>
                  <a:pt x="20639" y="7038"/>
                  <a:pt x="16796" y="3017"/>
                </a:cubicBezTo>
                <a:cubicBezTo>
                  <a:pt x="14875" y="1006"/>
                  <a:pt x="12357" y="0"/>
                  <a:pt x="9839" y="0"/>
                </a:cubicBezTo>
                <a:close/>
                <a:moveTo>
                  <a:pt x="9839" y="5286"/>
                </a:moveTo>
                <a:cubicBezTo>
                  <a:pt x="11065" y="5286"/>
                  <a:pt x="12290" y="5775"/>
                  <a:pt x="13225" y="6754"/>
                </a:cubicBezTo>
                <a:cubicBezTo>
                  <a:pt x="15096" y="8712"/>
                  <a:pt x="15096" y="11884"/>
                  <a:pt x="13225" y="13841"/>
                </a:cubicBezTo>
                <a:cubicBezTo>
                  <a:pt x="11355" y="15799"/>
                  <a:pt x="8323" y="15799"/>
                  <a:pt x="6453" y="13841"/>
                </a:cubicBezTo>
                <a:cubicBezTo>
                  <a:pt x="4582" y="11884"/>
                  <a:pt x="4582" y="8712"/>
                  <a:pt x="6453" y="6754"/>
                </a:cubicBezTo>
                <a:cubicBezTo>
                  <a:pt x="7388" y="5775"/>
                  <a:pt x="8613" y="5286"/>
                  <a:pt x="9839" y="5286"/>
                </a:cubicBezTo>
                <a:close/>
              </a:path>
            </a:pathLst>
          </a:custGeom>
          <a:solidFill>
            <a:srgbClr val="FFD46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95" name="AutoShape 31">
            <a:extLst>
              <a:ext uri="{FF2B5EF4-FFF2-40B4-BE49-F238E27FC236}">
                <a16:creationId xmlns:a16="http://schemas.microsoft.com/office/drawing/2014/main" id="{0479681F-4BAD-4BAB-8209-BE1C796BBFD0}"/>
              </a:ext>
            </a:extLst>
          </p:cNvPr>
          <p:cNvSpPr>
            <a:spLocks noChangeArrowheads="1"/>
          </p:cNvSpPr>
          <p:nvPr/>
        </p:nvSpPr>
        <p:spPr bwMode="auto">
          <a:xfrm rot="18900000">
            <a:off x="8498285" y="1908895"/>
            <a:ext cx="1580357" cy="1579563"/>
          </a:xfrm>
          <a:custGeom>
            <a:avLst/>
            <a:gdLst>
              <a:gd name="G0" fmla="+- 1 0 0"/>
              <a:gd name="G1" fmla="+- 1 0 0"/>
              <a:gd name="G2" fmla="+- 1 0 0"/>
              <a:gd name="G3" fmla="+- 1 0 0"/>
              <a:gd name="G4" fmla="+- 7031 0 0"/>
              <a:gd name="G5" fmla="+- 13554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T0" fmla="+- 0 11303 1006"/>
              <a:gd name="T1" fmla="*/ T0 w 20594"/>
              <a:gd name="T2" fmla="*/ 10297 h 20594"/>
              <a:gd name="T3" fmla="+- 0 11303 1006"/>
              <a:gd name="T4" fmla="*/ T3 w 20594"/>
              <a:gd name="T5" fmla="*/ 10297 h 20594"/>
              <a:gd name="T6" fmla="+- 0 11303 1006"/>
              <a:gd name="T7" fmla="*/ T6 w 20594"/>
              <a:gd name="T8" fmla="*/ 10297 h 20594"/>
              <a:gd name="T9" fmla="+- 0 11303 1006"/>
              <a:gd name="T10" fmla="*/ T9 w 20594"/>
              <a:gd name="T11" fmla="*/ 10297 h 20594"/>
              <a:gd name="T12" fmla="+- 0 3163 1006"/>
              <a:gd name="T13" fmla="*/ T12 w 20594"/>
              <a:gd name="T14" fmla="*/ 3163 h 20594"/>
              <a:gd name="T15" fmla="+- 0 18437 1006"/>
              <a:gd name="T16" fmla="*/ T15 w 20594"/>
              <a:gd name="T17" fmla="*/ 18437 h 20594"/>
            </a:gdLst>
            <a:ahLst/>
            <a:cxnLst>
              <a:cxn ang="0">
                <a:pos x="T1" y="T2"/>
              </a:cxn>
              <a:cxn ang="0">
                <a:pos x="T4" y="T5"/>
              </a:cxn>
              <a:cxn ang="0">
                <a:pos x="T7" y="T8"/>
              </a:cxn>
              <a:cxn ang="0">
                <a:pos x="T10" y="T11"/>
              </a:cxn>
            </a:cxnLst>
            <a:rect l="T13" t="T14" r="T16" b="T17"/>
            <a:pathLst>
              <a:path w="20594" h="20594">
                <a:moveTo>
                  <a:pt x="10098" y="0"/>
                </a:moveTo>
                <a:cubicBezTo>
                  <a:pt x="7530" y="50"/>
                  <a:pt x="4976" y="1048"/>
                  <a:pt x="3016" y="3008"/>
                </a:cubicBezTo>
                <a:cubicBezTo>
                  <a:pt x="-1006" y="7031"/>
                  <a:pt x="-1006" y="13554"/>
                  <a:pt x="3016" y="17577"/>
                </a:cubicBezTo>
                <a:cubicBezTo>
                  <a:pt x="7039" y="21600"/>
                  <a:pt x="13560" y="21600"/>
                  <a:pt x="17583" y="17577"/>
                </a:cubicBezTo>
                <a:cubicBezTo>
                  <a:pt x="19556" y="15603"/>
                  <a:pt x="20557" y="13027"/>
                  <a:pt x="20594" y="10441"/>
                </a:cubicBezTo>
                <a:lnTo>
                  <a:pt x="15307" y="10441"/>
                </a:lnTo>
                <a:cubicBezTo>
                  <a:pt x="15271" y="11674"/>
                  <a:pt x="14786" y="12896"/>
                  <a:pt x="13844" y="13838"/>
                </a:cubicBezTo>
                <a:cubicBezTo>
                  <a:pt x="11886" y="15796"/>
                  <a:pt x="8713" y="15796"/>
                  <a:pt x="6755" y="13838"/>
                </a:cubicBezTo>
                <a:cubicBezTo>
                  <a:pt x="4797" y="11879"/>
                  <a:pt x="4797" y="8705"/>
                  <a:pt x="6755" y="6747"/>
                </a:cubicBezTo>
                <a:cubicBezTo>
                  <a:pt x="7682" y="5819"/>
                  <a:pt x="8883" y="5337"/>
                  <a:pt x="10098" y="5288"/>
                </a:cubicBezTo>
                <a:lnTo>
                  <a:pt x="10098" y="0"/>
                </a:lnTo>
                <a:close/>
              </a:path>
            </a:pathLst>
          </a:custGeom>
          <a:solidFill>
            <a:srgbClr val="EF7B3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97" name="AutoShape 33">
            <a:extLst>
              <a:ext uri="{FF2B5EF4-FFF2-40B4-BE49-F238E27FC236}">
                <a16:creationId xmlns:a16="http://schemas.microsoft.com/office/drawing/2014/main" id="{BBB1A387-F426-4365-A4B8-B038A5A0C0FB}"/>
              </a:ext>
            </a:extLst>
          </p:cNvPr>
          <p:cNvSpPr>
            <a:spLocks noChangeArrowheads="1"/>
          </p:cNvSpPr>
          <p:nvPr/>
        </p:nvSpPr>
        <p:spPr bwMode="auto">
          <a:xfrm rot="18900000">
            <a:off x="8687991" y="2105745"/>
            <a:ext cx="1200944" cy="1201738"/>
          </a:xfrm>
          <a:custGeom>
            <a:avLst/>
            <a:gdLst>
              <a:gd name="G0" fmla="+- 1 0 0"/>
              <a:gd name="G1" fmla="+- 1 0 0"/>
              <a:gd name="G2" fmla="+- 1 0 0"/>
              <a:gd name="G3" fmla="+- 0 0 0"/>
              <a:gd name="G4" fmla="+- 7038 0 0"/>
              <a:gd name="G5" fmla="+- 13558 0 0"/>
              <a:gd name="G6" fmla="+- 0 0 0"/>
              <a:gd name="G7" fmla="+- 21600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 name="T12" fmla="+- 0 3163 961"/>
              <a:gd name="T13" fmla="*/ T12 w 19679"/>
              <a:gd name="T14" fmla="*/ 3163 h 20595"/>
              <a:gd name="T15" fmla="+- 0 18437 961"/>
              <a:gd name="T16" fmla="*/ T15 w 19679"/>
              <a:gd name="T17" fmla="*/ 18437 h 20595"/>
            </a:gdLst>
            <a:ahLst/>
            <a:cxnLst>
              <a:cxn ang="0">
                <a:pos x="T1" y="T2"/>
              </a:cxn>
              <a:cxn ang="0">
                <a:pos x="T4" y="T5"/>
              </a:cxn>
              <a:cxn ang="0">
                <a:pos x="T7" y="T8"/>
              </a:cxn>
              <a:cxn ang="0">
                <a:pos x="T10" y="T11"/>
              </a:cxn>
            </a:cxnLst>
            <a:rect l="T13" t="T14" r="T16" b="T17"/>
            <a:pathLst>
              <a:path w="19679" h="20595">
                <a:moveTo>
                  <a:pt x="9839" y="0"/>
                </a:moveTo>
                <a:cubicBezTo>
                  <a:pt x="7321" y="0"/>
                  <a:pt x="4803" y="1006"/>
                  <a:pt x="2882" y="3017"/>
                </a:cubicBezTo>
                <a:cubicBezTo>
                  <a:pt x="-961" y="7038"/>
                  <a:pt x="-961" y="13558"/>
                  <a:pt x="2882" y="17579"/>
                </a:cubicBezTo>
                <a:cubicBezTo>
                  <a:pt x="6724" y="21600"/>
                  <a:pt x="12954" y="21600"/>
                  <a:pt x="16796" y="17579"/>
                </a:cubicBezTo>
                <a:cubicBezTo>
                  <a:pt x="20639" y="13558"/>
                  <a:pt x="20639" y="7038"/>
                  <a:pt x="16796" y="3017"/>
                </a:cubicBezTo>
                <a:cubicBezTo>
                  <a:pt x="14875" y="1006"/>
                  <a:pt x="12357" y="0"/>
                  <a:pt x="9839" y="0"/>
                </a:cubicBezTo>
                <a:close/>
                <a:moveTo>
                  <a:pt x="9839" y="5286"/>
                </a:moveTo>
                <a:cubicBezTo>
                  <a:pt x="11065" y="5286"/>
                  <a:pt x="12290" y="5775"/>
                  <a:pt x="13225" y="6754"/>
                </a:cubicBezTo>
                <a:cubicBezTo>
                  <a:pt x="15096" y="8712"/>
                  <a:pt x="15096" y="11884"/>
                  <a:pt x="13225" y="13841"/>
                </a:cubicBezTo>
                <a:cubicBezTo>
                  <a:pt x="11355" y="15799"/>
                  <a:pt x="8323" y="15799"/>
                  <a:pt x="6453" y="13841"/>
                </a:cubicBezTo>
                <a:cubicBezTo>
                  <a:pt x="4582" y="11884"/>
                  <a:pt x="4582" y="8712"/>
                  <a:pt x="6453" y="6754"/>
                </a:cubicBezTo>
                <a:cubicBezTo>
                  <a:pt x="7388" y="5775"/>
                  <a:pt x="8613" y="5286"/>
                  <a:pt x="9839" y="5286"/>
                </a:cubicBezTo>
                <a:close/>
              </a:path>
            </a:pathLst>
          </a:cu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898" name="AutoShape 34">
            <a:extLst>
              <a:ext uri="{FF2B5EF4-FFF2-40B4-BE49-F238E27FC236}">
                <a16:creationId xmlns:a16="http://schemas.microsoft.com/office/drawing/2014/main" id="{77B6B5EC-5057-4511-93B1-12594499F7D7}"/>
              </a:ext>
            </a:extLst>
          </p:cNvPr>
          <p:cNvSpPr>
            <a:spLocks noChangeArrowheads="1"/>
          </p:cNvSpPr>
          <p:nvPr/>
        </p:nvSpPr>
        <p:spPr bwMode="auto">
          <a:xfrm rot="18900000">
            <a:off x="8688785" y="2105745"/>
            <a:ext cx="1200944" cy="1200944"/>
          </a:xfrm>
          <a:custGeom>
            <a:avLst/>
            <a:gdLst>
              <a:gd name="G0" fmla="+- 1 0 0"/>
              <a:gd name="G1" fmla="+- 1 0 0"/>
              <a:gd name="G2" fmla="+- 1 0 0"/>
              <a:gd name="G3" fmla="+- 1 0 0"/>
              <a:gd name="G4" fmla="+- 7031 0 0"/>
              <a:gd name="G5" fmla="+- 13554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T0" fmla="+- 0 11303 1006"/>
              <a:gd name="T1" fmla="*/ T0 w 20594"/>
              <a:gd name="T2" fmla="*/ 10297 h 20594"/>
              <a:gd name="T3" fmla="+- 0 11303 1006"/>
              <a:gd name="T4" fmla="*/ T3 w 20594"/>
              <a:gd name="T5" fmla="*/ 10297 h 20594"/>
              <a:gd name="T6" fmla="+- 0 11303 1006"/>
              <a:gd name="T7" fmla="*/ T6 w 20594"/>
              <a:gd name="T8" fmla="*/ 10297 h 20594"/>
              <a:gd name="T9" fmla="+- 0 11303 1006"/>
              <a:gd name="T10" fmla="*/ T9 w 20594"/>
              <a:gd name="T11" fmla="*/ 10297 h 20594"/>
              <a:gd name="T12" fmla="+- 0 3163 1006"/>
              <a:gd name="T13" fmla="*/ T12 w 20594"/>
              <a:gd name="T14" fmla="*/ 3163 h 20594"/>
              <a:gd name="T15" fmla="+- 0 18437 1006"/>
              <a:gd name="T16" fmla="*/ T15 w 20594"/>
              <a:gd name="T17" fmla="*/ 18437 h 20594"/>
            </a:gdLst>
            <a:ahLst/>
            <a:cxnLst>
              <a:cxn ang="0">
                <a:pos x="T1" y="T2"/>
              </a:cxn>
              <a:cxn ang="0">
                <a:pos x="T4" y="T5"/>
              </a:cxn>
              <a:cxn ang="0">
                <a:pos x="T7" y="T8"/>
              </a:cxn>
              <a:cxn ang="0">
                <a:pos x="T10" y="T11"/>
              </a:cxn>
            </a:cxnLst>
            <a:rect l="T13" t="T14" r="T16" b="T17"/>
            <a:pathLst>
              <a:path w="20594" h="20594">
                <a:moveTo>
                  <a:pt x="10098" y="0"/>
                </a:moveTo>
                <a:cubicBezTo>
                  <a:pt x="7530" y="50"/>
                  <a:pt x="4976" y="1048"/>
                  <a:pt x="3016" y="3008"/>
                </a:cubicBezTo>
                <a:cubicBezTo>
                  <a:pt x="-1006" y="7031"/>
                  <a:pt x="-1006" y="13554"/>
                  <a:pt x="3016" y="17577"/>
                </a:cubicBezTo>
                <a:cubicBezTo>
                  <a:pt x="7039" y="21600"/>
                  <a:pt x="13560" y="21600"/>
                  <a:pt x="17583" y="17577"/>
                </a:cubicBezTo>
                <a:cubicBezTo>
                  <a:pt x="19556" y="15603"/>
                  <a:pt x="20557" y="13027"/>
                  <a:pt x="20594" y="10441"/>
                </a:cubicBezTo>
                <a:lnTo>
                  <a:pt x="15307" y="10441"/>
                </a:lnTo>
                <a:cubicBezTo>
                  <a:pt x="15271" y="11674"/>
                  <a:pt x="14786" y="12896"/>
                  <a:pt x="13844" y="13838"/>
                </a:cubicBezTo>
                <a:cubicBezTo>
                  <a:pt x="11886" y="15796"/>
                  <a:pt x="8713" y="15796"/>
                  <a:pt x="6755" y="13838"/>
                </a:cubicBezTo>
                <a:cubicBezTo>
                  <a:pt x="4797" y="11879"/>
                  <a:pt x="4797" y="8705"/>
                  <a:pt x="6755" y="6747"/>
                </a:cubicBezTo>
                <a:cubicBezTo>
                  <a:pt x="7682" y="5819"/>
                  <a:pt x="8883" y="5337"/>
                  <a:pt x="10098" y="5288"/>
                </a:cubicBezTo>
                <a:lnTo>
                  <a:pt x="10098" y="0"/>
                </a:lnTo>
                <a:close/>
              </a:path>
            </a:pathLst>
          </a:custGeom>
          <a:solidFill>
            <a:srgbClr val="D96F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900" name="Oval 36">
            <a:extLst>
              <a:ext uri="{FF2B5EF4-FFF2-40B4-BE49-F238E27FC236}">
                <a16:creationId xmlns:a16="http://schemas.microsoft.com/office/drawing/2014/main" id="{A8181783-9B4F-401E-AC97-789297BCAA17}"/>
              </a:ext>
            </a:extLst>
          </p:cNvPr>
          <p:cNvSpPr>
            <a:spLocks noChangeArrowheads="1"/>
          </p:cNvSpPr>
          <p:nvPr/>
        </p:nvSpPr>
        <p:spPr bwMode="auto">
          <a:xfrm>
            <a:off x="8802291" y="2211313"/>
            <a:ext cx="981075" cy="981869"/>
          </a:xfrm>
          <a:prstGeom prst="ellipse">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b="1" dirty="0">
                <a:solidFill>
                  <a:srgbClr val="1E276E"/>
                </a:solidFill>
              </a:rPr>
              <a:t>Modelling</a:t>
            </a:r>
            <a:endParaRPr lang="el-GR" b="1" dirty="0">
              <a:solidFill>
                <a:srgbClr val="1E276E"/>
              </a:solidFill>
            </a:endParaRPr>
          </a:p>
        </p:txBody>
      </p:sp>
      <p:sp>
        <p:nvSpPr>
          <p:cNvPr id="36901" name="Text Box 37">
            <a:extLst>
              <a:ext uri="{FF2B5EF4-FFF2-40B4-BE49-F238E27FC236}">
                <a16:creationId xmlns:a16="http://schemas.microsoft.com/office/drawing/2014/main" id="{164BE508-8D56-4CB5-AE6E-AF101A680250}"/>
              </a:ext>
            </a:extLst>
          </p:cNvPr>
          <p:cNvSpPr txBox="1">
            <a:spLocks noChangeArrowheads="1"/>
          </p:cNvSpPr>
          <p:nvPr/>
        </p:nvSpPr>
        <p:spPr bwMode="auto">
          <a:xfrm>
            <a:off x="8426054" y="1585838"/>
            <a:ext cx="3397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25%</a:t>
            </a:r>
          </a:p>
        </p:txBody>
      </p:sp>
      <p:sp>
        <p:nvSpPr>
          <p:cNvPr id="36902" name="Text Box 38">
            <a:extLst>
              <a:ext uri="{FF2B5EF4-FFF2-40B4-BE49-F238E27FC236}">
                <a16:creationId xmlns:a16="http://schemas.microsoft.com/office/drawing/2014/main" id="{8DDC0D15-C0AE-4D9C-BBF1-57A34AEDE6F8}"/>
              </a:ext>
            </a:extLst>
          </p:cNvPr>
          <p:cNvSpPr txBox="1">
            <a:spLocks noChangeArrowheads="1"/>
          </p:cNvSpPr>
          <p:nvPr/>
        </p:nvSpPr>
        <p:spPr bwMode="auto">
          <a:xfrm>
            <a:off x="10029429" y="1784276"/>
            <a:ext cx="3397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25%</a:t>
            </a:r>
          </a:p>
        </p:txBody>
      </p:sp>
      <p:sp>
        <p:nvSpPr>
          <p:cNvPr id="36903" name="Text Box 39">
            <a:extLst>
              <a:ext uri="{FF2B5EF4-FFF2-40B4-BE49-F238E27FC236}">
                <a16:creationId xmlns:a16="http://schemas.microsoft.com/office/drawing/2014/main" id="{627BB4A2-632B-414F-BD27-AE486651D40A}"/>
              </a:ext>
            </a:extLst>
          </p:cNvPr>
          <p:cNvSpPr txBox="1">
            <a:spLocks noChangeArrowheads="1"/>
          </p:cNvSpPr>
          <p:nvPr/>
        </p:nvSpPr>
        <p:spPr bwMode="auto">
          <a:xfrm>
            <a:off x="9869885" y="3422576"/>
            <a:ext cx="3397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nSpc>
                <a:spcPct val="120000"/>
              </a:lnSpc>
              <a:buClrTx/>
              <a:buFontTx/>
              <a:buNone/>
            </a:pPr>
            <a:r>
              <a:rPr lang="en-US" altLang="el-GR">
                <a:solidFill>
                  <a:srgbClr val="A6AAA9"/>
                </a:solidFill>
                <a:latin typeface="DIN Condensed" charset="0"/>
                <a:cs typeface="DIN Condensed" charset="0"/>
              </a:rPr>
              <a:t>50%</a:t>
            </a:r>
          </a:p>
        </p:txBody>
      </p:sp>
      <p:sp>
        <p:nvSpPr>
          <p:cNvPr id="36906" name="Text Box 42">
            <a:extLst>
              <a:ext uri="{FF2B5EF4-FFF2-40B4-BE49-F238E27FC236}">
                <a16:creationId xmlns:a16="http://schemas.microsoft.com/office/drawing/2014/main" id="{CA85747D-0554-433D-B60C-34BF56D37A00}"/>
              </a:ext>
            </a:extLst>
          </p:cNvPr>
          <p:cNvSpPr txBox="1">
            <a:spLocks noChangeArrowheads="1"/>
          </p:cNvSpPr>
          <p:nvPr/>
        </p:nvSpPr>
        <p:spPr bwMode="auto">
          <a:xfrm>
            <a:off x="1277541" y="4087060"/>
            <a:ext cx="9241631" cy="1927978"/>
          </a:xfrm>
          <a:prstGeom prst="rect">
            <a:avLst/>
          </a:prstGeom>
          <a:ln/>
        </p:spPr>
        <p:txBody>
          <a:bodyPr vert="horz" lIns="91440" tIns="45720" rIns="91440" bIns="45720" numCol="2" rtlCol="0">
            <a:normAutofit fontScale="92500" lnSpcReduction="20000"/>
          </a:bodyPr>
          <a:lstStyle>
            <a:lvl1pPr indent="0" defTabSz="914400">
              <a:lnSpc>
                <a:spcPct val="90000"/>
              </a:lnSpc>
              <a:spcBef>
                <a:spcPts val="1000"/>
              </a:spcBef>
              <a:buFont typeface="Arial" panose="020B0604020202020204" pitchFamily="34" charset="0"/>
              <a:buNone/>
              <a:defRPr sz="2600">
                <a:solidFill>
                  <a:srgbClr val="1E276E"/>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el-GR" dirty="0"/>
              <a:t>For all “important risks” perform a quantitative analysis, i.e.</a:t>
            </a:r>
          </a:p>
          <a:p>
            <a:pPr marL="457200" indent="-457200">
              <a:buFont typeface="Arial" panose="020B0604020202020204" pitchFamily="34" charset="0"/>
              <a:buChar char="•"/>
            </a:pPr>
            <a:r>
              <a:rPr lang="en-GB" dirty="0"/>
              <a:t>Collect quantitative data (</a:t>
            </a:r>
            <a:r>
              <a:rPr lang="en-GB" dirty="0" err="1"/>
              <a:t>doc.s</a:t>
            </a:r>
            <a:r>
              <a:rPr lang="en-GB" dirty="0"/>
              <a:t>, expert opinion)</a:t>
            </a:r>
          </a:p>
          <a:p>
            <a:pPr marL="457200" indent="-457200">
              <a:buFont typeface="Arial" panose="020B0604020202020204" pitchFamily="34" charset="0"/>
              <a:buChar char="•"/>
            </a:pPr>
            <a:r>
              <a:rPr lang="en-GB" altLang="en-US" dirty="0"/>
              <a:t>Estimate probabilities/magnitudes</a:t>
            </a:r>
          </a:p>
          <a:p>
            <a:pPr marL="457200" indent="-457200">
              <a:buFont typeface="Arial" panose="020B0604020202020204" pitchFamily="34" charset="0"/>
              <a:buChar char="•"/>
            </a:pPr>
            <a:endParaRPr lang="en-GB" altLang="en-US" dirty="0"/>
          </a:p>
          <a:p>
            <a:pPr marL="457200" indent="-457200">
              <a:buFont typeface="Arial" panose="020B0604020202020204" pitchFamily="34" charset="0"/>
              <a:buChar char="•"/>
            </a:pPr>
            <a:r>
              <a:rPr lang="en-GB" altLang="en-US" dirty="0"/>
              <a:t>Apply Modelling techniques</a:t>
            </a:r>
          </a:p>
          <a:p>
            <a:pPr marL="914400" lvl="2" indent="-457200">
              <a:spcBef>
                <a:spcPts val="1000"/>
              </a:spcBef>
              <a:buFont typeface="Wingdings" panose="05000000000000000000" pitchFamily="2" charset="2"/>
              <a:buChar char="ü"/>
            </a:pPr>
            <a:r>
              <a:rPr lang="en-US" sz="2200" dirty="0">
                <a:solidFill>
                  <a:srgbClr val="1E276E"/>
                </a:solidFill>
              </a:rPr>
              <a:t>Expected Monetary Value (EMV)</a:t>
            </a:r>
            <a:endParaRPr lang="en-GB" altLang="en-US" sz="2200" dirty="0">
              <a:solidFill>
                <a:srgbClr val="1E276E"/>
              </a:solidFill>
            </a:endParaRPr>
          </a:p>
          <a:p>
            <a:pPr marL="914400" lvl="2" indent="-457200">
              <a:spcBef>
                <a:spcPts val="1000"/>
              </a:spcBef>
              <a:buFont typeface="Wingdings" panose="05000000000000000000" pitchFamily="2" charset="2"/>
              <a:buChar char="ü"/>
            </a:pPr>
            <a:r>
              <a:rPr lang="en-GB" altLang="en-US" sz="2200" dirty="0">
                <a:solidFill>
                  <a:srgbClr val="1E276E"/>
                </a:solidFill>
              </a:rPr>
              <a:t>Critical path analysis</a:t>
            </a:r>
          </a:p>
          <a:p>
            <a:endParaRPr lang="en-US" altLang="el-GR" dirty="0"/>
          </a:p>
        </p:txBody>
      </p:sp>
      <p:sp>
        <p:nvSpPr>
          <p:cNvPr id="36907" name="Rectangle 43">
            <a:extLst>
              <a:ext uri="{FF2B5EF4-FFF2-40B4-BE49-F238E27FC236}">
                <a16:creationId xmlns:a16="http://schemas.microsoft.com/office/drawing/2014/main" id="{95A46938-8328-4278-88DB-58A57EC99FB8}"/>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908" name="Rectangle 44">
            <a:extLst>
              <a:ext uri="{FF2B5EF4-FFF2-40B4-BE49-F238E27FC236}">
                <a16:creationId xmlns:a16="http://schemas.microsoft.com/office/drawing/2014/main" id="{F9ABFC55-EADB-4AA4-8A4C-CE0882BA5CA3}"/>
              </a:ext>
            </a:extLst>
          </p:cNvPr>
          <p:cNvSpPr>
            <a:spLocks noChangeArrowheads="1"/>
          </p:cNvSpPr>
          <p:nvPr/>
        </p:nvSpPr>
        <p:spPr bwMode="auto">
          <a:xfrm>
            <a:off x="1985" y="6692107"/>
            <a:ext cx="11075988"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909" name="Rectangle 45">
            <a:extLst>
              <a:ext uri="{FF2B5EF4-FFF2-40B4-BE49-F238E27FC236}">
                <a16:creationId xmlns:a16="http://schemas.microsoft.com/office/drawing/2014/main" id="{EFB35DEA-56AF-4C89-9080-C56452A8FAB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6910" name="Rectangle 46">
            <a:extLst>
              <a:ext uri="{FF2B5EF4-FFF2-40B4-BE49-F238E27FC236}">
                <a16:creationId xmlns:a16="http://schemas.microsoft.com/office/drawing/2014/main" id="{DCCF60BE-B673-45CB-854E-7C4938E6BEA2}"/>
              </a:ext>
            </a:extLst>
          </p:cNvPr>
          <p:cNvSpPr>
            <a:spLocks noGrp="1" noChangeArrowheads="1"/>
          </p:cNvSpPr>
          <p:nvPr>
            <p:ph type="title" idx="4294967295"/>
          </p:nvPr>
        </p:nvSpPr>
        <p:spPr>
          <a:xfrm>
            <a:off x="905272" y="415925"/>
            <a:ext cx="9891713" cy="533400"/>
          </a:xfrm>
          <a:ln/>
        </p:spPr>
        <p:txBody>
          <a:bodyPr vert="horz" lIns="91440" tIns="45720" rIns="91440" bIns="45720" rtlCol="0" anchor="ctr">
            <a:noAutofit/>
          </a:bodyPr>
          <a:lstStyle/>
          <a:p>
            <a:r>
              <a:rPr lang="en-GB" altLang="en-US" sz="3200" b="1" dirty="0">
                <a:solidFill>
                  <a:srgbClr val="1E276E"/>
                </a:solidFill>
              </a:rPr>
              <a:t>Quantitative Analysis</a:t>
            </a:r>
            <a:endParaRPr lang="el-GR" sz="3200" b="1" dirty="0">
              <a:solidFill>
                <a:srgbClr val="1E276E"/>
              </a:solidFill>
            </a:endParaRPr>
          </a:p>
        </p:txBody>
      </p:sp>
      <p:pic>
        <p:nvPicPr>
          <p:cNvPr id="36911" name="Picture 47">
            <a:extLst>
              <a:ext uri="{FF2B5EF4-FFF2-40B4-BE49-F238E27FC236}">
                <a16:creationId xmlns:a16="http://schemas.microsoft.com/office/drawing/2014/main" id="{86351663-A677-4CD0-A2CA-5B45D18768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 name="Rectangle 51">
            <a:extLst>
              <a:ext uri="{FF2B5EF4-FFF2-40B4-BE49-F238E27FC236}">
                <a16:creationId xmlns:a16="http://schemas.microsoft.com/office/drawing/2014/main" id="{5AF880C3-E92B-4D2B-BEC3-ED33646BB070}"/>
              </a:ext>
            </a:extLst>
          </p:cNvPr>
          <p:cNvSpPr txBox="1">
            <a:spLocks noChangeArrowheads="1"/>
          </p:cNvSpPr>
          <p:nvPr/>
        </p:nvSpPr>
        <p:spPr>
          <a:xfrm>
            <a:off x="1334854" y="1013894"/>
            <a:ext cx="9497409" cy="425724"/>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1E276E"/>
                </a:solidFill>
              </a:rPr>
              <a:t>Its purpose is to further analyse and validate your qualitative judgements.</a:t>
            </a:r>
            <a:endParaRPr lang="el-GR" sz="2000" dirty="0">
              <a:solidFill>
                <a:srgbClr val="1E276E"/>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15">
            <a:extLst>
              <a:ext uri="{FF2B5EF4-FFF2-40B4-BE49-F238E27FC236}">
                <a16:creationId xmlns:a16="http://schemas.microsoft.com/office/drawing/2014/main" id="{396F0067-B8AF-4D86-99ED-17073CFF181C}"/>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0" name="Rectangle 16">
            <a:extLst>
              <a:ext uri="{FF2B5EF4-FFF2-40B4-BE49-F238E27FC236}">
                <a16:creationId xmlns:a16="http://schemas.microsoft.com/office/drawing/2014/main" id="{9D82CFF6-53BC-48A6-B0F3-6EDA74069EB4}"/>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1" name="Rectangle 17">
            <a:extLst>
              <a:ext uri="{FF2B5EF4-FFF2-40B4-BE49-F238E27FC236}">
                <a16:creationId xmlns:a16="http://schemas.microsoft.com/office/drawing/2014/main" id="{F682B8AA-8A67-4382-93A8-384B4814BAC0}"/>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2" name="Rectangle 18">
            <a:extLst>
              <a:ext uri="{FF2B5EF4-FFF2-40B4-BE49-F238E27FC236}">
                <a16:creationId xmlns:a16="http://schemas.microsoft.com/office/drawing/2014/main" id="{4F94CECC-8B77-4182-82F1-E845B5CC61A2}"/>
              </a:ext>
            </a:extLst>
          </p:cNvPr>
          <p:cNvSpPr>
            <a:spLocks noGrp="1" noChangeArrowheads="1"/>
          </p:cNvSpPr>
          <p:nvPr>
            <p:ph type="title" idx="4294967295"/>
          </p:nvPr>
        </p:nvSpPr>
        <p:spPr>
          <a:xfrm>
            <a:off x="910035" y="400050"/>
            <a:ext cx="9890919" cy="533400"/>
          </a:xfrm>
          <a:ln/>
        </p:spPr>
        <p:txBody>
          <a:bodyPr vert="horz" lIns="91440" tIns="45720" rIns="91440" bIns="45720" rtlCol="0" anchor="ctr">
            <a:noAutofit/>
          </a:bodyPr>
          <a:lstStyle/>
          <a:p>
            <a:r>
              <a:rPr lang="en-US" sz="3200" b="1" dirty="0">
                <a:solidFill>
                  <a:srgbClr val="1E276E"/>
                </a:solidFill>
              </a:rPr>
              <a:t>Expected Monetary Value (EMV)</a:t>
            </a:r>
            <a:endParaRPr lang="el-GR" sz="3200" b="1" dirty="0">
              <a:solidFill>
                <a:srgbClr val="1E276E"/>
              </a:solidFill>
            </a:endParaRPr>
          </a:p>
        </p:txBody>
      </p:sp>
      <p:pic>
        <p:nvPicPr>
          <p:cNvPr id="26644" name="Picture 20">
            <a:extLst>
              <a:ext uri="{FF2B5EF4-FFF2-40B4-BE49-F238E27FC236}">
                <a16:creationId xmlns:a16="http://schemas.microsoft.com/office/drawing/2014/main" id="{75452E95-3259-49EF-BF52-F4A074C53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Table 1">
            <a:extLst>
              <a:ext uri="{FF2B5EF4-FFF2-40B4-BE49-F238E27FC236}">
                <a16:creationId xmlns:a16="http://schemas.microsoft.com/office/drawing/2014/main" id="{75F313F9-891B-4422-B5C4-22CF949C49FC}"/>
              </a:ext>
            </a:extLst>
          </p:cNvPr>
          <p:cNvGraphicFramePr>
            <a:graphicFrameLocks noGrp="1"/>
          </p:cNvGraphicFramePr>
          <p:nvPr>
            <p:extLst>
              <p:ext uri="{D42A27DB-BD31-4B8C-83A1-F6EECF244321}">
                <p14:modId xmlns:p14="http://schemas.microsoft.com/office/powerpoint/2010/main" val="255214621"/>
              </p:ext>
            </p:extLst>
          </p:nvPr>
        </p:nvGraphicFramePr>
        <p:xfrm>
          <a:off x="822722" y="1201740"/>
          <a:ext cx="8293980" cy="1828800"/>
        </p:xfrm>
        <a:graphic>
          <a:graphicData uri="http://schemas.openxmlformats.org/drawingml/2006/table">
            <a:tbl>
              <a:tblPr firstRow="1" bandRow="1">
                <a:tableStyleId>{D27102A9-8310-4765-A935-A1911B00CA55}</a:tableStyleId>
              </a:tblPr>
              <a:tblGrid>
                <a:gridCol w="1658796">
                  <a:extLst>
                    <a:ext uri="{9D8B030D-6E8A-4147-A177-3AD203B41FA5}">
                      <a16:colId xmlns:a16="http://schemas.microsoft.com/office/drawing/2014/main" val="1812876664"/>
                    </a:ext>
                  </a:extLst>
                </a:gridCol>
                <a:gridCol w="1658796">
                  <a:extLst>
                    <a:ext uri="{9D8B030D-6E8A-4147-A177-3AD203B41FA5}">
                      <a16:colId xmlns:a16="http://schemas.microsoft.com/office/drawing/2014/main" val="2544253839"/>
                    </a:ext>
                  </a:extLst>
                </a:gridCol>
                <a:gridCol w="1658796">
                  <a:extLst>
                    <a:ext uri="{9D8B030D-6E8A-4147-A177-3AD203B41FA5}">
                      <a16:colId xmlns:a16="http://schemas.microsoft.com/office/drawing/2014/main" val="4240948874"/>
                    </a:ext>
                  </a:extLst>
                </a:gridCol>
                <a:gridCol w="1658796">
                  <a:extLst>
                    <a:ext uri="{9D8B030D-6E8A-4147-A177-3AD203B41FA5}">
                      <a16:colId xmlns:a16="http://schemas.microsoft.com/office/drawing/2014/main" val="304022116"/>
                    </a:ext>
                  </a:extLst>
                </a:gridCol>
                <a:gridCol w="1658796">
                  <a:extLst>
                    <a:ext uri="{9D8B030D-6E8A-4147-A177-3AD203B41FA5}">
                      <a16:colId xmlns:a16="http://schemas.microsoft.com/office/drawing/2014/main" val="2642096477"/>
                    </a:ext>
                  </a:extLst>
                </a:gridCol>
              </a:tblGrid>
              <a:tr h="338317">
                <a:tc>
                  <a:txBody>
                    <a:bodyPr/>
                    <a:lstStyle/>
                    <a:p>
                      <a:r>
                        <a:rPr lang="en-US" dirty="0"/>
                        <a:t>Risk</a:t>
                      </a:r>
                      <a:endParaRPr lang="el-GR" dirty="0"/>
                    </a:p>
                  </a:txBody>
                  <a:tcPr/>
                </a:tc>
                <a:tc>
                  <a:txBody>
                    <a:bodyPr/>
                    <a:lstStyle/>
                    <a:p>
                      <a:r>
                        <a:rPr lang="en-US" dirty="0"/>
                        <a:t>Probability</a:t>
                      </a:r>
                      <a:endParaRPr lang="el-GR" dirty="0"/>
                    </a:p>
                  </a:txBody>
                  <a:tcPr/>
                </a:tc>
                <a:tc>
                  <a:txBody>
                    <a:bodyPr/>
                    <a:lstStyle/>
                    <a:p>
                      <a:r>
                        <a:rPr lang="en-US" dirty="0"/>
                        <a:t>Cost Impact</a:t>
                      </a:r>
                      <a:endParaRPr lang="el-GR" dirty="0"/>
                    </a:p>
                  </a:txBody>
                  <a:tcPr/>
                </a:tc>
                <a:tc>
                  <a:txBody>
                    <a:bodyPr/>
                    <a:lstStyle/>
                    <a:p>
                      <a:r>
                        <a:rPr lang="en-US" dirty="0"/>
                        <a:t>EMV</a:t>
                      </a:r>
                      <a:endParaRPr lang="el-GR" dirty="0"/>
                    </a:p>
                  </a:txBody>
                  <a:tcPr/>
                </a:tc>
                <a:tc>
                  <a:txBody>
                    <a:bodyPr/>
                    <a:lstStyle/>
                    <a:p>
                      <a:r>
                        <a:rPr lang="en-US" dirty="0"/>
                        <a:t>Classification</a:t>
                      </a:r>
                      <a:endParaRPr lang="el-GR" dirty="0"/>
                    </a:p>
                  </a:txBody>
                  <a:tcPr/>
                </a:tc>
                <a:extLst>
                  <a:ext uri="{0D108BD9-81ED-4DB2-BD59-A6C34878D82A}">
                    <a16:rowId xmlns:a16="http://schemas.microsoft.com/office/drawing/2014/main" val="3500935171"/>
                  </a:ext>
                </a:extLst>
              </a:tr>
              <a:tr h="338317">
                <a:tc>
                  <a:txBody>
                    <a:bodyPr/>
                    <a:lstStyle/>
                    <a:p>
                      <a:r>
                        <a:rPr lang="en-US" dirty="0"/>
                        <a:t>A</a:t>
                      </a:r>
                      <a:endParaRPr lang="el-GR" dirty="0">
                        <a:solidFill>
                          <a:srgbClr val="1E276E"/>
                        </a:solidFill>
                      </a:endParaRPr>
                    </a:p>
                  </a:txBody>
                  <a:tcPr/>
                </a:tc>
                <a:tc>
                  <a:txBody>
                    <a:bodyPr/>
                    <a:lstStyle/>
                    <a:p>
                      <a:r>
                        <a:rPr lang="en-US" dirty="0"/>
                        <a:t>20%</a:t>
                      </a:r>
                      <a:endParaRPr lang="el-GR" dirty="0">
                        <a:solidFill>
                          <a:srgbClr val="1E276E"/>
                        </a:solidFill>
                      </a:endParaRPr>
                    </a:p>
                  </a:txBody>
                  <a:tcPr/>
                </a:tc>
                <a:tc>
                  <a:txBody>
                    <a:bodyPr/>
                    <a:lstStyle/>
                    <a:p>
                      <a:r>
                        <a:rPr lang="en-US" dirty="0"/>
                        <a:t>-100.000</a:t>
                      </a:r>
                      <a:endParaRPr lang="el-GR" dirty="0">
                        <a:solidFill>
                          <a:srgbClr val="1E276E"/>
                        </a:solidFill>
                      </a:endParaRPr>
                    </a:p>
                  </a:txBody>
                  <a:tcPr/>
                </a:tc>
                <a:tc>
                  <a:txBody>
                    <a:bodyPr/>
                    <a:lstStyle/>
                    <a:p>
                      <a:r>
                        <a:rPr lang="en-US" dirty="0"/>
                        <a:t>-20.000</a:t>
                      </a:r>
                      <a:endParaRPr lang="el-GR" dirty="0">
                        <a:solidFill>
                          <a:srgbClr val="1E276E"/>
                        </a:solidFill>
                      </a:endParaRPr>
                    </a:p>
                  </a:txBody>
                  <a:tcPr/>
                </a:tc>
                <a:tc>
                  <a:txBody>
                    <a:bodyPr/>
                    <a:lstStyle/>
                    <a:p>
                      <a:r>
                        <a:rPr lang="en-US" dirty="0"/>
                        <a:t>Median</a:t>
                      </a:r>
                      <a:endParaRPr lang="el-GR" dirty="0">
                        <a:solidFill>
                          <a:srgbClr val="1E276E"/>
                        </a:solidFill>
                      </a:endParaRPr>
                    </a:p>
                  </a:txBody>
                  <a:tcPr/>
                </a:tc>
                <a:extLst>
                  <a:ext uri="{0D108BD9-81ED-4DB2-BD59-A6C34878D82A}">
                    <a16:rowId xmlns:a16="http://schemas.microsoft.com/office/drawing/2014/main" val="777350168"/>
                  </a:ext>
                </a:extLst>
              </a:tr>
              <a:tr h="338317">
                <a:tc>
                  <a:txBody>
                    <a:bodyPr/>
                    <a:lstStyle/>
                    <a:p>
                      <a:r>
                        <a:rPr lang="en-US" dirty="0"/>
                        <a:t>B</a:t>
                      </a:r>
                      <a:endParaRPr lang="el-GR" dirty="0">
                        <a:solidFill>
                          <a:srgbClr val="1E276E"/>
                        </a:solidFill>
                      </a:endParaRPr>
                    </a:p>
                  </a:txBody>
                  <a:tcPr/>
                </a:tc>
                <a:tc>
                  <a:txBody>
                    <a:bodyPr/>
                    <a:lstStyle/>
                    <a:p>
                      <a:r>
                        <a:rPr lang="en-US" dirty="0"/>
                        <a:t>40%</a:t>
                      </a:r>
                      <a:endParaRPr lang="el-GR" dirty="0">
                        <a:solidFill>
                          <a:srgbClr val="1E276E"/>
                        </a:solidFill>
                      </a:endParaRPr>
                    </a:p>
                  </a:txBody>
                  <a:tcPr/>
                </a:tc>
                <a:tc>
                  <a:txBody>
                    <a:bodyPr/>
                    <a:lstStyle/>
                    <a:p>
                      <a:r>
                        <a:rPr lang="en-US" dirty="0"/>
                        <a:t>+20.000</a:t>
                      </a:r>
                      <a:endParaRPr lang="el-GR" dirty="0">
                        <a:solidFill>
                          <a:srgbClr val="1E276E"/>
                        </a:solidFill>
                      </a:endParaRPr>
                    </a:p>
                  </a:txBody>
                  <a:tcPr/>
                </a:tc>
                <a:tc>
                  <a:txBody>
                    <a:bodyPr/>
                    <a:lstStyle/>
                    <a:p>
                      <a:r>
                        <a:rPr lang="en-US" dirty="0"/>
                        <a:t>+8.000</a:t>
                      </a:r>
                      <a:endParaRPr lang="el-GR" dirty="0">
                        <a:solidFill>
                          <a:srgbClr val="1E276E"/>
                        </a:solidFill>
                      </a:endParaRPr>
                    </a:p>
                  </a:txBody>
                  <a:tcPr/>
                </a:tc>
                <a:tc>
                  <a:txBody>
                    <a:bodyPr/>
                    <a:lstStyle/>
                    <a:p>
                      <a:r>
                        <a:rPr lang="en-US" dirty="0"/>
                        <a:t>Low</a:t>
                      </a:r>
                      <a:endParaRPr lang="el-GR" dirty="0">
                        <a:solidFill>
                          <a:srgbClr val="1E276E"/>
                        </a:solidFill>
                      </a:endParaRPr>
                    </a:p>
                  </a:txBody>
                  <a:tcPr/>
                </a:tc>
                <a:extLst>
                  <a:ext uri="{0D108BD9-81ED-4DB2-BD59-A6C34878D82A}">
                    <a16:rowId xmlns:a16="http://schemas.microsoft.com/office/drawing/2014/main" val="665102334"/>
                  </a:ext>
                </a:extLst>
              </a:tr>
              <a:tr h="338317">
                <a:tc>
                  <a:txBody>
                    <a:bodyPr/>
                    <a:lstStyle/>
                    <a:p>
                      <a:r>
                        <a:rPr lang="en-US" dirty="0"/>
                        <a:t>C</a:t>
                      </a:r>
                      <a:endParaRPr lang="el-GR" dirty="0">
                        <a:solidFill>
                          <a:srgbClr val="1E276E"/>
                        </a:solidFill>
                      </a:endParaRPr>
                    </a:p>
                  </a:txBody>
                  <a:tcPr/>
                </a:tc>
                <a:tc>
                  <a:txBody>
                    <a:bodyPr/>
                    <a:lstStyle/>
                    <a:p>
                      <a:r>
                        <a:rPr lang="en-US" dirty="0"/>
                        <a:t>60%</a:t>
                      </a:r>
                      <a:endParaRPr lang="el-GR" dirty="0">
                        <a:solidFill>
                          <a:srgbClr val="1E276E"/>
                        </a:solidFill>
                      </a:endParaRPr>
                    </a:p>
                  </a:txBody>
                  <a:tcPr/>
                </a:tc>
                <a:tc>
                  <a:txBody>
                    <a:bodyPr/>
                    <a:lstStyle/>
                    <a:p>
                      <a:r>
                        <a:rPr lang="en-US" dirty="0"/>
                        <a:t>-50.000</a:t>
                      </a:r>
                      <a:endParaRPr lang="el-GR" dirty="0">
                        <a:solidFill>
                          <a:srgbClr val="1E276E"/>
                        </a:solidFill>
                      </a:endParaRPr>
                    </a:p>
                  </a:txBody>
                  <a:tcPr/>
                </a:tc>
                <a:tc>
                  <a:txBody>
                    <a:bodyPr/>
                    <a:lstStyle/>
                    <a:p>
                      <a:r>
                        <a:rPr lang="en-US" dirty="0"/>
                        <a:t>-30.000</a:t>
                      </a:r>
                      <a:endParaRPr lang="el-GR" dirty="0">
                        <a:solidFill>
                          <a:srgbClr val="1E276E"/>
                        </a:solidFill>
                      </a:endParaRPr>
                    </a:p>
                  </a:txBody>
                  <a:tcPr/>
                </a:tc>
                <a:tc>
                  <a:txBody>
                    <a:bodyPr/>
                    <a:lstStyle/>
                    <a:p>
                      <a:r>
                        <a:rPr lang="en-US" dirty="0"/>
                        <a:t>High</a:t>
                      </a:r>
                      <a:endParaRPr lang="el-GR" dirty="0">
                        <a:solidFill>
                          <a:srgbClr val="1E276E"/>
                        </a:solidFill>
                      </a:endParaRPr>
                    </a:p>
                  </a:txBody>
                  <a:tcPr/>
                </a:tc>
                <a:extLst>
                  <a:ext uri="{0D108BD9-81ED-4DB2-BD59-A6C34878D82A}">
                    <a16:rowId xmlns:a16="http://schemas.microsoft.com/office/drawing/2014/main" val="78916208"/>
                  </a:ext>
                </a:extLst>
              </a:tr>
              <a:tr h="338317">
                <a:tc>
                  <a:txBody>
                    <a:bodyPr/>
                    <a:lstStyle/>
                    <a:p>
                      <a:r>
                        <a:rPr lang="en-US" dirty="0"/>
                        <a:t>D</a:t>
                      </a:r>
                      <a:endParaRPr lang="el-GR" dirty="0">
                        <a:solidFill>
                          <a:srgbClr val="1E276E"/>
                        </a:solidFill>
                      </a:endParaRPr>
                    </a:p>
                  </a:txBody>
                  <a:tcPr/>
                </a:tc>
                <a:tc>
                  <a:txBody>
                    <a:bodyPr/>
                    <a:lstStyle/>
                    <a:p>
                      <a:r>
                        <a:rPr lang="en-US" dirty="0"/>
                        <a:t>12%</a:t>
                      </a:r>
                      <a:endParaRPr lang="el-GR" dirty="0">
                        <a:solidFill>
                          <a:srgbClr val="1E276E"/>
                        </a:solidFill>
                      </a:endParaRPr>
                    </a:p>
                  </a:txBody>
                  <a:tcPr/>
                </a:tc>
                <a:tc>
                  <a:txBody>
                    <a:bodyPr/>
                    <a:lstStyle/>
                    <a:p>
                      <a:r>
                        <a:rPr lang="en-US" dirty="0"/>
                        <a:t>-360.000</a:t>
                      </a:r>
                      <a:endParaRPr lang="el-GR" dirty="0">
                        <a:solidFill>
                          <a:srgbClr val="1E276E"/>
                        </a:solidFill>
                      </a:endParaRPr>
                    </a:p>
                  </a:txBody>
                  <a:tcPr/>
                </a:tc>
                <a:tc>
                  <a:txBody>
                    <a:bodyPr/>
                    <a:lstStyle/>
                    <a:p>
                      <a:r>
                        <a:rPr lang="en-US" dirty="0"/>
                        <a:t>-43.200</a:t>
                      </a:r>
                      <a:endParaRPr lang="el-GR" dirty="0">
                        <a:solidFill>
                          <a:srgbClr val="1E276E"/>
                        </a:solidFill>
                      </a:endParaRPr>
                    </a:p>
                  </a:txBody>
                  <a:tcPr/>
                </a:tc>
                <a:tc>
                  <a:txBody>
                    <a:bodyPr/>
                    <a:lstStyle/>
                    <a:p>
                      <a:r>
                        <a:rPr lang="en-US" dirty="0"/>
                        <a:t>High</a:t>
                      </a:r>
                      <a:endParaRPr lang="el-GR" dirty="0">
                        <a:solidFill>
                          <a:srgbClr val="1E276E"/>
                        </a:solidFill>
                      </a:endParaRPr>
                    </a:p>
                  </a:txBody>
                  <a:tcPr/>
                </a:tc>
                <a:extLst>
                  <a:ext uri="{0D108BD9-81ED-4DB2-BD59-A6C34878D82A}">
                    <a16:rowId xmlns:a16="http://schemas.microsoft.com/office/drawing/2014/main" val="3785060340"/>
                  </a:ext>
                </a:extLst>
              </a:tr>
            </a:tbl>
          </a:graphicData>
        </a:graphic>
      </p:graphicFrame>
      <p:pic>
        <p:nvPicPr>
          <p:cNvPr id="10" name="Picture 9">
            <a:extLst>
              <a:ext uri="{FF2B5EF4-FFF2-40B4-BE49-F238E27FC236}">
                <a16:creationId xmlns:a16="http://schemas.microsoft.com/office/drawing/2014/main" id="{F3CDB9FE-6480-49CC-993D-F5D175978E48}"/>
              </a:ext>
            </a:extLst>
          </p:cNvPr>
          <p:cNvPicPr>
            <a:picLocks noChangeAspect="1"/>
          </p:cNvPicPr>
          <p:nvPr/>
        </p:nvPicPr>
        <p:blipFill rotWithShape="1">
          <a:blip r:embed="rId4">
            <a:extLst>
              <a:ext uri="{28A0092B-C50C-407E-A947-70E740481C1C}">
                <a14:useLocalDpi xmlns:a14="http://schemas.microsoft.com/office/drawing/2010/main" val="0"/>
              </a:ext>
            </a:extLst>
          </a:blip>
          <a:srcRect t="13901" r="16484" b="45621"/>
          <a:stretch/>
        </p:blipFill>
        <p:spPr>
          <a:xfrm>
            <a:off x="3744577" y="3530773"/>
            <a:ext cx="7713145" cy="2803878"/>
          </a:xfrm>
          <a:prstGeom prst="rect">
            <a:avLst/>
          </a:prstGeom>
        </p:spPr>
      </p:pic>
      <p:sp>
        <p:nvSpPr>
          <p:cNvPr id="3" name="TextBox 2">
            <a:extLst>
              <a:ext uri="{FF2B5EF4-FFF2-40B4-BE49-F238E27FC236}">
                <a16:creationId xmlns:a16="http://schemas.microsoft.com/office/drawing/2014/main" id="{04F6C904-1216-446C-84B1-6F93396CC09C}"/>
              </a:ext>
            </a:extLst>
          </p:cNvPr>
          <p:cNvSpPr txBox="1"/>
          <p:nvPr/>
        </p:nvSpPr>
        <p:spPr>
          <a:xfrm>
            <a:off x="6646460" y="5096217"/>
            <a:ext cx="1050877" cy="954107"/>
          </a:xfrm>
          <a:prstGeom prst="rect">
            <a:avLst/>
          </a:prstGeom>
          <a:solidFill>
            <a:schemeClr val="bg1">
              <a:lumMod val="95000"/>
            </a:schemeClr>
          </a:solidFill>
        </p:spPr>
        <p:txBody>
          <a:bodyPr wrap="square" rtlCol="0">
            <a:spAutoFit/>
          </a:bodyPr>
          <a:lstStyle/>
          <a:p>
            <a:r>
              <a:rPr lang="en-US" sz="1400" dirty="0"/>
              <a:t>No funds available until … XYZ event</a:t>
            </a:r>
            <a:endParaRPr lang="el-GR" sz="1400" dirty="0"/>
          </a:p>
        </p:txBody>
      </p:sp>
      <p:sp>
        <p:nvSpPr>
          <p:cNvPr id="4" name="Speech Bubble: Oval 3">
            <a:extLst>
              <a:ext uri="{FF2B5EF4-FFF2-40B4-BE49-F238E27FC236}">
                <a16:creationId xmlns:a16="http://schemas.microsoft.com/office/drawing/2014/main" id="{37964C4A-A301-4B87-BC74-8B2D5BF063DD}"/>
              </a:ext>
            </a:extLst>
          </p:cNvPr>
          <p:cNvSpPr/>
          <p:nvPr/>
        </p:nvSpPr>
        <p:spPr>
          <a:xfrm>
            <a:off x="10671038" y="2301167"/>
            <a:ext cx="1391717" cy="1050878"/>
          </a:xfrm>
          <a:prstGeom prst="wedgeEllipseCallout">
            <a:avLst>
              <a:gd name="adj1" fmla="val -27698"/>
              <a:gd name="adj2" fmla="val 884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64F86"/>
                </a:solidFill>
              </a:rPr>
              <a:t>Or expected impact</a:t>
            </a:r>
            <a:endParaRPr lang="el-GR" sz="1600" dirty="0">
              <a:solidFill>
                <a:srgbClr val="164F86"/>
              </a:solidFill>
            </a:endParaRPr>
          </a:p>
        </p:txBody>
      </p:sp>
    </p:spTree>
    <p:extLst>
      <p:ext uri="{BB962C8B-B14F-4D97-AF65-F5344CB8AC3E}">
        <p14:creationId xmlns:p14="http://schemas.microsoft.com/office/powerpoint/2010/main" val="4130613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15">
            <a:extLst>
              <a:ext uri="{FF2B5EF4-FFF2-40B4-BE49-F238E27FC236}">
                <a16:creationId xmlns:a16="http://schemas.microsoft.com/office/drawing/2014/main" id="{396F0067-B8AF-4D86-99ED-17073CFF181C}"/>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0" name="Rectangle 16">
            <a:extLst>
              <a:ext uri="{FF2B5EF4-FFF2-40B4-BE49-F238E27FC236}">
                <a16:creationId xmlns:a16="http://schemas.microsoft.com/office/drawing/2014/main" id="{9D82CFF6-53BC-48A6-B0F3-6EDA74069EB4}"/>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1" name="Rectangle 17">
            <a:extLst>
              <a:ext uri="{FF2B5EF4-FFF2-40B4-BE49-F238E27FC236}">
                <a16:creationId xmlns:a16="http://schemas.microsoft.com/office/drawing/2014/main" id="{F682B8AA-8A67-4382-93A8-384B4814BAC0}"/>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2" name="Rectangle 18">
            <a:extLst>
              <a:ext uri="{FF2B5EF4-FFF2-40B4-BE49-F238E27FC236}">
                <a16:creationId xmlns:a16="http://schemas.microsoft.com/office/drawing/2014/main" id="{4F94CECC-8B77-4182-82F1-E845B5CC61A2}"/>
              </a:ext>
            </a:extLst>
          </p:cNvPr>
          <p:cNvSpPr>
            <a:spLocks noGrp="1" noChangeArrowheads="1"/>
          </p:cNvSpPr>
          <p:nvPr>
            <p:ph type="title" idx="4294967295"/>
          </p:nvPr>
        </p:nvSpPr>
        <p:spPr>
          <a:xfrm>
            <a:off x="910035" y="400050"/>
            <a:ext cx="9890919" cy="533400"/>
          </a:xfrm>
          <a:ln/>
        </p:spPr>
        <p:txBody>
          <a:bodyPr vert="horz" lIns="91440" tIns="45720" rIns="91440" bIns="45720" rtlCol="0" anchor="ctr">
            <a:noAutofit/>
          </a:bodyPr>
          <a:lstStyle/>
          <a:p>
            <a:r>
              <a:rPr lang="en-US" sz="3200" b="1" dirty="0">
                <a:solidFill>
                  <a:srgbClr val="1E276E"/>
                </a:solidFill>
              </a:rPr>
              <a:t>Critical Path Analysis</a:t>
            </a:r>
            <a:endParaRPr lang="el-GR" sz="3200" b="1" dirty="0">
              <a:solidFill>
                <a:srgbClr val="1E276E"/>
              </a:solidFill>
            </a:endParaRPr>
          </a:p>
        </p:txBody>
      </p:sp>
      <p:pic>
        <p:nvPicPr>
          <p:cNvPr id="26644" name="Picture 20">
            <a:extLst>
              <a:ext uri="{FF2B5EF4-FFF2-40B4-BE49-F238E27FC236}">
                <a16:creationId xmlns:a16="http://schemas.microsoft.com/office/drawing/2014/main" id="{75452E95-3259-49EF-BF52-F4A074C53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9CED9204-EA9E-4F6A-846F-5D186CD54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5538" y="1166813"/>
            <a:ext cx="5034805" cy="2052000"/>
          </a:xfrm>
          <a:prstGeom prst="rect">
            <a:avLst/>
          </a:prstGeom>
        </p:spPr>
      </p:pic>
      <p:sp>
        <p:nvSpPr>
          <p:cNvPr id="13" name="Rectangle 23">
            <a:extLst>
              <a:ext uri="{FF2B5EF4-FFF2-40B4-BE49-F238E27FC236}">
                <a16:creationId xmlns:a16="http://schemas.microsoft.com/office/drawing/2014/main" id="{5623DF08-DDC6-496B-94D6-76F3084BE495}"/>
              </a:ext>
            </a:extLst>
          </p:cNvPr>
          <p:cNvSpPr txBox="1">
            <a:spLocks noChangeArrowheads="1"/>
          </p:cNvSpPr>
          <p:nvPr/>
        </p:nvSpPr>
        <p:spPr>
          <a:xfrm>
            <a:off x="1118549" y="1380332"/>
            <a:ext cx="5342571" cy="4706566"/>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1E276E"/>
                </a:solidFill>
              </a:rPr>
              <a:t>It applies to project </a:t>
            </a:r>
            <a:r>
              <a:rPr lang="en-US" sz="2600" dirty="0" err="1">
                <a:solidFill>
                  <a:srgbClr val="1E276E"/>
                </a:solidFill>
              </a:rPr>
              <a:t>timeplan</a:t>
            </a:r>
            <a:endParaRPr lang="en-GB" sz="2600" dirty="0">
              <a:solidFill>
                <a:srgbClr val="1E276E"/>
              </a:solidFill>
            </a:endParaRPr>
          </a:p>
          <a:p>
            <a:r>
              <a:rPr lang="en-US" sz="2400" i="1" dirty="0">
                <a:solidFill>
                  <a:srgbClr val="1E276E"/>
                </a:solidFill>
              </a:rPr>
              <a:t>The </a:t>
            </a:r>
            <a:r>
              <a:rPr lang="en-US" sz="2400" i="1" dirty="0">
                <a:solidFill>
                  <a:srgbClr val="FF0000"/>
                </a:solidFill>
              </a:rPr>
              <a:t>critical path </a:t>
            </a:r>
            <a:r>
              <a:rPr lang="en-US" sz="2400" i="1" dirty="0">
                <a:solidFill>
                  <a:srgbClr val="1E276E"/>
                </a:solidFill>
              </a:rPr>
              <a:t>is the </a:t>
            </a:r>
            <a:r>
              <a:rPr lang="en-US" sz="2400" i="1" dirty="0">
                <a:solidFill>
                  <a:srgbClr val="FF0000"/>
                </a:solidFill>
              </a:rPr>
              <a:t>sequence of activities with the longest duration</a:t>
            </a:r>
            <a:r>
              <a:rPr lang="en-US" sz="2400" i="1" dirty="0">
                <a:solidFill>
                  <a:srgbClr val="1E276E"/>
                </a:solidFill>
              </a:rPr>
              <a:t>.</a:t>
            </a:r>
            <a:r>
              <a:rPr lang="en-US" sz="2400" dirty="0">
                <a:solidFill>
                  <a:srgbClr val="1E276E"/>
                </a:solidFill>
              </a:rPr>
              <a:t> A delay in any of these activities will result in a delay for the whole project.</a:t>
            </a:r>
            <a:endParaRPr lang="en-GB" altLang="en-US" sz="2600" dirty="0">
              <a:solidFill>
                <a:srgbClr val="1E276E"/>
              </a:solidFill>
            </a:endParaRPr>
          </a:p>
          <a:p>
            <a:pPr marL="0" indent="0">
              <a:buNone/>
            </a:pPr>
            <a:r>
              <a:rPr lang="en-US" sz="2400" dirty="0">
                <a:solidFill>
                  <a:srgbClr val="1E276E"/>
                </a:solidFill>
              </a:rPr>
              <a:t>Once you've identified the critical path for the project, you can determine the float/slack for each activity. </a:t>
            </a:r>
          </a:p>
          <a:p>
            <a:r>
              <a:rPr lang="en-US" sz="2400" i="1" dirty="0">
                <a:solidFill>
                  <a:srgbClr val="1E276E"/>
                </a:solidFill>
              </a:rPr>
              <a:t>Float/slack is the amount of time an activity can slip before it causes your project to be delayed.</a:t>
            </a:r>
            <a:endParaRPr lang="en-GB" altLang="en-US" sz="2600" dirty="0">
              <a:solidFill>
                <a:srgbClr val="1E276E"/>
              </a:solidFill>
            </a:endParaRPr>
          </a:p>
        </p:txBody>
      </p:sp>
      <p:pic>
        <p:nvPicPr>
          <p:cNvPr id="7" name="Picture 6">
            <a:extLst>
              <a:ext uri="{FF2B5EF4-FFF2-40B4-BE49-F238E27FC236}">
                <a16:creationId xmlns:a16="http://schemas.microsoft.com/office/drawing/2014/main" id="{36ED5BA4-1A73-4108-8A77-85F89FE10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2264" y="3129360"/>
            <a:ext cx="4686300" cy="800100"/>
          </a:xfrm>
          <a:prstGeom prst="rect">
            <a:avLst/>
          </a:prstGeom>
        </p:spPr>
      </p:pic>
      <p:pic>
        <p:nvPicPr>
          <p:cNvPr id="9" name="Picture 8">
            <a:extLst>
              <a:ext uri="{FF2B5EF4-FFF2-40B4-BE49-F238E27FC236}">
                <a16:creationId xmlns:a16="http://schemas.microsoft.com/office/drawing/2014/main" id="{EB192E50-F7EA-4B89-8683-8A8195D0C4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134" y="3915623"/>
            <a:ext cx="5108298" cy="2268000"/>
          </a:xfrm>
          <a:prstGeom prst="rect">
            <a:avLst/>
          </a:prstGeom>
        </p:spPr>
      </p:pic>
    </p:spTree>
    <p:extLst>
      <p:ext uri="{BB962C8B-B14F-4D97-AF65-F5344CB8AC3E}">
        <p14:creationId xmlns:p14="http://schemas.microsoft.com/office/powerpoint/2010/main" val="39347304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1109003" y="1377183"/>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vert="horz" lIns="91440" tIns="45720" rIns="91440" bIns="45720" rtlCol="0" anchor="ctr">
            <a:noAutofit/>
          </a:bodyPr>
          <a:lstStyle/>
          <a:p>
            <a:r>
              <a:rPr lang="en-GB" altLang="en-US" sz="3200" b="1" dirty="0">
                <a:solidFill>
                  <a:srgbClr val="1E276E"/>
                </a:solidFill>
              </a:rPr>
              <a:t>Response/Mitigation Planning</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222509" y="1490689"/>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867297" y="1377183"/>
            <a:ext cx="4636709" cy="561551"/>
          </a:xfrm>
          <a:ln/>
        </p:spPr>
        <p:txBody>
          <a:bodyPr vert="horz" lIns="91440" tIns="45720" rIns="91440" bIns="45720" numCol="1" rtlCol="0">
            <a:normAutofit/>
          </a:bodyPr>
          <a:lstStyle/>
          <a:p>
            <a:pPr marL="0" indent="0">
              <a:buNone/>
            </a:pPr>
            <a:r>
              <a:rPr lang="en-GB" altLang="en-US" sz="2600" dirty="0">
                <a:solidFill>
                  <a:srgbClr val="1E276E"/>
                </a:solidFill>
              </a:rPr>
              <a:t>Possible responses to risk:</a:t>
            </a:r>
            <a:endParaRPr lang="en-GB" altLang="en-US" dirty="0"/>
          </a:p>
          <a:p>
            <a:pPr marL="0" indent="0">
              <a:buNone/>
            </a:pPr>
            <a:endParaRPr lang="el-GR" sz="26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13">
            <a:extLst>
              <a:ext uri="{FF2B5EF4-FFF2-40B4-BE49-F238E27FC236}">
                <a16:creationId xmlns:a16="http://schemas.microsoft.com/office/drawing/2014/main" id="{5A2EB179-08EB-429F-9651-FCDE9F5F4649}"/>
              </a:ext>
            </a:extLst>
          </p:cNvPr>
          <p:cNvSpPr txBox="1">
            <a:spLocks noChangeArrowheads="1"/>
          </p:cNvSpPr>
          <p:nvPr/>
        </p:nvSpPr>
        <p:spPr>
          <a:xfrm>
            <a:off x="1869569" y="1884420"/>
            <a:ext cx="4636709" cy="1391044"/>
          </a:xfrm>
          <a:prstGeom prst="rect">
            <a:avLst/>
          </a:prstGeom>
          <a:ln/>
        </p:spPr>
        <p:txBody>
          <a:bodyPr vert="horz" lIns="91440" tIns="45720" rIns="91440" bIns="45720" numCol="2"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solidFill>
                  <a:srgbClr val="1E276E"/>
                </a:solidFill>
              </a:rPr>
              <a:t>Avoid risk</a:t>
            </a:r>
          </a:p>
          <a:p>
            <a:r>
              <a:rPr lang="en-GB" altLang="en-US" sz="2000" dirty="0">
                <a:solidFill>
                  <a:srgbClr val="1E276E"/>
                </a:solidFill>
              </a:rPr>
              <a:t>Transfer risk</a:t>
            </a:r>
          </a:p>
          <a:p>
            <a:r>
              <a:rPr lang="en-GB" altLang="en-US" sz="2000" dirty="0">
                <a:solidFill>
                  <a:srgbClr val="1E276E"/>
                </a:solidFill>
              </a:rPr>
              <a:t>Mitigate/reduce</a:t>
            </a:r>
          </a:p>
          <a:p>
            <a:r>
              <a:rPr lang="en-GB" altLang="en-US" sz="2000" dirty="0">
                <a:solidFill>
                  <a:srgbClr val="1E276E"/>
                </a:solidFill>
              </a:rPr>
              <a:t>Accept</a:t>
            </a:r>
          </a:p>
          <a:p>
            <a:r>
              <a:rPr lang="en-GB" altLang="en-US" sz="2000" dirty="0">
                <a:solidFill>
                  <a:srgbClr val="1E276E"/>
                </a:solidFill>
              </a:rPr>
              <a:t>Exploit</a:t>
            </a:r>
          </a:p>
          <a:p>
            <a:r>
              <a:rPr lang="en-GB" altLang="en-US" sz="2000" dirty="0">
                <a:solidFill>
                  <a:srgbClr val="1E276E"/>
                </a:solidFill>
              </a:rPr>
              <a:t>Share</a:t>
            </a:r>
          </a:p>
          <a:p>
            <a:r>
              <a:rPr lang="en-GB" altLang="en-US" sz="2000" dirty="0">
                <a:solidFill>
                  <a:srgbClr val="1E276E"/>
                </a:solidFill>
              </a:rPr>
              <a:t>Enhance</a:t>
            </a:r>
          </a:p>
        </p:txBody>
      </p:sp>
      <p:sp>
        <p:nvSpPr>
          <p:cNvPr id="17" name="Rectangle 13">
            <a:extLst>
              <a:ext uri="{FF2B5EF4-FFF2-40B4-BE49-F238E27FC236}">
                <a16:creationId xmlns:a16="http://schemas.microsoft.com/office/drawing/2014/main" id="{43F6D084-B498-4A9C-AB93-05CEF0A3E88E}"/>
              </a:ext>
            </a:extLst>
          </p:cNvPr>
          <p:cNvSpPr txBox="1">
            <a:spLocks noChangeArrowheads="1"/>
          </p:cNvSpPr>
          <p:nvPr/>
        </p:nvSpPr>
        <p:spPr>
          <a:xfrm>
            <a:off x="1869569" y="3426618"/>
            <a:ext cx="4636709" cy="2220912"/>
          </a:xfrm>
          <a:prstGeom prst="rect">
            <a:avLst/>
          </a:prstGeom>
          <a:ln/>
        </p:spPr>
        <p:txBody>
          <a:bodyPr vert="horz" lIns="91440" tIns="45720" rIns="91440" bIns="45720" numCol="1"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a:solidFill>
                  <a:srgbClr val="FF0000"/>
                </a:solidFill>
              </a:rPr>
              <a:t>Mitigation</a:t>
            </a:r>
            <a:endParaRPr lang="en-GB" altLang="en-US" sz="2400" dirty="0">
              <a:solidFill>
                <a:srgbClr val="1E276E"/>
              </a:solidFill>
            </a:endParaRPr>
          </a:p>
          <a:p>
            <a:pPr>
              <a:buFont typeface="Wingdings" panose="05000000000000000000" pitchFamily="2" charset="2"/>
              <a:buChar char="Ø"/>
            </a:pPr>
            <a:r>
              <a:rPr lang="en-GB" sz="2400" dirty="0">
                <a:solidFill>
                  <a:srgbClr val="1E276E"/>
                </a:solidFill>
              </a:rPr>
              <a:t>Eliminate threats before they happen</a:t>
            </a:r>
          </a:p>
          <a:p>
            <a:pPr>
              <a:buFont typeface="Wingdings" panose="05000000000000000000" pitchFamily="2" charset="2"/>
              <a:buChar char="Ø"/>
            </a:pPr>
            <a:r>
              <a:rPr lang="en-GB" altLang="en-US" sz="2400" dirty="0">
                <a:solidFill>
                  <a:srgbClr val="1E276E"/>
                </a:solidFill>
              </a:rPr>
              <a:t>Contingency plan (do something if risk happens)</a:t>
            </a:r>
          </a:p>
          <a:p>
            <a:pPr>
              <a:buFont typeface="Wingdings" panose="05000000000000000000" pitchFamily="2" charset="2"/>
              <a:buChar char="Ø"/>
            </a:pPr>
            <a:r>
              <a:rPr lang="en-GB" altLang="en-US" sz="2400" dirty="0">
                <a:solidFill>
                  <a:srgbClr val="1E276E"/>
                </a:solidFill>
              </a:rPr>
              <a:t>Fallback plan (do something if contingency plan is not effective)</a:t>
            </a:r>
          </a:p>
          <a:p>
            <a:pPr marL="0" indent="0">
              <a:buFont typeface="Arial" panose="020B0604020202020204" pitchFamily="34" charset="0"/>
              <a:buNone/>
            </a:pPr>
            <a:endParaRPr lang="el-GR" sz="2400" dirty="0">
              <a:solidFill>
                <a:srgbClr val="1E276E"/>
              </a:solidFill>
            </a:endParaRPr>
          </a:p>
        </p:txBody>
      </p:sp>
      <p:pic>
        <p:nvPicPr>
          <p:cNvPr id="20" name="Picture 19">
            <a:extLst>
              <a:ext uri="{FF2B5EF4-FFF2-40B4-BE49-F238E27FC236}">
                <a16:creationId xmlns:a16="http://schemas.microsoft.com/office/drawing/2014/main" id="{7305F7A1-82EB-45D8-B177-CBFBB3D38C59}"/>
              </a:ext>
            </a:extLst>
          </p:cNvPr>
          <p:cNvPicPr>
            <a:picLocks noChangeAspect="1"/>
          </p:cNvPicPr>
          <p:nvPr/>
        </p:nvPicPr>
        <p:blipFill rotWithShape="1">
          <a:blip r:embed="rId4">
            <a:extLst>
              <a:ext uri="{28A0092B-C50C-407E-A947-70E740481C1C}">
                <a14:useLocalDpi xmlns:a14="http://schemas.microsoft.com/office/drawing/2010/main" val="0"/>
              </a:ext>
            </a:extLst>
          </a:blip>
          <a:srcRect r="9379"/>
          <a:stretch/>
        </p:blipFill>
        <p:spPr>
          <a:xfrm>
            <a:off x="6990160" y="645405"/>
            <a:ext cx="3204000" cy="3402522"/>
          </a:xfrm>
          <a:prstGeom prst="rect">
            <a:avLst/>
          </a:prstGeom>
        </p:spPr>
      </p:pic>
      <p:sp>
        <p:nvSpPr>
          <p:cNvPr id="3" name="Oval 2">
            <a:extLst>
              <a:ext uri="{FF2B5EF4-FFF2-40B4-BE49-F238E27FC236}">
                <a16:creationId xmlns:a16="http://schemas.microsoft.com/office/drawing/2014/main" id="{653DC9F9-5814-492B-A952-45000CA6FE84}"/>
              </a:ext>
            </a:extLst>
          </p:cNvPr>
          <p:cNvSpPr/>
          <p:nvPr/>
        </p:nvSpPr>
        <p:spPr>
          <a:xfrm>
            <a:off x="1755956" y="2445971"/>
            <a:ext cx="2190026" cy="392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 name="Straight Arrow Connector 4">
            <a:extLst>
              <a:ext uri="{FF2B5EF4-FFF2-40B4-BE49-F238E27FC236}">
                <a16:creationId xmlns:a16="http://schemas.microsoft.com/office/drawing/2014/main" id="{A695C228-BE1F-4F8F-B17D-4C749E512F6A}"/>
              </a:ext>
            </a:extLst>
          </p:cNvPr>
          <p:cNvCxnSpPr/>
          <p:nvPr/>
        </p:nvCxnSpPr>
        <p:spPr>
          <a:xfrm flipV="1">
            <a:off x="3384645" y="3166281"/>
            <a:ext cx="5622877" cy="464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173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15">
            <a:extLst>
              <a:ext uri="{FF2B5EF4-FFF2-40B4-BE49-F238E27FC236}">
                <a16:creationId xmlns:a16="http://schemas.microsoft.com/office/drawing/2014/main" id="{396F0067-B8AF-4D86-99ED-17073CFF181C}"/>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0" name="Rectangle 16">
            <a:extLst>
              <a:ext uri="{FF2B5EF4-FFF2-40B4-BE49-F238E27FC236}">
                <a16:creationId xmlns:a16="http://schemas.microsoft.com/office/drawing/2014/main" id="{9D82CFF6-53BC-48A6-B0F3-6EDA74069EB4}"/>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1" name="Rectangle 17">
            <a:extLst>
              <a:ext uri="{FF2B5EF4-FFF2-40B4-BE49-F238E27FC236}">
                <a16:creationId xmlns:a16="http://schemas.microsoft.com/office/drawing/2014/main" id="{F682B8AA-8A67-4382-93A8-384B4814BAC0}"/>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2" name="Rectangle 18">
            <a:extLst>
              <a:ext uri="{FF2B5EF4-FFF2-40B4-BE49-F238E27FC236}">
                <a16:creationId xmlns:a16="http://schemas.microsoft.com/office/drawing/2014/main" id="{4F94CECC-8B77-4182-82F1-E845B5CC61A2}"/>
              </a:ext>
            </a:extLst>
          </p:cNvPr>
          <p:cNvSpPr>
            <a:spLocks noGrp="1" noChangeArrowheads="1"/>
          </p:cNvSpPr>
          <p:nvPr>
            <p:ph type="title" idx="4294967295"/>
          </p:nvPr>
        </p:nvSpPr>
        <p:spPr>
          <a:xfrm>
            <a:off x="910035" y="400050"/>
            <a:ext cx="9890919" cy="533400"/>
          </a:xfrm>
          <a:ln/>
        </p:spPr>
        <p:txBody>
          <a:bodyPr vert="horz" lIns="91440" tIns="45720" rIns="91440" bIns="45720" rtlCol="0" anchor="ctr">
            <a:noAutofit/>
          </a:bodyPr>
          <a:lstStyle/>
          <a:p>
            <a:r>
              <a:rPr lang="en-US" sz="3200" b="1" dirty="0">
                <a:solidFill>
                  <a:srgbClr val="1E276E"/>
                </a:solidFill>
              </a:rPr>
              <a:t>Risk Management Matrix</a:t>
            </a:r>
            <a:endParaRPr lang="el-GR" sz="3200" b="1" dirty="0">
              <a:solidFill>
                <a:srgbClr val="1E276E"/>
              </a:solidFill>
            </a:endParaRPr>
          </a:p>
        </p:txBody>
      </p:sp>
      <p:pic>
        <p:nvPicPr>
          <p:cNvPr id="26644" name="Picture 20">
            <a:extLst>
              <a:ext uri="{FF2B5EF4-FFF2-40B4-BE49-F238E27FC236}">
                <a16:creationId xmlns:a16="http://schemas.microsoft.com/office/drawing/2014/main" id="{75452E95-3259-49EF-BF52-F4A074C53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Table 1">
            <a:extLst>
              <a:ext uri="{FF2B5EF4-FFF2-40B4-BE49-F238E27FC236}">
                <a16:creationId xmlns:a16="http://schemas.microsoft.com/office/drawing/2014/main" id="{75F313F9-891B-4422-B5C4-22CF949C49FC}"/>
              </a:ext>
            </a:extLst>
          </p:cNvPr>
          <p:cNvGraphicFramePr>
            <a:graphicFrameLocks noGrp="1"/>
          </p:cNvGraphicFramePr>
          <p:nvPr>
            <p:extLst>
              <p:ext uri="{D42A27DB-BD31-4B8C-83A1-F6EECF244321}">
                <p14:modId xmlns:p14="http://schemas.microsoft.com/office/powerpoint/2010/main" val="2483165089"/>
              </p:ext>
            </p:extLst>
          </p:nvPr>
        </p:nvGraphicFramePr>
        <p:xfrm>
          <a:off x="928047" y="1419356"/>
          <a:ext cx="10438848" cy="3205480"/>
        </p:xfrm>
        <a:graphic>
          <a:graphicData uri="http://schemas.openxmlformats.org/drawingml/2006/table">
            <a:tbl>
              <a:tblPr firstRow="1" bandRow="1">
                <a:tableStyleId>{0E3FDE45-AF77-4B5C-9715-49D594BDF05E}</a:tableStyleId>
              </a:tblPr>
              <a:tblGrid>
                <a:gridCol w="1653402">
                  <a:extLst>
                    <a:ext uri="{9D8B030D-6E8A-4147-A177-3AD203B41FA5}">
                      <a16:colId xmlns:a16="http://schemas.microsoft.com/office/drawing/2014/main" val="1812876664"/>
                    </a:ext>
                  </a:extLst>
                </a:gridCol>
                <a:gridCol w="1668970">
                  <a:extLst>
                    <a:ext uri="{9D8B030D-6E8A-4147-A177-3AD203B41FA5}">
                      <a16:colId xmlns:a16="http://schemas.microsoft.com/office/drawing/2014/main" val="2544253839"/>
                    </a:ext>
                  </a:extLst>
                </a:gridCol>
                <a:gridCol w="1668970">
                  <a:extLst>
                    <a:ext uri="{9D8B030D-6E8A-4147-A177-3AD203B41FA5}">
                      <a16:colId xmlns:a16="http://schemas.microsoft.com/office/drawing/2014/main" val="4240948874"/>
                    </a:ext>
                  </a:extLst>
                </a:gridCol>
                <a:gridCol w="1668970">
                  <a:extLst>
                    <a:ext uri="{9D8B030D-6E8A-4147-A177-3AD203B41FA5}">
                      <a16:colId xmlns:a16="http://schemas.microsoft.com/office/drawing/2014/main" val="304022116"/>
                    </a:ext>
                  </a:extLst>
                </a:gridCol>
                <a:gridCol w="1760825">
                  <a:extLst>
                    <a:ext uri="{9D8B030D-6E8A-4147-A177-3AD203B41FA5}">
                      <a16:colId xmlns:a16="http://schemas.microsoft.com/office/drawing/2014/main" val="2642096477"/>
                    </a:ext>
                  </a:extLst>
                </a:gridCol>
                <a:gridCol w="2017711">
                  <a:extLst>
                    <a:ext uri="{9D8B030D-6E8A-4147-A177-3AD203B41FA5}">
                      <a16:colId xmlns:a16="http://schemas.microsoft.com/office/drawing/2014/main" val="3272800541"/>
                    </a:ext>
                  </a:extLst>
                </a:gridCol>
              </a:tblGrid>
              <a:tr h="457200">
                <a:tc rowSpan="2">
                  <a:txBody>
                    <a:bodyPr/>
                    <a:lstStyle/>
                    <a:p>
                      <a:r>
                        <a:rPr lang="en-US" dirty="0">
                          <a:solidFill>
                            <a:srgbClr val="002060"/>
                          </a:solidFill>
                        </a:rPr>
                        <a:t>Risk</a:t>
                      </a:r>
                      <a:endParaRPr lang="el-GR" dirty="0">
                        <a:solidFill>
                          <a:srgbClr val="002060"/>
                        </a:solidFill>
                      </a:endParaRPr>
                    </a:p>
                  </a:txBody>
                  <a:tcPr/>
                </a:tc>
                <a:tc rowSpan="2">
                  <a:txBody>
                    <a:bodyPr/>
                    <a:lstStyle/>
                    <a:p>
                      <a:r>
                        <a:rPr lang="en-US" dirty="0">
                          <a:solidFill>
                            <a:srgbClr val="002060"/>
                          </a:solidFill>
                        </a:rPr>
                        <a:t>Activity affected</a:t>
                      </a:r>
                      <a:endParaRPr lang="el-GR" dirty="0">
                        <a:solidFill>
                          <a:srgbClr val="002060"/>
                        </a:solidFill>
                      </a:endParaRPr>
                    </a:p>
                  </a:txBody>
                  <a:tcPr/>
                </a:tc>
                <a:tc rowSpan="2">
                  <a:txBody>
                    <a:bodyPr/>
                    <a:lstStyle/>
                    <a:p>
                      <a:r>
                        <a:rPr lang="en-US" dirty="0">
                          <a:solidFill>
                            <a:srgbClr val="002060"/>
                          </a:solidFill>
                        </a:rPr>
                        <a:t>Severity of Risk</a:t>
                      </a:r>
                      <a:endParaRPr lang="el-GR" dirty="0">
                        <a:solidFill>
                          <a:srgbClr val="002060"/>
                        </a:solidFill>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Mitigation measure</a:t>
                      </a:r>
                      <a:endParaRPr lang="el-GR" dirty="0">
                        <a:solidFill>
                          <a:srgbClr val="002060"/>
                        </a:solidFill>
                      </a:endParaRPr>
                    </a:p>
                  </a:txBody>
                  <a:tcPr/>
                </a:tc>
                <a:tc hMerge="1">
                  <a:txBody>
                    <a:bodyPr/>
                    <a:lstStyle/>
                    <a:p>
                      <a:endParaRPr lang="el-GR" dirty="0"/>
                    </a:p>
                  </a:txBody>
                  <a:tcPr>
                    <a:solidFill>
                      <a:schemeClr val="accent2">
                        <a:lumMod val="75000"/>
                      </a:schemeClr>
                    </a:solidFill>
                  </a:tcPr>
                </a:tc>
                <a:tc hMerge="1">
                  <a:txBody>
                    <a:bodyPr/>
                    <a:lstStyle/>
                    <a:p>
                      <a:endParaRPr lang="el-GR" dirty="0"/>
                    </a:p>
                  </a:txBody>
                  <a:tcPr>
                    <a:solidFill>
                      <a:schemeClr val="accent2">
                        <a:lumMod val="75000"/>
                      </a:schemeClr>
                    </a:solidFill>
                  </a:tcPr>
                </a:tc>
                <a:extLst>
                  <a:ext uri="{0D108BD9-81ED-4DB2-BD59-A6C34878D82A}">
                    <a16:rowId xmlns:a16="http://schemas.microsoft.com/office/drawing/2014/main" val="3500935171"/>
                  </a:ext>
                </a:extLst>
              </a:tr>
              <a:tr h="457200">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r>
                        <a:rPr lang="en-US" dirty="0">
                          <a:solidFill>
                            <a:srgbClr val="002060"/>
                          </a:solidFill>
                        </a:rPr>
                        <a:t>Elimination</a:t>
                      </a:r>
                      <a:endParaRPr lang="el-GR" dirty="0">
                        <a:solidFill>
                          <a:srgbClr val="002060"/>
                        </a:solidFill>
                      </a:endParaRPr>
                    </a:p>
                  </a:txBody>
                  <a:tcPr/>
                </a:tc>
                <a:tc>
                  <a:txBody>
                    <a:bodyPr/>
                    <a:lstStyle/>
                    <a:p>
                      <a:r>
                        <a:rPr lang="en-US" dirty="0">
                          <a:solidFill>
                            <a:srgbClr val="002060"/>
                          </a:solidFill>
                        </a:rPr>
                        <a:t>Contingency</a:t>
                      </a:r>
                      <a:endParaRPr lang="el-GR" dirty="0">
                        <a:solidFill>
                          <a:srgbClr val="002060"/>
                        </a:solidFill>
                      </a:endParaRPr>
                    </a:p>
                  </a:txBody>
                  <a:tcPr/>
                </a:tc>
                <a:tc>
                  <a:txBody>
                    <a:bodyPr/>
                    <a:lstStyle/>
                    <a:p>
                      <a:r>
                        <a:rPr lang="en-US" dirty="0">
                          <a:solidFill>
                            <a:srgbClr val="002060"/>
                          </a:solidFill>
                        </a:rPr>
                        <a:t>Fallback</a:t>
                      </a:r>
                      <a:endParaRPr lang="el-GR" dirty="0">
                        <a:solidFill>
                          <a:srgbClr val="002060"/>
                        </a:solidFill>
                      </a:endParaRPr>
                    </a:p>
                  </a:txBody>
                  <a:tcPr/>
                </a:tc>
                <a:extLst>
                  <a:ext uri="{0D108BD9-81ED-4DB2-BD59-A6C34878D82A}">
                    <a16:rowId xmlns:a16="http://schemas.microsoft.com/office/drawing/2014/main" val="2016639972"/>
                  </a:ext>
                </a:extLst>
              </a:tr>
              <a:tr h="370840">
                <a:tc>
                  <a:txBody>
                    <a:bodyPr/>
                    <a:lstStyle/>
                    <a:p>
                      <a:r>
                        <a:rPr lang="en-US" dirty="0">
                          <a:solidFill>
                            <a:srgbClr val="002060"/>
                          </a:solidFill>
                        </a:rPr>
                        <a:t>A (time risk)</a:t>
                      </a:r>
                      <a:endParaRPr lang="el-GR" dirty="0">
                        <a:solidFill>
                          <a:srgbClr val="002060"/>
                        </a:solidFill>
                      </a:endParaRPr>
                    </a:p>
                  </a:txBody>
                  <a:tcPr/>
                </a:tc>
                <a:tc>
                  <a:txBody>
                    <a:bodyPr/>
                    <a:lstStyle/>
                    <a:p>
                      <a:r>
                        <a:rPr lang="en-US" dirty="0">
                          <a:solidFill>
                            <a:srgbClr val="002060"/>
                          </a:solidFill>
                        </a:rPr>
                        <a:t>Activity 2</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High</a:t>
                      </a:r>
                      <a:endParaRPr lang="el-GR" dirty="0">
                        <a:solidFill>
                          <a:srgbClr val="002060"/>
                        </a:solidFill>
                      </a:endParaRPr>
                    </a:p>
                  </a:txBody>
                  <a:tcPr/>
                </a:tc>
                <a:tc>
                  <a:txBody>
                    <a:bodyPr/>
                    <a:lstStyle/>
                    <a:p>
                      <a:r>
                        <a:rPr lang="en-US" dirty="0">
                          <a:solidFill>
                            <a:srgbClr val="002060"/>
                          </a:solidFill>
                        </a:rPr>
                        <a:t>Start early</a:t>
                      </a:r>
                      <a:endParaRPr lang="el-GR" dirty="0">
                        <a:solidFill>
                          <a:srgbClr val="002060"/>
                        </a:solidFill>
                      </a:endParaRPr>
                    </a:p>
                  </a:txBody>
                  <a:tcPr/>
                </a:tc>
                <a:tc>
                  <a:txBody>
                    <a:bodyPr/>
                    <a:lstStyle/>
                    <a:p>
                      <a:r>
                        <a:rPr lang="en-US" dirty="0">
                          <a:solidFill>
                            <a:srgbClr val="002060"/>
                          </a:solidFill>
                        </a:rPr>
                        <a:t>Double-up resources</a:t>
                      </a:r>
                      <a:endParaRPr lang="el-GR" dirty="0">
                        <a:solidFill>
                          <a:srgbClr val="002060"/>
                        </a:solidFill>
                      </a:endParaRPr>
                    </a:p>
                  </a:txBody>
                  <a:tcPr/>
                </a:tc>
                <a:tc>
                  <a:txBody>
                    <a:bodyPr/>
                    <a:lstStyle/>
                    <a:p>
                      <a:r>
                        <a:rPr lang="en-US" dirty="0">
                          <a:solidFill>
                            <a:srgbClr val="002060"/>
                          </a:solidFill>
                        </a:rPr>
                        <a:t>Use ready solutions/segments</a:t>
                      </a:r>
                      <a:endParaRPr lang="el-GR" dirty="0">
                        <a:solidFill>
                          <a:srgbClr val="002060"/>
                        </a:solidFill>
                      </a:endParaRPr>
                    </a:p>
                  </a:txBody>
                  <a:tcPr/>
                </a:tc>
                <a:extLst>
                  <a:ext uri="{0D108BD9-81ED-4DB2-BD59-A6C34878D82A}">
                    <a16:rowId xmlns:a16="http://schemas.microsoft.com/office/drawing/2014/main" val="777350168"/>
                  </a:ext>
                </a:extLst>
              </a:tr>
              <a:tr h="370840">
                <a:tc>
                  <a:txBody>
                    <a:bodyPr/>
                    <a:lstStyle/>
                    <a:p>
                      <a:r>
                        <a:rPr lang="en-US" dirty="0">
                          <a:solidFill>
                            <a:srgbClr val="002060"/>
                          </a:solidFill>
                        </a:rPr>
                        <a:t>B (budget risk)</a:t>
                      </a:r>
                      <a:endParaRPr lang="el-GR" dirty="0">
                        <a:solidFill>
                          <a:srgbClr val="002060"/>
                        </a:solidFill>
                      </a:endParaRPr>
                    </a:p>
                  </a:txBody>
                  <a:tcPr/>
                </a:tc>
                <a:tc>
                  <a:txBody>
                    <a:bodyPr/>
                    <a:lstStyle/>
                    <a:p>
                      <a:r>
                        <a:rPr lang="en-US" dirty="0">
                          <a:solidFill>
                            <a:srgbClr val="002060"/>
                          </a:solidFill>
                        </a:rPr>
                        <a:t>Activity 1</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Low</a:t>
                      </a:r>
                      <a:endParaRPr lang="el-GR" dirty="0">
                        <a:solidFill>
                          <a:srgbClr val="002060"/>
                        </a:solidFill>
                      </a:endParaRPr>
                    </a:p>
                  </a:txBody>
                  <a:tcPr/>
                </a:tc>
                <a:tc>
                  <a:txBody>
                    <a:bodyPr/>
                    <a:lstStyle/>
                    <a:p>
                      <a:endParaRPr lang="el-GR" dirty="0">
                        <a:solidFill>
                          <a:srgbClr val="002060"/>
                        </a:solidFill>
                      </a:endParaRPr>
                    </a:p>
                  </a:txBody>
                  <a:tcPr/>
                </a:tc>
                <a:tc>
                  <a:txBody>
                    <a:bodyPr/>
                    <a:lstStyle/>
                    <a:p>
                      <a:r>
                        <a:rPr lang="en-US" dirty="0">
                          <a:solidFill>
                            <a:srgbClr val="002060"/>
                          </a:solidFill>
                        </a:rPr>
                        <a:t>Change supplier</a:t>
                      </a:r>
                      <a:endParaRPr lang="el-GR" dirty="0">
                        <a:solidFill>
                          <a:srgbClr val="002060"/>
                        </a:solidFill>
                      </a:endParaRPr>
                    </a:p>
                  </a:txBody>
                  <a:tcPr/>
                </a:tc>
                <a:tc>
                  <a:txBody>
                    <a:bodyPr/>
                    <a:lstStyle/>
                    <a:p>
                      <a:endParaRPr lang="el-GR" dirty="0">
                        <a:solidFill>
                          <a:srgbClr val="002060"/>
                        </a:solidFill>
                      </a:endParaRPr>
                    </a:p>
                  </a:txBody>
                  <a:tcPr/>
                </a:tc>
                <a:extLst>
                  <a:ext uri="{0D108BD9-81ED-4DB2-BD59-A6C34878D82A}">
                    <a16:rowId xmlns:a16="http://schemas.microsoft.com/office/drawing/2014/main" val="665102334"/>
                  </a:ext>
                </a:extLst>
              </a:tr>
              <a:tr h="370840">
                <a:tc>
                  <a:txBody>
                    <a:bodyPr/>
                    <a:lstStyle/>
                    <a:p>
                      <a:r>
                        <a:rPr lang="en-US" dirty="0">
                          <a:solidFill>
                            <a:srgbClr val="002060"/>
                          </a:solidFill>
                        </a:rPr>
                        <a:t>C (quality risk)</a:t>
                      </a:r>
                      <a:endParaRPr lang="el-GR" dirty="0">
                        <a:solidFill>
                          <a:srgbClr val="002060"/>
                        </a:solidFill>
                      </a:endParaRPr>
                    </a:p>
                  </a:txBody>
                  <a:tcPr/>
                </a:tc>
                <a:tc>
                  <a:txBody>
                    <a:bodyPr/>
                    <a:lstStyle/>
                    <a:p>
                      <a:r>
                        <a:rPr lang="en-US" dirty="0">
                          <a:solidFill>
                            <a:srgbClr val="002060"/>
                          </a:solidFill>
                        </a:rPr>
                        <a:t>Activity 3</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High</a:t>
                      </a:r>
                      <a:endParaRPr lang="el-GR" dirty="0">
                        <a:solidFill>
                          <a:srgbClr val="002060"/>
                        </a:solidFill>
                      </a:endParaRPr>
                    </a:p>
                  </a:txBody>
                  <a:tcPr/>
                </a:tc>
                <a:tc>
                  <a:txBody>
                    <a:bodyPr/>
                    <a:lstStyle/>
                    <a:p>
                      <a:r>
                        <a:rPr lang="en-US" dirty="0">
                          <a:solidFill>
                            <a:srgbClr val="002060"/>
                          </a:solidFill>
                        </a:rPr>
                        <a:t>Pretest materials</a:t>
                      </a:r>
                      <a:endParaRPr lang="el-GR" dirty="0">
                        <a:solidFill>
                          <a:srgbClr val="002060"/>
                        </a:solidFill>
                      </a:endParaRPr>
                    </a:p>
                  </a:txBody>
                  <a:tcPr/>
                </a:tc>
                <a:tc>
                  <a:txBody>
                    <a:bodyPr/>
                    <a:lstStyle/>
                    <a:p>
                      <a:r>
                        <a:rPr lang="en-US" dirty="0">
                          <a:solidFill>
                            <a:srgbClr val="002060"/>
                          </a:solidFill>
                        </a:rPr>
                        <a:t>Change supplier</a:t>
                      </a:r>
                      <a:endParaRPr lang="el-GR" dirty="0">
                        <a:solidFill>
                          <a:srgbClr val="002060"/>
                        </a:solidFill>
                      </a:endParaRPr>
                    </a:p>
                  </a:txBody>
                  <a:tcPr/>
                </a:tc>
                <a:tc>
                  <a:txBody>
                    <a:bodyPr/>
                    <a:lstStyle/>
                    <a:p>
                      <a:endParaRPr lang="el-GR" dirty="0">
                        <a:solidFill>
                          <a:srgbClr val="002060"/>
                        </a:solidFill>
                      </a:endParaRPr>
                    </a:p>
                  </a:txBody>
                  <a:tcPr/>
                </a:tc>
                <a:extLst>
                  <a:ext uri="{0D108BD9-81ED-4DB2-BD59-A6C34878D82A}">
                    <a16:rowId xmlns:a16="http://schemas.microsoft.com/office/drawing/2014/main" val="78916208"/>
                  </a:ext>
                </a:extLst>
              </a:tr>
              <a:tr h="370840">
                <a:tc>
                  <a:txBody>
                    <a:bodyPr/>
                    <a:lstStyle/>
                    <a:p>
                      <a:r>
                        <a:rPr lang="en-US" dirty="0">
                          <a:solidFill>
                            <a:srgbClr val="002060"/>
                          </a:solidFill>
                        </a:rPr>
                        <a:t>D (partner risk)</a:t>
                      </a:r>
                      <a:endParaRPr lang="el-GR" dirty="0">
                        <a:solidFill>
                          <a:srgbClr val="002060"/>
                        </a:solidFill>
                      </a:endParaRPr>
                    </a:p>
                  </a:txBody>
                  <a:tcPr/>
                </a:tc>
                <a:tc>
                  <a:txBody>
                    <a:bodyPr/>
                    <a:lstStyle/>
                    <a:p>
                      <a:r>
                        <a:rPr lang="en-US" dirty="0">
                          <a:solidFill>
                            <a:srgbClr val="002060"/>
                          </a:solidFill>
                        </a:rPr>
                        <a:t>Activity 5</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Median</a:t>
                      </a:r>
                      <a:endParaRPr lang="el-GR" dirty="0">
                        <a:solidFill>
                          <a:srgbClr val="002060"/>
                        </a:solidFill>
                      </a:endParaRPr>
                    </a:p>
                  </a:txBody>
                  <a:tcPr/>
                </a:tc>
                <a:tc>
                  <a:txBody>
                    <a:bodyPr/>
                    <a:lstStyle/>
                    <a:p>
                      <a:r>
                        <a:rPr lang="en-US" dirty="0">
                          <a:solidFill>
                            <a:srgbClr val="002060"/>
                          </a:solidFill>
                        </a:rPr>
                        <a:t>Research partner status</a:t>
                      </a:r>
                      <a:endParaRPr lang="el-GR" dirty="0">
                        <a:solidFill>
                          <a:srgbClr val="002060"/>
                        </a:solidFill>
                      </a:endParaRPr>
                    </a:p>
                  </a:txBody>
                  <a:tcPr/>
                </a:tc>
                <a:tc>
                  <a:txBody>
                    <a:bodyPr/>
                    <a:lstStyle/>
                    <a:p>
                      <a:r>
                        <a:rPr lang="en-US" dirty="0">
                          <a:solidFill>
                            <a:srgbClr val="002060"/>
                          </a:solidFill>
                        </a:rPr>
                        <a:t>Have alternative partner </a:t>
                      </a:r>
                      <a:endParaRPr lang="el-GR" dirty="0">
                        <a:solidFill>
                          <a:srgbClr val="002060"/>
                        </a:solidFill>
                      </a:endParaRPr>
                    </a:p>
                  </a:txBody>
                  <a:tcPr/>
                </a:tc>
                <a:tc>
                  <a:txBody>
                    <a:bodyPr/>
                    <a:lstStyle/>
                    <a:p>
                      <a:r>
                        <a:rPr lang="en-US" dirty="0">
                          <a:solidFill>
                            <a:srgbClr val="002060"/>
                          </a:solidFill>
                        </a:rPr>
                        <a:t>Undertake activity in-house</a:t>
                      </a:r>
                      <a:endParaRPr lang="el-GR" dirty="0">
                        <a:solidFill>
                          <a:srgbClr val="002060"/>
                        </a:solidFill>
                      </a:endParaRPr>
                    </a:p>
                  </a:txBody>
                  <a:tcPr/>
                </a:tc>
                <a:extLst>
                  <a:ext uri="{0D108BD9-81ED-4DB2-BD59-A6C34878D82A}">
                    <a16:rowId xmlns:a16="http://schemas.microsoft.com/office/drawing/2014/main" val="3785060340"/>
                  </a:ext>
                </a:extLst>
              </a:tr>
            </a:tbl>
          </a:graphicData>
        </a:graphic>
      </p:graphicFrame>
      <p:sp>
        <p:nvSpPr>
          <p:cNvPr id="8" name="Rectangle 13">
            <a:extLst>
              <a:ext uri="{FF2B5EF4-FFF2-40B4-BE49-F238E27FC236}">
                <a16:creationId xmlns:a16="http://schemas.microsoft.com/office/drawing/2014/main" id="{48EFB079-137C-4696-82AA-73A4355909A0}"/>
              </a:ext>
            </a:extLst>
          </p:cNvPr>
          <p:cNvSpPr txBox="1">
            <a:spLocks noChangeArrowheads="1"/>
          </p:cNvSpPr>
          <p:nvPr/>
        </p:nvSpPr>
        <p:spPr>
          <a:xfrm>
            <a:off x="910035" y="4923691"/>
            <a:ext cx="10828788" cy="1534259"/>
          </a:xfrm>
          <a:prstGeom prst="rect">
            <a:avLst/>
          </a:prstGeom>
          <a:ln/>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GB" sz="2400" dirty="0">
                <a:solidFill>
                  <a:srgbClr val="1E276E"/>
                </a:solidFill>
              </a:rPr>
              <a:t>Contingency Reserve: budget set-aside to face known risks (contingency plan). It usually appears in project budget.</a:t>
            </a:r>
          </a:p>
          <a:p>
            <a:pPr>
              <a:buFont typeface="Wingdings" panose="05000000000000000000" pitchFamily="2" charset="2"/>
              <a:buChar char="Ø"/>
            </a:pPr>
            <a:r>
              <a:rPr lang="en-GB" altLang="en-US" sz="2400" dirty="0">
                <a:solidFill>
                  <a:srgbClr val="1E276E"/>
                </a:solidFill>
              </a:rPr>
              <a:t>Management Reserve: </a:t>
            </a:r>
            <a:r>
              <a:rPr lang="en-GB" sz="2400" dirty="0">
                <a:solidFill>
                  <a:srgbClr val="1E276E"/>
                </a:solidFill>
              </a:rPr>
              <a:t>budget set-aside to face unknown risks. Usually it does not appear in project budget.</a:t>
            </a:r>
            <a:endParaRPr lang="en-GB" altLang="en-US" sz="2400" dirty="0">
              <a:solidFill>
                <a:srgbClr val="1E276E"/>
              </a:solidFill>
            </a:endParaRPr>
          </a:p>
        </p:txBody>
      </p:sp>
    </p:spTree>
    <p:extLst>
      <p:ext uri="{BB962C8B-B14F-4D97-AF65-F5344CB8AC3E}">
        <p14:creationId xmlns:p14="http://schemas.microsoft.com/office/powerpoint/2010/main" val="3274970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9473970" cy="533400"/>
          </a:xfrm>
          <a:ln/>
        </p:spPr>
        <p:txBody>
          <a:bodyPr vert="horz" lIns="91440" tIns="45720" rIns="91440" bIns="45720" rtlCol="0" anchor="ctr">
            <a:noAutofit/>
          </a:bodyPr>
          <a:lstStyle/>
          <a:p>
            <a:r>
              <a:rPr lang="en-US" sz="3200" b="1" dirty="0">
                <a:solidFill>
                  <a:srgbClr val="1E276E"/>
                </a:solidFill>
              </a:rPr>
              <a:t>Risk mitigation exercise</a:t>
            </a:r>
            <a:endParaRPr lang="el-GR" sz="3200" b="1" dirty="0">
              <a:solidFill>
                <a:srgbClr val="1E276E"/>
              </a:solidFill>
            </a:endParaRPr>
          </a:p>
        </p:txBody>
      </p:sp>
      <p:sp>
        <p:nvSpPr>
          <p:cNvPr id="32791" name="Rectangle 23">
            <a:extLst>
              <a:ext uri="{FF2B5EF4-FFF2-40B4-BE49-F238E27FC236}">
                <a16:creationId xmlns:a16="http://schemas.microsoft.com/office/drawing/2014/main" id="{CF8202AC-2253-458B-9B53-CE58F70F155E}"/>
              </a:ext>
            </a:extLst>
          </p:cNvPr>
          <p:cNvSpPr>
            <a:spLocks noGrp="1" noChangeArrowheads="1"/>
          </p:cNvSpPr>
          <p:nvPr>
            <p:ph type="body" idx="4294967295"/>
          </p:nvPr>
        </p:nvSpPr>
        <p:spPr>
          <a:xfrm>
            <a:off x="822721" y="1179515"/>
            <a:ext cx="10544175" cy="1210759"/>
          </a:xfrm>
          <a:ln/>
        </p:spPr>
        <p:txBody>
          <a:bodyPr>
            <a:normAutofit lnSpcReduction="10000"/>
          </a:bodyPr>
          <a:lstStyle/>
          <a:p>
            <a:pPr marL="0" indent="0">
              <a:buNone/>
            </a:pPr>
            <a:endParaRPr lang="en-GB" altLang="en-US" sz="2600" dirty="0">
              <a:solidFill>
                <a:srgbClr val="1E276E"/>
              </a:solidFill>
            </a:endParaRPr>
          </a:p>
          <a:p>
            <a:pPr marL="0" indent="0">
              <a:buNone/>
            </a:pPr>
            <a:r>
              <a:rPr lang="en-GB" altLang="en-US" sz="2600" dirty="0">
                <a:solidFill>
                  <a:srgbClr val="1E276E"/>
                </a:solidFill>
              </a:rPr>
              <a:t>Draft a mitigation matrix for the important risks identified during the previous exercise (conference in Brussels)</a:t>
            </a: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4" name="Table 13">
            <a:extLst>
              <a:ext uri="{FF2B5EF4-FFF2-40B4-BE49-F238E27FC236}">
                <a16:creationId xmlns:a16="http://schemas.microsoft.com/office/drawing/2014/main" id="{CB68B309-4367-4268-B02C-052A0A993A8C}"/>
              </a:ext>
            </a:extLst>
          </p:cNvPr>
          <p:cNvGraphicFramePr>
            <a:graphicFrameLocks noGrp="1"/>
          </p:cNvGraphicFramePr>
          <p:nvPr>
            <p:extLst>
              <p:ext uri="{D42A27DB-BD31-4B8C-83A1-F6EECF244321}">
                <p14:modId xmlns:p14="http://schemas.microsoft.com/office/powerpoint/2010/main" val="2071387995"/>
              </p:ext>
            </p:extLst>
          </p:nvPr>
        </p:nvGraphicFramePr>
        <p:xfrm>
          <a:off x="875384" y="2487176"/>
          <a:ext cx="10133532" cy="2397760"/>
        </p:xfrm>
        <a:graphic>
          <a:graphicData uri="http://schemas.openxmlformats.org/drawingml/2006/table">
            <a:tbl>
              <a:tblPr firstRow="1" bandRow="1">
                <a:tableStyleId>{0E3FDE45-AF77-4B5C-9715-49D594BDF05E}</a:tableStyleId>
              </a:tblPr>
              <a:tblGrid>
                <a:gridCol w="1910494">
                  <a:extLst>
                    <a:ext uri="{9D8B030D-6E8A-4147-A177-3AD203B41FA5}">
                      <a16:colId xmlns:a16="http://schemas.microsoft.com/office/drawing/2014/main" val="1812876664"/>
                    </a:ext>
                  </a:extLst>
                </a:gridCol>
                <a:gridCol w="1928483">
                  <a:extLst>
                    <a:ext uri="{9D8B030D-6E8A-4147-A177-3AD203B41FA5}">
                      <a16:colId xmlns:a16="http://schemas.microsoft.com/office/drawing/2014/main" val="4240948874"/>
                    </a:ext>
                  </a:extLst>
                </a:gridCol>
                <a:gridCol w="1928483">
                  <a:extLst>
                    <a:ext uri="{9D8B030D-6E8A-4147-A177-3AD203B41FA5}">
                      <a16:colId xmlns:a16="http://schemas.microsoft.com/office/drawing/2014/main" val="304022116"/>
                    </a:ext>
                  </a:extLst>
                </a:gridCol>
                <a:gridCol w="2034621">
                  <a:extLst>
                    <a:ext uri="{9D8B030D-6E8A-4147-A177-3AD203B41FA5}">
                      <a16:colId xmlns:a16="http://schemas.microsoft.com/office/drawing/2014/main" val="2642096477"/>
                    </a:ext>
                  </a:extLst>
                </a:gridCol>
                <a:gridCol w="2331451">
                  <a:extLst>
                    <a:ext uri="{9D8B030D-6E8A-4147-A177-3AD203B41FA5}">
                      <a16:colId xmlns:a16="http://schemas.microsoft.com/office/drawing/2014/main" val="3272800541"/>
                    </a:ext>
                  </a:extLst>
                </a:gridCol>
              </a:tblGrid>
              <a:tr h="457200">
                <a:tc rowSpan="2">
                  <a:txBody>
                    <a:bodyPr/>
                    <a:lstStyle/>
                    <a:p>
                      <a:r>
                        <a:rPr lang="en-US" dirty="0">
                          <a:solidFill>
                            <a:srgbClr val="002060"/>
                          </a:solidFill>
                        </a:rPr>
                        <a:t>Risk</a:t>
                      </a:r>
                      <a:endParaRPr lang="el-GR" dirty="0">
                        <a:solidFill>
                          <a:srgbClr val="002060"/>
                        </a:solidFill>
                      </a:endParaRPr>
                    </a:p>
                  </a:txBody>
                  <a:tcPr/>
                </a:tc>
                <a:tc rowSpan="2">
                  <a:txBody>
                    <a:bodyPr/>
                    <a:lstStyle/>
                    <a:p>
                      <a:r>
                        <a:rPr lang="en-US" dirty="0">
                          <a:solidFill>
                            <a:srgbClr val="002060"/>
                          </a:solidFill>
                        </a:rPr>
                        <a:t>Severity of Risk</a:t>
                      </a:r>
                      <a:endParaRPr lang="el-GR" dirty="0">
                        <a:solidFill>
                          <a:srgbClr val="002060"/>
                        </a:solidFill>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Mitigation measure</a:t>
                      </a:r>
                      <a:endParaRPr lang="el-GR" dirty="0">
                        <a:solidFill>
                          <a:srgbClr val="002060"/>
                        </a:solidFill>
                      </a:endParaRPr>
                    </a:p>
                  </a:txBody>
                  <a:tcPr/>
                </a:tc>
                <a:tc hMerge="1">
                  <a:txBody>
                    <a:bodyPr/>
                    <a:lstStyle/>
                    <a:p>
                      <a:endParaRPr lang="el-GR" dirty="0"/>
                    </a:p>
                  </a:txBody>
                  <a:tcPr>
                    <a:solidFill>
                      <a:schemeClr val="accent2">
                        <a:lumMod val="75000"/>
                      </a:schemeClr>
                    </a:solidFill>
                  </a:tcPr>
                </a:tc>
                <a:tc hMerge="1">
                  <a:txBody>
                    <a:bodyPr/>
                    <a:lstStyle/>
                    <a:p>
                      <a:endParaRPr lang="el-GR" dirty="0"/>
                    </a:p>
                  </a:txBody>
                  <a:tcPr>
                    <a:solidFill>
                      <a:schemeClr val="accent2">
                        <a:lumMod val="75000"/>
                      </a:schemeClr>
                    </a:solidFill>
                  </a:tcPr>
                </a:tc>
                <a:extLst>
                  <a:ext uri="{0D108BD9-81ED-4DB2-BD59-A6C34878D82A}">
                    <a16:rowId xmlns:a16="http://schemas.microsoft.com/office/drawing/2014/main" val="3500935171"/>
                  </a:ext>
                </a:extLst>
              </a:tr>
              <a:tr h="457200">
                <a:tc vMerge="1">
                  <a:txBody>
                    <a:bodyPr/>
                    <a:lstStyle/>
                    <a:p>
                      <a:endParaRPr lang="el-GR"/>
                    </a:p>
                  </a:txBody>
                  <a:tcPr/>
                </a:tc>
                <a:tc vMerge="1">
                  <a:txBody>
                    <a:bodyPr/>
                    <a:lstStyle/>
                    <a:p>
                      <a:endParaRPr lang="el-GR"/>
                    </a:p>
                  </a:txBody>
                  <a:tcPr/>
                </a:tc>
                <a:tc>
                  <a:txBody>
                    <a:bodyPr/>
                    <a:lstStyle/>
                    <a:p>
                      <a:r>
                        <a:rPr lang="en-US" dirty="0">
                          <a:solidFill>
                            <a:srgbClr val="002060"/>
                          </a:solidFill>
                        </a:rPr>
                        <a:t>Elimination</a:t>
                      </a:r>
                      <a:endParaRPr lang="el-GR" dirty="0">
                        <a:solidFill>
                          <a:srgbClr val="002060"/>
                        </a:solidFill>
                      </a:endParaRPr>
                    </a:p>
                  </a:txBody>
                  <a:tcPr/>
                </a:tc>
                <a:tc>
                  <a:txBody>
                    <a:bodyPr/>
                    <a:lstStyle/>
                    <a:p>
                      <a:r>
                        <a:rPr lang="en-US" dirty="0">
                          <a:solidFill>
                            <a:srgbClr val="002060"/>
                          </a:solidFill>
                        </a:rPr>
                        <a:t>Contingency</a:t>
                      </a:r>
                      <a:endParaRPr lang="el-GR" dirty="0">
                        <a:solidFill>
                          <a:srgbClr val="002060"/>
                        </a:solidFill>
                      </a:endParaRPr>
                    </a:p>
                  </a:txBody>
                  <a:tcPr/>
                </a:tc>
                <a:tc>
                  <a:txBody>
                    <a:bodyPr/>
                    <a:lstStyle/>
                    <a:p>
                      <a:r>
                        <a:rPr lang="en-US" dirty="0">
                          <a:solidFill>
                            <a:srgbClr val="002060"/>
                          </a:solidFill>
                        </a:rPr>
                        <a:t>Fallback</a:t>
                      </a:r>
                      <a:endParaRPr lang="el-GR" dirty="0">
                        <a:solidFill>
                          <a:srgbClr val="002060"/>
                        </a:solidFill>
                      </a:endParaRPr>
                    </a:p>
                  </a:txBody>
                  <a:tcPr/>
                </a:tc>
                <a:extLst>
                  <a:ext uri="{0D108BD9-81ED-4DB2-BD59-A6C34878D82A}">
                    <a16:rowId xmlns:a16="http://schemas.microsoft.com/office/drawing/2014/main" val="2016639972"/>
                  </a:ext>
                </a:extLst>
              </a:tr>
              <a:tr h="370840">
                <a:tc>
                  <a:txBody>
                    <a:bodyPr/>
                    <a:lstStyle/>
                    <a:p>
                      <a:r>
                        <a:rPr lang="en-US" dirty="0">
                          <a:solidFill>
                            <a:srgbClr val="002060"/>
                          </a:solidFill>
                        </a:rPr>
                        <a:t>A </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extLst>
                  <a:ext uri="{0D108BD9-81ED-4DB2-BD59-A6C34878D82A}">
                    <a16:rowId xmlns:a16="http://schemas.microsoft.com/office/drawing/2014/main" val="777350168"/>
                  </a:ext>
                </a:extLst>
              </a:tr>
              <a:tr h="370840">
                <a:tc>
                  <a:txBody>
                    <a:bodyPr/>
                    <a:lstStyle/>
                    <a:p>
                      <a:r>
                        <a:rPr lang="en-US" dirty="0">
                          <a:solidFill>
                            <a:srgbClr val="002060"/>
                          </a:solidFill>
                        </a:rPr>
                        <a:t>B</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extLst>
                  <a:ext uri="{0D108BD9-81ED-4DB2-BD59-A6C34878D82A}">
                    <a16:rowId xmlns:a16="http://schemas.microsoft.com/office/drawing/2014/main" val="665102334"/>
                  </a:ext>
                </a:extLst>
              </a:tr>
              <a:tr h="370840">
                <a:tc>
                  <a:txBody>
                    <a:bodyPr/>
                    <a:lstStyle/>
                    <a:p>
                      <a:r>
                        <a:rPr lang="en-US" dirty="0">
                          <a:solidFill>
                            <a:srgbClr val="002060"/>
                          </a:solidFill>
                        </a:rPr>
                        <a:t>C</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extLst>
                  <a:ext uri="{0D108BD9-81ED-4DB2-BD59-A6C34878D82A}">
                    <a16:rowId xmlns:a16="http://schemas.microsoft.com/office/drawing/2014/main" val="78916208"/>
                  </a:ext>
                </a:extLst>
              </a:tr>
              <a:tr h="370840">
                <a:tc>
                  <a:txBody>
                    <a:bodyPr/>
                    <a:lstStyle/>
                    <a:p>
                      <a:r>
                        <a:rPr lang="en-US" dirty="0">
                          <a:solidFill>
                            <a:srgbClr val="002060"/>
                          </a:solidFill>
                        </a:rPr>
                        <a:t>D</a:t>
                      </a:r>
                      <a:endParaRPr lang="el-GR"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tc>
                  <a:txBody>
                    <a:bodyPr/>
                    <a:lstStyle/>
                    <a:p>
                      <a:endParaRPr lang="el-GR" dirty="0">
                        <a:solidFill>
                          <a:srgbClr val="002060"/>
                        </a:solidFill>
                      </a:endParaRPr>
                    </a:p>
                  </a:txBody>
                  <a:tcPr/>
                </a:tc>
                <a:extLst>
                  <a:ext uri="{0D108BD9-81ED-4DB2-BD59-A6C34878D82A}">
                    <a16:rowId xmlns:a16="http://schemas.microsoft.com/office/drawing/2014/main" val="3785060340"/>
                  </a:ext>
                </a:extLst>
              </a:tr>
            </a:tbl>
          </a:graphicData>
        </a:graphic>
      </p:graphicFrame>
    </p:spTree>
    <p:extLst>
      <p:ext uri="{BB962C8B-B14F-4D97-AF65-F5344CB8AC3E}">
        <p14:creationId xmlns:p14="http://schemas.microsoft.com/office/powerpoint/2010/main" val="3274124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49694" y="1295283"/>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vert="horz" lIns="91440" tIns="45720" rIns="91440" bIns="45720" rtlCol="0" anchor="ctr">
            <a:noAutofit/>
          </a:bodyPr>
          <a:lstStyle/>
          <a:p>
            <a:r>
              <a:rPr lang="en-GB" altLang="en-US" sz="3200" b="1" dirty="0">
                <a:solidFill>
                  <a:srgbClr val="1E276E"/>
                </a:solidFill>
              </a:rPr>
              <a:t>Monitoring and Control</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63200" y="1408789"/>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3">
            <a:extLst>
              <a:ext uri="{FF2B5EF4-FFF2-40B4-BE49-F238E27FC236}">
                <a16:creationId xmlns:a16="http://schemas.microsoft.com/office/drawing/2014/main" id="{43F6D084-B498-4A9C-AB93-05CEF0A3E88E}"/>
              </a:ext>
            </a:extLst>
          </p:cNvPr>
          <p:cNvSpPr txBox="1">
            <a:spLocks noChangeArrowheads="1"/>
          </p:cNvSpPr>
          <p:nvPr/>
        </p:nvSpPr>
        <p:spPr>
          <a:xfrm>
            <a:off x="1610260" y="1242963"/>
            <a:ext cx="3763699" cy="3738469"/>
          </a:xfrm>
          <a:prstGeom prst="rect">
            <a:avLst/>
          </a:prstGeom>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1E276E"/>
                </a:solidFill>
              </a:rPr>
              <a:t>Scheduled </a:t>
            </a:r>
            <a:r>
              <a:rPr lang="en-GB" sz="2400" dirty="0">
                <a:solidFill>
                  <a:srgbClr val="FF0000"/>
                </a:solidFill>
              </a:rPr>
              <a:t>re-assessments</a:t>
            </a:r>
            <a:r>
              <a:rPr lang="en-GB" sz="2400" dirty="0">
                <a:solidFill>
                  <a:srgbClr val="1E276E"/>
                </a:solidFill>
              </a:rPr>
              <a:t> (to identify new risks)</a:t>
            </a:r>
          </a:p>
          <a:p>
            <a:pPr marL="0" indent="0">
              <a:buNone/>
            </a:pPr>
            <a:r>
              <a:rPr lang="en-GB" altLang="en-US" sz="2400" dirty="0">
                <a:solidFill>
                  <a:srgbClr val="FF0000"/>
                </a:solidFill>
              </a:rPr>
              <a:t>Trend analysis </a:t>
            </a:r>
            <a:r>
              <a:rPr lang="en-GB" altLang="en-US" sz="2400" dirty="0">
                <a:solidFill>
                  <a:srgbClr val="1E276E"/>
                </a:solidFill>
              </a:rPr>
              <a:t>(to monitor project performance)</a:t>
            </a:r>
          </a:p>
          <a:p>
            <a:pPr marL="0" indent="0">
              <a:buNone/>
            </a:pPr>
            <a:r>
              <a:rPr lang="en-GB" altLang="en-US" sz="2400" dirty="0">
                <a:solidFill>
                  <a:srgbClr val="FF0000"/>
                </a:solidFill>
              </a:rPr>
              <a:t>Risk Audit </a:t>
            </a:r>
            <a:r>
              <a:rPr lang="en-GB" altLang="en-US" sz="2400" dirty="0">
                <a:solidFill>
                  <a:srgbClr val="1E276E"/>
                </a:solidFill>
              </a:rPr>
              <a:t>(which risks have materialized; how effective was the response/mitigation)</a:t>
            </a:r>
          </a:p>
          <a:p>
            <a:pPr marL="0" indent="0">
              <a:buNone/>
            </a:pPr>
            <a:r>
              <a:rPr lang="en-GB" altLang="en-US" sz="2400" dirty="0">
                <a:solidFill>
                  <a:srgbClr val="FF0000"/>
                </a:solidFill>
              </a:rPr>
              <a:t>Changes in mitigation plan</a:t>
            </a:r>
          </a:p>
          <a:p>
            <a:pPr marL="0" indent="0">
              <a:buFont typeface="Arial" panose="020B0604020202020204" pitchFamily="34" charset="0"/>
              <a:buNone/>
            </a:pPr>
            <a:endParaRPr lang="el-GR" sz="2400" dirty="0">
              <a:solidFill>
                <a:srgbClr val="1E276E"/>
              </a:solidFill>
            </a:endParaRPr>
          </a:p>
        </p:txBody>
      </p:sp>
      <p:pic>
        <p:nvPicPr>
          <p:cNvPr id="3" name="Picture 2">
            <a:extLst>
              <a:ext uri="{FF2B5EF4-FFF2-40B4-BE49-F238E27FC236}">
                <a16:creationId xmlns:a16="http://schemas.microsoft.com/office/drawing/2014/main" id="{19735A7F-7809-4218-A0A7-D8013F2D94D4}"/>
              </a:ext>
            </a:extLst>
          </p:cNvPr>
          <p:cNvPicPr>
            <a:picLocks noChangeAspect="1"/>
          </p:cNvPicPr>
          <p:nvPr/>
        </p:nvPicPr>
        <p:blipFill rotWithShape="1">
          <a:blip r:embed="rId4">
            <a:extLst>
              <a:ext uri="{28A0092B-C50C-407E-A947-70E740481C1C}">
                <a14:useLocalDpi xmlns:a14="http://schemas.microsoft.com/office/drawing/2010/main" val="0"/>
              </a:ext>
            </a:extLst>
          </a:blip>
          <a:srcRect l="7515"/>
          <a:stretch/>
        </p:blipFill>
        <p:spPr>
          <a:xfrm>
            <a:off x="5144690" y="1781535"/>
            <a:ext cx="7047309" cy="2857500"/>
          </a:xfrm>
          <a:prstGeom prst="rect">
            <a:avLst/>
          </a:prstGeom>
        </p:spPr>
      </p:pic>
    </p:spTree>
    <p:extLst>
      <p:ext uri="{BB962C8B-B14F-4D97-AF65-F5344CB8AC3E}">
        <p14:creationId xmlns:p14="http://schemas.microsoft.com/office/powerpoint/2010/main" val="2404374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25104" y="2080816"/>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Summing up ….</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38610" y="219432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519311" y="2080816"/>
            <a:ext cx="9498336" cy="3693150"/>
          </a:xfrm>
          <a:ln/>
        </p:spPr>
        <p:txBody>
          <a:bodyPr>
            <a:normAutofit lnSpcReduction="10000"/>
          </a:bodyPr>
          <a:lstStyle/>
          <a:p>
            <a:r>
              <a:rPr lang="en-GB" dirty="0">
                <a:solidFill>
                  <a:srgbClr val="1E276E"/>
                </a:solidFill>
              </a:rPr>
              <a:t>Identify, </a:t>
            </a:r>
            <a:r>
              <a:rPr lang="en-GB" dirty="0" err="1">
                <a:solidFill>
                  <a:srgbClr val="1E276E"/>
                </a:solidFill>
              </a:rPr>
              <a:t>analyze</a:t>
            </a:r>
            <a:r>
              <a:rPr lang="en-GB" dirty="0">
                <a:solidFill>
                  <a:srgbClr val="1E276E"/>
                </a:solidFill>
              </a:rPr>
              <a:t> and prioritize risks</a:t>
            </a:r>
          </a:p>
          <a:p>
            <a:r>
              <a:rPr lang="en-GB" altLang="en-US" dirty="0">
                <a:solidFill>
                  <a:srgbClr val="1E276E"/>
                </a:solidFill>
              </a:rPr>
              <a:t>Design mitigation matrix for most important risks:</a:t>
            </a:r>
          </a:p>
          <a:p>
            <a:pPr lvl="1"/>
            <a:r>
              <a:rPr lang="en-GB" altLang="en-US" dirty="0">
                <a:solidFill>
                  <a:srgbClr val="1E276E"/>
                </a:solidFill>
              </a:rPr>
              <a:t>Elimination measures</a:t>
            </a:r>
          </a:p>
          <a:p>
            <a:pPr lvl="1"/>
            <a:r>
              <a:rPr lang="en-GB" altLang="en-US" dirty="0">
                <a:solidFill>
                  <a:srgbClr val="1E276E"/>
                </a:solidFill>
              </a:rPr>
              <a:t>Contingency measures</a:t>
            </a:r>
          </a:p>
          <a:p>
            <a:pPr lvl="1"/>
            <a:r>
              <a:rPr lang="en-GB" altLang="en-US" dirty="0">
                <a:solidFill>
                  <a:srgbClr val="1E276E"/>
                </a:solidFill>
              </a:rPr>
              <a:t>Fallback measures</a:t>
            </a:r>
          </a:p>
          <a:p>
            <a:r>
              <a:rPr lang="en-US" dirty="0">
                <a:solidFill>
                  <a:srgbClr val="1E276E"/>
                </a:solidFill>
              </a:rPr>
              <a:t>Estimate and set-aside Contingency Reserve (include in budget)</a:t>
            </a:r>
          </a:p>
          <a:p>
            <a:r>
              <a:rPr lang="en-US" dirty="0">
                <a:solidFill>
                  <a:srgbClr val="1E276E"/>
                </a:solidFill>
              </a:rPr>
              <a:t>Estimate and set-aside Management Reserve (do not include in budget)</a:t>
            </a:r>
            <a:endParaRPr lang="el-GR"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190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052FA6E9-1715-44CA-8E04-9402568AD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984" t="12805" r="5984" b="12805"/>
          <a:stretch>
            <a:fillRect/>
          </a:stretch>
        </p:blipFill>
        <p:spPr bwMode="auto">
          <a:xfrm>
            <a:off x="5492" y="-2751"/>
            <a:ext cx="12186507" cy="6860752"/>
          </a:xfrm>
          <a:prstGeom prst="rect">
            <a:avLst/>
          </a:prstGeom>
          <a:noFill/>
          <a:ln>
            <a:noFill/>
          </a:ln>
          <a:effectLst/>
          <a:extLst>
            <a:ext uri="{909E8E84-426E-40DD-AFC4-6F175D3DCCD1}">
              <a14:hiddenFill xmlns:a14="http://schemas.microsoft.com/office/drawing/2010/main">
                <a:blipFill dpi="0" rotWithShape="0">
                  <a:blip/>
                  <a:srcRect l="5984" t="12805" r="5984" b="1280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a:extLst>
              <a:ext uri="{FF2B5EF4-FFF2-40B4-BE49-F238E27FC236}">
                <a16:creationId xmlns:a16="http://schemas.microsoft.com/office/drawing/2014/main" id="{71639683-1908-401E-9535-86F2D1ED1BB9}"/>
              </a:ext>
            </a:extLst>
          </p:cNvPr>
          <p:cNvSpPr>
            <a:spLocks noChangeArrowheads="1"/>
          </p:cNvSpPr>
          <p:nvPr/>
        </p:nvSpPr>
        <p:spPr bwMode="auto">
          <a:xfrm>
            <a:off x="1" y="1822743"/>
            <a:ext cx="12186506" cy="3211920"/>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675"/>
          </a:p>
        </p:txBody>
      </p:sp>
      <p:sp>
        <p:nvSpPr>
          <p:cNvPr id="20483" name="Rectangle 3">
            <a:extLst>
              <a:ext uri="{FF2B5EF4-FFF2-40B4-BE49-F238E27FC236}">
                <a16:creationId xmlns:a16="http://schemas.microsoft.com/office/drawing/2014/main" id="{9EEB6119-0240-4C62-918E-CC2EB4C645E3}"/>
              </a:ext>
            </a:extLst>
          </p:cNvPr>
          <p:cNvSpPr>
            <a:spLocks noGrp="1" noChangeArrowheads="1"/>
          </p:cNvSpPr>
          <p:nvPr>
            <p:ph type="title"/>
          </p:nvPr>
        </p:nvSpPr>
        <p:spPr>
          <a:xfrm>
            <a:off x="1698439" y="3015848"/>
            <a:ext cx="8852330" cy="949585"/>
          </a:xfrm>
          <a:ln/>
        </p:spPr>
        <p:txBody>
          <a:bodyPr>
            <a:normAutofit fontScale="90000"/>
          </a:bodyPr>
          <a:lstStyle/>
          <a:p>
            <a:pPr algn="ctr">
              <a:tabLst>
                <a:tab pos="0" algn="l"/>
                <a:tab pos="307181" algn="l"/>
                <a:tab pos="614958" algn="l"/>
                <a:tab pos="922734" algn="l"/>
                <a:tab pos="1230511" algn="l"/>
                <a:tab pos="1538288" algn="l"/>
                <a:tab pos="1846064" algn="l"/>
                <a:tab pos="2153841" algn="l"/>
                <a:tab pos="2461617" algn="l"/>
                <a:tab pos="2769394" algn="l"/>
                <a:tab pos="3077171" algn="l"/>
                <a:tab pos="3384947" algn="l"/>
                <a:tab pos="3692724" algn="l"/>
                <a:tab pos="4000500" algn="l"/>
                <a:tab pos="4114800" algn="l"/>
                <a:tab pos="4286250" algn="l"/>
                <a:tab pos="4457700" algn="l"/>
                <a:tab pos="4629150" algn="l"/>
                <a:tab pos="4800600" algn="l"/>
                <a:tab pos="4972050" algn="l"/>
                <a:tab pos="5143500" algn="l"/>
                <a:tab pos="5314950" algn="l"/>
                <a:tab pos="5486400" algn="l"/>
              </a:tabLst>
            </a:pPr>
            <a:r>
              <a:rPr lang="en-US" altLang="el-GR" sz="3200" b="1" dirty="0">
                <a:solidFill>
                  <a:schemeClr val="bg1"/>
                </a:solidFill>
              </a:rPr>
              <a:t>Session 3: Developing a sound dissemination and exploitation plan – data management plan</a:t>
            </a:r>
            <a:endParaRPr lang="en-US" altLang="el-GR" sz="2800" b="1" dirty="0">
              <a:solidFill>
                <a:schemeClr val="bg1"/>
              </a:solidFill>
            </a:endParaRPr>
          </a:p>
        </p:txBody>
      </p:sp>
    </p:spTree>
    <p:extLst>
      <p:ext uri="{BB962C8B-B14F-4D97-AF65-F5344CB8AC3E}">
        <p14:creationId xmlns:p14="http://schemas.microsoft.com/office/powerpoint/2010/main" val="39061121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Some definitions …</a:t>
            </a:r>
            <a:endParaRPr lang="el-GR" sz="3200" b="1" dirty="0">
              <a:solidFill>
                <a:srgbClr val="1E276E"/>
              </a:solidFill>
            </a:endParaRPr>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49</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6" name="3 - Θέση περιεχομένου">
            <a:extLst>
              <a:ext uri="{FF2B5EF4-FFF2-40B4-BE49-F238E27FC236}">
                <a16:creationId xmlns:a16="http://schemas.microsoft.com/office/drawing/2014/main" id="{D0C5174F-0B14-480A-B334-1B237D9CBE91}"/>
              </a:ext>
            </a:extLst>
          </p:cNvPr>
          <p:cNvGraphicFramePr>
            <a:graphicFrameLocks noGrp="1"/>
          </p:cNvGraphicFramePr>
          <p:nvPr>
            <p:ph idx="1"/>
            <p:extLst>
              <p:ext uri="{D42A27DB-BD31-4B8C-83A1-F6EECF244321}">
                <p14:modId xmlns:p14="http://schemas.microsoft.com/office/powerpoint/2010/main" val="1524405623"/>
              </p:ext>
            </p:extLst>
          </p:nvPr>
        </p:nvGraphicFramePr>
        <p:xfrm>
          <a:off x="785439" y="1600201"/>
          <a:ext cx="10998521"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0409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052FA6E9-1715-44CA-8E04-9402568AD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984" t="12805" r="5984" b="12805"/>
          <a:stretch>
            <a:fillRect/>
          </a:stretch>
        </p:blipFill>
        <p:spPr bwMode="auto">
          <a:xfrm>
            <a:off x="5492" y="-2751"/>
            <a:ext cx="12186507" cy="6860752"/>
          </a:xfrm>
          <a:prstGeom prst="rect">
            <a:avLst/>
          </a:prstGeom>
          <a:noFill/>
          <a:ln>
            <a:noFill/>
          </a:ln>
          <a:effectLst/>
          <a:extLst>
            <a:ext uri="{909E8E84-426E-40DD-AFC4-6F175D3DCCD1}">
              <a14:hiddenFill xmlns:a14="http://schemas.microsoft.com/office/drawing/2010/main">
                <a:blipFill dpi="0" rotWithShape="0">
                  <a:blip/>
                  <a:srcRect l="5984" t="12805" r="5984" b="1280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a:extLst>
              <a:ext uri="{FF2B5EF4-FFF2-40B4-BE49-F238E27FC236}">
                <a16:creationId xmlns:a16="http://schemas.microsoft.com/office/drawing/2014/main" id="{71639683-1908-401E-9535-86F2D1ED1BB9}"/>
              </a:ext>
            </a:extLst>
          </p:cNvPr>
          <p:cNvSpPr>
            <a:spLocks noChangeArrowheads="1"/>
          </p:cNvSpPr>
          <p:nvPr/>
        </p:nvSpPr>
        <p:spPr bwMode="auto">
          <a:xfrm>
            <a:off x="1" y="1822743"/>
            <a:ext cx="12186506" cy="3211920"/>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675"/>
          </a:p>
        </p:txBody>
      </p:sp>
      <p:sp>
        <p:nvSpPr>
          <p:cNvPr id="20483" name="Rectangle 3">
            <a:extLst>
              <a:ext uri="{FF2B5EF4-FFF2-40B4-BE49-F238E27FC236}">
                <a16:creationId xmlns:a16="http://schemas.microsoft.com/office/drawing/2014/main" id="{9EEB6119-0240-4C62-918E-CC2EB4C645E3}"/>
              </a:ext>
            </a:extLst>
          </p:cNvPr>
          <p:cNvSpPr>
            <a:spLocks noGrp="1" noChangeArrowheads="1"/>
          </p:cNvSpPr>
          <p:nvPr>
            <p:ph type="title"/>
          </p:nvPr>
        </p:nvSpPr>
        <p:spPr>
          <a:xfrm>
            <a:off x="1698439" y="3015848"/>
            <a:ext cx="8852330" cy="949585"/>
          </a:xfrm>
          <a:ln/>
        </p:spPr>
        <p:txBody>
          <a:bodyPr>
            <a:normAutofit/>
          </a:bodyPr>
          <a:lstStyle/>
          <a:p>
            <a:pPr algn="ctr">
              <a:tabLst>
                <a:tab pos="0" algn="l"/>
                <a:tab pos="307181" algn="l"/>
                <a:tab pos="614958" algn="l"/>
                <a:tab pos="922734" algn="l"/>
                <a:tab pos="1230511" algn="l"/>
                <a:tab pos="1538288" algn="l"/>
                <a:tab pos="1846064" algn="l"/>
                <a:tab pos="2153841" algn="l"/>
                <a:tab pos="2461617" algn="l"/>
                <a:tab pos="2769394" algn="l"/>
                <a:tab pos="3077171" algn="l"/>
                <a:tab pos="3384947" algn="l"/>
                <a:tab pos="3692724" algn="l"/>
                <a:tab pos="4000500" algn="l"/>
                <a:tab pos="4114800" algn="l"/>
                <a:tab pos="4286250" algn="l"/>
                <a:tab pos="4457700" algn="l"/>
                <a:tab pos="4629150" algn="l"/>
                <a:tab pos="4800600" algn="l"/>
                <a:tab pos="4972050" algn="l"/>
                <a:tab pos="5143500" algn="l"/>
                <a:tab pos="5314950" algn="l"/>
                <a:tab pos="5486400" algn="l"/>
              </a:tabLst>
            </a:pPr>
            <a:r>
              <a:rPr lang="en-US" altLang="el-GR" sz="3200" b="1" dirty="0">
                <a:solidFill>
                  <a:schemeClr val="bg1"/>
                </a:solidFill>
              </a:rPr>
              <a:t>Session 1: </a:t>
            </a:r>
            <a:r>
              <a:rPr lang="en-GB" sz="3200" b="1" dirty="0">
                <a:solidFill>
                  <a:schemeClr val="bg1"/>
                </a:solidFill>
              </a:rPr>
              <a:t>A well thought-out “workplan” </a:t>
            </a:r>
            <a:endParaRPr lang="en-US" altLang="el-GR" sz="3200" b="1" dirty="0">
              <a:solidFill>
                <a:schemeClr val="bg1"/>
              </a:solidFill>
            </a:endParaRPr>
          </a:p>
        </p:txBody>
      </p:sp>
    </p:spTree>
    <p:extLst>
      <p:ext uri="{BB962C8B-B14F-4D97-AF65-F5344CB8AC3E}">
        <p14:creationId xmlns:p14="http://schemas.microsoft.com/office/powerpoint/2010/main" val="2352713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One size does not fit all!!!</a:t>
            </a:r>
            <a:endParaRPr lang="el-GR" sz="3200" b="1" dirty="0">
              <a:solidFill>
                <a:srgbClr val="1E276E"/>
              </a:solidFill>
            </a:endParaRPr>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50</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4 - Θέση περιεχομένου">
            <a:extLst>
              <a:ext uri="{FF2B5EF4-FFF2-40B4-BE49-F238E27FC236}">
                <a16:creationId xmlns:a16="http://schemas.microsoft.com/office/drawing/2014/main" id="{DB52046A-1080-4531-892F-E0496CE1A6A8}"/>
              </a:ext>
            </a:extLst>
          </p:cNvPr>
          <p:cNvSpPr>
            <a:spLocks noGrp="1"/>
          </p:cNvSpPr>
          <p:nvPr>
            <p:ph idx="1"/>
          </p:nvPr>
        </p:nvSpPr>
        <p:spPr>
          <a:xfrm>
            <a:off x="975496" y="2022957"/>
            <a:ext cx="5770984" cy="3777283"/>
          </a:xfrm>
        </p:spPr>
        <p:txBody>
          <a:bodyPr>
            <a:normAutofit/>
          </a:bodyPr>
          <a:lstStyle/>
          <a:p>
            <a:r>
              <a:rPr lang="en-US" i="1" dirty="0">
                <a:solidFill>
                  <a:srgbClr val="002060"/>
                </a:solidFill>
              </a:rPr>
              <a:t>Dissemination &amp; exploitation plan is now required at proposal stage,</a:t>
            </a:r>
          </a:p>
          <a:p>
            <a:pPr marL="0" indent="0">
              <a:buNone/>
            </a:pPr>
            <a:r>
              <a:rPr lang="en-US" i="1" dirty="0">
                <a:solidFill>
                  <a:srgbClr val="002060"/>
                </a:solidFill>
              </a:rPr>
              <a:t>but</a:t>
            </a:r>
          </a:p>
          <a:p>
            <a:r>
              <a:rPr lang="en-US" i="1" dirty="0">
                <a:solidFill>
                  <a:srgbClr val="002060"/>
                </a:solidFill>
              </a:rPr>
              <a:t>communication, dissemination and exploitation activities vary depending on the project, and so a one-fits-all solution is neither reasonable nor desirable.</a:t>
            </a:r>
            <a:endParaRPr lang="el-GR" i="1" dirty="0">
              <a:solidFill>
                <a:srgbClr val="002060"/>
              </a:solidFill>
            </a:endParaRPr>
          </a:p>
        </p:txBody>
      </p:sp>
      <p:pic>
        <p:nvPicPr>
          <p:cNvPr id="13" name="Picture 12">
            <a:extLst>
              <a:ext uri="{FF2B5EF4-FFF2-40B4-BE49-F238E27FC236}">
                <a16:creationId xmlns:a16="http://schemas.microsoft.com/office/drawing/2014/main" id="{16D3E031-BE26-473D-B6B6-48796E522A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076" y="759653"/>
            <a:ext cx="34639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981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How to build a successful dissemination strategy</a:t>
            </a:r>
            <a:endParaRPr lang="el-GR" sz="3200" b="1" dirty="0">
              <a:solidFill>
                <a:srgbClr val="1E276E"/>
              </a:solidFill>
            </a:endParaRPr>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51</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6" name="Group 35">
            <a:extLst>
              <a:ext uri="{FF2B5EF4-FFF2-40B4-BE49-F238E27FC236}">
                <a16:creationId xmlns:a16="http://schemas.microsoft.com/office/drawing/2014/main" id="{DDC889F0-2076-4E87-BB60-F48088166EFB}"/>
              </a:ext>
            </a:extLst>
          </p:cNvPr>
          <p:cNvGrpSpPr/>
          <p:nvPr/>
        </p:nvGrpSpPr>
        <p:grpSpPr>
          <a:xfrm>
            <a:off x="2095701" y="1622238"/>
            <a:ext cx="2615141" cy="1649536"/>
            <a:chOff x="1145634" y="1137"/>
            <a:chExt cx="1649536" cy="1649536"/>
          </a:xfrm>
        </p:grpSpPr>
        <p:sp>
          <p:nvSpPr>
            <p:cNvPr id="49" name="Oval 48">
              <a:extLst>
                <a:ext uri="{FF2B5EF4-FFF2-40B4-BE49-F238E27FC236}">
                  <a16:creationId xmlns:a16="http://schemas.microsoft.com/office/drawing/2014/main" id="{5D8D794A-8660-47B4-BD75-189F2696D256}"/>
                </a:ext>
              </a:extLst>
            </p:cNvPr>
            <p:cNvSpPr/>
            <p:nvPr/>
          </p:nvSpPr>
          <p:spPr>
            <a:xfrm>
              <a:off x="1145634" y="1137"/>
              <a:ext cx="1649536" cy="164953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0" name="Oval 4">
              <a:extLst>
                <a:ext uri="{FF2B5EF4-FFF2-40B4-BE49-F238E27FC236}">
                  <a16:creationId xmlns:a16="http://schemas.microsoft.com/office/drawing/2014/main" id="{6FA78941-5B69-42AA-9D97-261260C017AD}"/>
                </a:ext>
              </a:extLst>
            </p:cNvPr>
            <p:cNvSpPr txBox="1"/>
            <p:nvPr/>
          </p:nvSpPr>
          <p:spPr>
            <a:xfrm>
              <a:off x="1387203" y="242706"/>
              <a:ext cx="1166398" cy="1166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b="1" kern="1200" dirty="0"/>
                <a:t>What is to be disseminated (the “message”)?</a:t>
              </a:r>
              <a:endParaRPr lang="el-GR" b="1" kern="1200" dirty="0"/>
            </a:p>
          </p:txBody>
        </p:sp>
      </p:grpSp>
      <p:grpSp>
        <p:nvGrpSpPr>
          <p:cNvPr id="40" name="Group 39">
            <a:extLst>
              <a:ext uri="{FF2B5EF4-FFF2-40B4-BE49-F238E27FC236}">
                <a16:creationId xmlns:a16="http://schemas.microsoft.com/office/drawing/2014/main" id="{077201C0-9907-4DA5-A5F5-F4753AB7EEB3}"/>
              </a:ext>
            </a:extLst>
          </p:cNvPr>
          <p:cNvGrpSpPr/>
          <p:nvPr/>
        </p:nvGrpSpPr>
        <p:grpSpPr>
          <a:xfrm>
            <a:off x="4401604" y="2544899"/>
            <a:ext cx="3178971" cy="2704047"/>
            <a:chOff x="3784892" y="613444"/>
            <a:chExt cx="3299073" cy="3299073"/>
          </a:xfrm>
        </p:grpSpPr>
        <p:sp>
          <p:nvSpPr>
            <p:cNvPr id="41" name="Oval 40">
              <a:extLst>
                <a:ext uri="{FF2B5EF4-FFF2-40B4-BE49-F238E27FC236}">
                  <a16:creationId xmlns:a16="http://schemas.microsoft.com/office/drawing/2014/main" id="{7D4C4770-1504-4C73-B13A-D365D4EC53FB}"/>
                </a:ext>
              </a:extLst>
            </p:cNvPr>
            <p:cNvSpPr/>
            <p:nvPr/>
          </p:nvSpPr>
          <p:spPr>
            <a:xfrm>
              <a:off x="3784892" y="613444"/>
              <a:ext cx="3299073" cy="3299073"/>
            </a:xfrm>
            <a:prstGeom prst="ellips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42" name="Oval 12">
              <a:extLst>
                <a:ext uri="{FF2B5EF4-FFF2-40B4-BE49-F238E27FC236}">
                  <a16:creationId xmlns:a16="http://schemas.microsoft.com/office/drawing/2014/main" id="{86274595-141E-4E9C-999D-94B4CC423197}"/>
                </a:ext>
              </a:extLst>
            </p:cNvPr>
            <p:cNvSpPr txBox="1"/>
            <p:nvPr/>
          </p:nvSpPr>
          <p:spPr>
            <a:xfrm>
              <a:off x="4268030" y="1096582"/>
              <a:ext cx="2332797" cy="23327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Dissemination strategy</a:t>
              </a:r>
              <a:endParaRPr lang="el-GR" sz="2800" kern="1200" dirty="0"/>
            </a:p>
          </p:txBody>
        </p:sp>
      </p:grpSp>
      <p:grpSp>
        <p:nvGrpSpPr>
          <p:cNvPr id="24" name="Group 23">
            <a:extLst>
              <a:ext uri="{FF2B5EF4-FFF2-40B4-BE49-F238E27FC236}">
                <a16:creationId xmlns:a16="http://schemas.microsoft.com/office/drawing/2014/main" id="{CA617463-DB37-4D23-817B-DD83A3F47EDD}"/>
              </a:ext>
            </a:extLst>
          </p:cNvPr>
          <p:cNvGrpSpPr/>
          <p:nvPr/>
        </p:nvGrpSpPr>
        <p:grpSpPr>
          <a:xfrm>
            <a:off x="2095701" y="4464522"/>
            <a:ext cx="2615141" cy="1649536"/>
            <a:chOff x="1145634" y="1137"/>
            <a:chExt cx="1649536" cy="1649536"/>
          </a:xfrm>
        </p:grpSpPr>
        <p:sp>
          <p:nvSpPr>
            <p:cNvPr id="25" name="Oval 24">
              <a:extLst>
                <a:ext uri="{FF2B5EF4-FFF2-40B4-BE49-F238E27FC236}">
                  <a16:creationId xmlns:a16="http://schemas.microsoft.com/office/drawing/2014/main" id="{35F0942C-D8D9-4FC8-BBE9-4323C8C4AC4E}"/>
                </a:ext>
              </a:extLst>
            </p:cNvPr>
            <p:cNvSpPr/>
            <p:nvPr/>
          </p:nvSpPr>
          <p:spPr>
            <a:xfrm>
              <a:off x="1145634" y="1137"/>
              <a:ext cx="1649536" cy="1649536"/>
            </a:xfrm>
            <a:prstGeom prst="ellipse">
              <a:avLst/>
            </a:prstGeom>
            <a:solidFill>
              <a:srgbClr val="BD92D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Oval 4">
              <a:extLst>
                <a:ext uri="{FF2B5EF4-FFF2-40B4-BE49-F238E27FC236}">
                  <a16:creationId xmlns:a16="http://schemas.microsoft.com/office/drawing/2014/main" id="{8923A171-E847-4504-9553-FE287A642EA8}"/>
                </a:ext>
              </a:extLst>
            </p:cNvPr>
            <p:cNvSpPr txBox="1"/>
            <p:nvPr/>
          </p:nvSpPr>
          <p:spPr>
            <a:xfrm>
              <a:off x="1387203" y="242706"/>
              <a:ext cx="1166398" cy="1166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b="1" kern="1200" dirty="0"/>
                <a:t>Which audience do you want to reach (who, where)?</a:t>
              </a:r>
              <a:endParaRPr lang="el-GR" b="1" kern="1200" dirty="0"/>
            </a:p>
          </p:txBody>
        </p:sp>
      </p:grpSp>
      <p:grpSp>
        <p:nvGrpSpPr>
          <p:cNvPr id="27" name="Group 26">
            <a:extLst>
              <a:ext uri="{FF2B5EF4-FFF2-40B4-BE49-F238E27FC236}">
                <a16:creationId xmlns:a16="http://schemas.microsoft.com/office/drawing/2014/main" id="{C2039402-E78E-495F-B16C-19E9D72BC5AD}"/>
              </a:ext>
            </a:extLst>
          </p:cNvPr>
          <p:cNvGrpSpPr/>
          <p:nvPr/>
        </p:nvGrpSpPr>
        <p:grpSpPr>
          <a:xfrm>
            <a:off x="7291648" y="1622238"/>
            <a:ext cx="2615141" cy="1649536"/>
            <a:chOff x="1145634" y="1137"/>
            <a:chExt cx="1649536" cy="1649536"/>
          </a:xfrm>
          <a:solidFill>
            <a:srgbClr val="F29292"/>
          </a:solidFill>
        </p:grpSpPr>
        <p:sp>
          <p:nvSpPr>
            <p:cNvPr id="28" name="Oval 27">
              <a:extLst>
                <a:ext uri="{FF2B5EF4-FFF2-40B4-BE49-F238E27FC236}">
                  <a16:creationId xmlns:a16="http://schemas.microsoft.com/office/drawing/2014/main" id="{CBDD032F-353C-4F2A-8775-93EA10D0AA37}"/>
                </a:ext>
              </a:extLst>
            </p:cNvPr>
            <p:cNvSpPr/>
            <p:nvPr/>
          </p:nvSpPr>
          <p:spPr>
            <a:xfrm>
              <a:off x="1145634" y="1137"/>
              <a:ext cx="1649536" cy="1649536"/>
            </a:xfrm>
            <a:prstGeom prst="ellipse">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Oval 4">
              <a:extLst>
                <a:ext uri="{FF2B5EF4-FFF2-40B4-BE49-F238E27FC236}">
                  <a16:creationId xmlns:a16="http://schemas.microsoft.com/office/drawing/2014/main" id="{7F152429-D687-4A4C-B91B-6FA43EA878DE}"/>
                </a:ext>
              </a:extLst>
            </p:cNvPr>
            <p:cNvSpPr txBox="1"/>
            <p:nvPr/>
          </p:nvSpPr>
          <p:spPr>
            <a:xfrm>
              <a:off x="1387203" y="242706"/>
              <a:ext cx="1166398" cy="116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b="1" dirty="0"/>
                <a:t>What is the most effective way to disseminate </a:t>
              </a:r>
              <a:r>
                <a:rPr lang="en-US" b="1" kern="1200" dirty="0"/>
                <a:t>(the “means/timing”)?</a:t>
              </a:r>
              <a:endParaRPr lang="el-GR" b="1" kern="1200" dirty="0"/>
            </a:p>
          </p:txBody>
        </p:sp>
      </p:grpSp>
      <p:grpSp>
        <p:nvGrpSpPr>
          <p:cNvPr id="30" name="Group 29">
            <a:extLst>
              <a:ext uri="{FF2B5EF4-FFF2-40B4-BE49-F238E27FC236}">
                <a16:creationId xmlns:a16="http://schemas.microsoft.com/office/drawing/2014/main" id="{3D17A056-8AB5-4E8C-9A75-569EF5563B9A}"/>
              </a:ext>
            </a:extLst>
          </p:cNvPr>
          <p:cNvGrpSpPr/>
          <p:nvPr/>
        </p:nvGrpSpPr>
        <p:grpSpPr>
          <a:xfrm>
            <a:off x="7291648" y="4464522"/>
            <a:ext cx="2615141" cy="1649536"/>
            <a:chOff x="1145634" y="1137"/>
            <a:chExt cx="1649536" cy="1649536"/>
          </a:xfrm>
          <a:solidFill>
            <a:srgbClr val="164F86"/>
          </a:solidFill>
        </p:grpSpPr>
        <p:sp>
          <p:nvSpPr>
            <p:cNvPr id="31" name="Oval 30">
              <a:extLst>
                <a:ext uri="{FF2B5EF4-FFF2-40B4-BE49-F238E27FC236}">
                  <a16:creationId xmlns:a16="http://schemas.microsoft.com/office/drawing/2014/main" id="{761B6D33-32DE-4303-942F-7EE92A163812}"/>
                </a:ext>
              </a:extLst>
            </p:cNvPr>
            <p:cNvSpPr/>
            <p:nvPr/>
          </p:nvSpPr>
          <p:spPr>
            <a:xfrm>
              <a:off x="1145634" y="1137"/>
              <a:ext cx="1649536" cy="1649536"/>
            </a:xfrm>
            <a:prstGeom prst="ellipse">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A12FDF1E-A1CC-4B70-90BC-0EE28A509AF9}"/>
                </a:ext>
              </a:extLst>
            </p:cNvPr>
            <p:cNvSpPr txBox="1"/>
            <p:nvPr/>
          </p:nvSpPr>
          <p:spPr>
            <a:xfrm>
              <a:off x="1387203" y="242706"/>
              <a:ext cx="1166398" cy="1166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b="1" dirty="0"/>
                <a:t>Who are your dissemination partners </a:t>
              </a:r>
              <a:r>
                <a:rPr lang="en-US" b="1" kern="1200" dirty="0"/>
                <a:t>(people, organiz</a:t>
              </a:r>
              <a:r>
                <a:rPr lang="en-US" b="1" dirty="0"/>
                <a:t>ations, networks</a:t>
              </a:r>
              <a:r>
                <a:rPr lang="en-US" b="1" kern="1200" dirty="0"/>
                <a:t>)?</a:t>
              </a:r>
              <a:endParaRPr lang="el-GR" b="1" kern="1200" dirty="0"/>
            </a:p>
          </p:txBody>
        </p:sp>
      </p:grpSp>
      <p:sp>
        <p:nvSpPr>
          <p:cNvPr id="2" name="TextBox 1">
            <a:extLst>
              <a:ext uri="{FF2B5EF4-FFF2-40B4-BE49-F238E27FC236}">
                <a16:creationId xmlns:a16="http://schemas.microsoft.com/office/drawing/2014/main" id="{63913F32-0E94-4A6E-87D1-4EAA4F2BCEF0}"/>
              </a:ext>
            </a:extLst>
          </p:cNvPr>
          <p:cNvSpPr txBox="1"/>
          <p:nvPr/>
        </p:nvSpPr>
        <p:spPr>
          <a:xfrm>
            <a:off x="4107699" y="1151960"/>
            <a:ext cx="3976601" cy="461665"/>
          </a:xfrm>
          <a:prstGeom prst="rect">
            <a:avLst/>
          </a:prstGeom>
          <a:noFill/>
        </p:spPr>
        <p:txBody>
          <a:bodyPr wrap="none" rtlCol="0">
            <a:spAutoFit/>
          </a:bodyPr>
          <a:lstStyle/>
          <a:p>
            <a:r>
              <a:rPr lang="en-US" sz="2400" b="1" dirty="0"/>
              <a:t>Why you want to disseminate</a:t>
            </a:r>
            <a:endParaRPr lang="el-GR" sz="2400" b="1" dirty="0"/>
          </a:p>
        </p:txBody>
      </p:sp>
    </p:spTree>
    <p:extLst>
      <p:ext uri="{BB962C8B-B14F-4D97-AF65-F5344CB8AC3E}">
        <p14:creationId xmlns:p14="http://schemas.microsoft.com/office/powerpoint/2010/main" val="27875899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How to build a dissemination strategy in 6 steps</a:t>
            </a:r>
            <a:endParaRPr lang="el-GR" sz="3200" b="1" dirty="0">
              <a:solidFill>
                <a:srgbClr val="1E276E"/>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7" name="3 - Θέση περιεχομένου">
            <a:extLst>
              <a:ext uri="{FF2B5EF4-FFF2-40B4-BE49-F238E27FC236}">
                <a16:creationId xmlns:a16="http://schemas.microsoft.com/office/drawing/2014/main" id="{57C1751E-AB43-4AC9-85E1-798FC1910F9F}"/>
              </a:ext>
            </a:extLst>
          </p:cNvPr>
          <p:cNvGraphicFramePr>
            <a:graphicFrameLocks noGrp="1"/>
          </p:cNvGraphicFramePr>
          <p:nvPr>
            <p:ph idx="1"/>
            <p:extLst>
              <p:ext uri="{D42A27DB-BD31-4B8C-83A1-F6EECF244321}">
                <p14:modId xmlns:p14="http://schemas.microsoft.com/office/powerpoint/2010/main" val="1198659991"/>
              </p:ext>
            </p:extLst>
          </p:nvPr>
        </p:nvGraphicFramePr>
        <p:xfrm>
          <a:off x="785439" y="1600201"/>
          <a:ext cx="10998521"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3326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How to build a dissemination strategy in 6 steps (</a:t>
            </a:r>
            <a:r>
              <a:rPr lang="en-US" sz="3200" b="1" dirty="0" err="1">
                <a:solidFill>
                  <a:srgbClr val="1E276E"/>
                </a:solidFill>
              </a:rPr>
              <a:t>cont</a:t>
            </a:r>
            <a:r>
              <a:rPr lang="en-US" sz="3200" b="1" dirty="0">
                <a:solidFill>
                  <a:srgbClr val="1E276E"/>
                </a:solidFill>
              </a:rPr>
              <a:t>)</a:t>
            </a:r>
            <a:endParaRPr lang="el-GR" sz="3200" b="1" dirty="0">
              <a:solidFill>
                <a:srgbClr val="1E276E"/>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7" name="3 - Θέση περιεχομένου">
            <a:extLst>
              <a:ext uri="{FF2B5EF4-FFF2-40B4-BE49-F238E27FC236}">
                <a16:creationId xmlns:a16="http://schemas.microsoft.com/office/drawing/2014/main" id="{57C1751E-AB43-4AC9-85E1-798FC1910F9F}"/>
              </a:ext>
            </a:extLst>
          </p:cNvPr>
          <p:cNvGraphicFramePr>
            <a:graphicFrameLocks noGrp="1"/>
          </p:cNvGraphicFramePr>
          <p:nvPr>
            <p:ph idx="1"/>
            <p:extLst>
              <p:ext uri="{D42A27DB-BD31-4B8C-83A1-F6EECF244321}">
                <p14:modId xmlns:p14="http://schemas.microsoft.com/office/powerpoint/2010/main" val="3263938299"/>
              </p:ext>
            </p:extLst>
          </p:nvPr>
        </p:nvGraphicFramePr>
        <p:xfrm>
          <a:off x="785439" y="1600201"/>
          <a:ext cx="10998521"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4008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269893" y="1281160"/>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Indicative contents of a dissemination plan</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54</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864411" y="1243059"/>
            <a:ext cx="10510424" cy="4543306"/>
          </a:xfrm>
          <a:ln/>
        </p:spPr>
        <p:txBody>
          <a:bodyPr>
            <a:normAutofit/>
          </a:bodyPr>
          <a:lstStyle/>
          <a:p>
            <a:pPr marL="0" indent="0">
              <a:buNone/>
            </a:pPr>
            <a:r>
              <a:rPr lang="en-US" sz="2400" dirty="0">
                <a:solidFill>
                  <a:srgbClr val="1E276E"/>
                </a:solidFill>
              </a:rPr>
              <a:t>Introduction (general principles, objectives and structure of plan)</a:t>
            </a:r>
          </a:p>
          <a:p>
            <a:pPr marL="0" indent="0">
              <a:buNone/>
            </a:pPr>
            <a:r>
              <a:rPr lang="en-GB" sz="2400" dirty="0">
                <a:solidFill>
                  <a:srgbClr val="1E276E"/>
                </a:solidFill>
              </a:rPr>
              <a:t>Analysis of stakeholders</a:t>
            </a:r>
          </a:p>
          <a:p>
            <a:pPr marL="0" indent="0">
              <a:buNone/>
            </a:pPr>
            <a:r>
              <a:rPr lang="en-GB" sz="2400" dirty="0">
                <a:solidFill>
                  <a:srgbClr val="1E276E"/>
                </a:solidFill>
              </a:rPr>
              <a:t>Methodology or knowledge Management/transfer</a:t>
            </a:r>
          </a:p>
          <a:p>
            <a:r>
              <a:rPr lang="en-GB" sz="2400" dirty="0">
                <a:solidFill>
                  <a:srgbClr val="1E276E"/>
                </a:solidFill>
              </a:rPr>
              <a:t>Data management / IPR management</a:t>
            </a:r>
          </a:p>
          <a:p>
            <a:r>
              <a:rPr lang="en-GB" sz="2400" dirty="0">
                <a:solidFill>
                  <a:srgbClr val="1E276E"/>
                </a:solidFill>
              </a:rPr>
              <a:t>Purposes of dissemination</a:t>
            </a:r>
          </a:p>
          <a:p>
            <a:r>
              <a:rPr lang="en-GB" sz="2400" dirty="0">
                <a:solidFill>
                  <a:srgbClr val="1E276E"/>
                </a:solidFill>
              </a:rPr>
              <a:t>Types of dissemination activities (target audience, message, method/tool)</a:t>
            </a:r>
          </a:p>
          <a:p>
            <a:r>
              <a:rPr lang="en-GB" sz="2400" dirty="0">
                <a:solidFill>
                  <a:srgbClr val="1E276E"/>
                </a:solidFill>
              </a:rPr>
              <a:t>Timeline</a:t>
            </a:r>
          </a:p>
          <a:p>
            <a:r>
              <a:rPr lang="en-GB" sz="2400" dirty="0">
                <a:solidFill>
                  <a:srgbClr val="1E276E"/>
                </a:solidFill>
              </a:rPr>
              <a:t>Monitoring and reporting on dissemination</a:t>
            </a:r>
          </a:p>
          <a:p>
            <a:r>
              <a:rPr lang="en-GB" sz="2400" dirty="0">
                <a:solidFill>
                  <a:srgbClr val="1E276E"/>
                </a:solidFill>
              </a:rPr>
              <a:t>Allocation of resources</a:t>
            </a:r>
            <a:endParaRPr lang="el-GR" sz="24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5337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Benefits, if strategy for effective Comm/Diss/Ex is in place</a:t>
            </a:r>
            <a:endParaRPr lang="el-GR" sz="3200" b="1" dirty="0">
              <a:solidFill>
                <a:srgbClr val="1E276E"/>
              </a:solidFill>
            </a:endParaRPr>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55</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1" name="3 - Θέση περιεχομένου">
            <a:extLst>
              <a:ext uri="{FF2B5EF4-FFF2-40B4-BE49-F238E27FC236}">
                <a16:creationId xmlns:a16="http://schemas.microsoft.com/office/drawing/2014/main" id="{4E19C98E-7FF7-4DB8-AFA3-B4E3AB9F39F1}"/>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1699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Dos and Don’ts</a:t>
            </a:r>
            <a:endParaRPr lang="el-GR" sz="3200" b="1" dirty="0">
              <a:solidFill>
                <a:srgbClr val="1E276E"/>
              </a:solidFill>
            </a:endParaRPr>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56</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 name="Table 2">
            <a:extLst>
              <a:ext uri="{FF2B5EF4-FFF2-40B4-BE49-F238E27FC236}">
                <a16:creationId xmlns:a16="http://schemas.microsoft.com/office/drawing/2014/main" id="{2455FD83-A104-4EF5-BB07-51DDDD98503C}"/>
              </a:ext>
            </a:extLst>
          </p:cNvPr>
          <p:cNvGraphicFramePr>
            <a:graphicFrameLocks noGrp="1"/>
          </p:cNvGraphicFramePr>
          <p:nvPr/>
        </p:nvGraphicFramePr>
        <p:xfrm>
          <a:off x="1505243" y="1718471"/>
          <a:ext cx="9031460" cy="3789348"/>
        </p:xfrm>
        <a:graphic>
          <a:graphicData uri="http://schemas.openxmlformats.org/drawingml/2006/table">
            <a:tbl>
              <a:tblPr firstRow="1" bandRow="1">
                <a:tableStyleId>{5C22544A-7EE6-4342-B048-85BDC9FD1C3A}</a:tableStyleId>
              </a:tblPr>
              <a:tblGrid>
                <a:gridCol w="4515730">
                  <a:extLst>
                    <a:ext uri="{9D8B030D-6E8A-4147-A177-3AD203B41FA5}">
                      <a16:colId xmlns:a16="http://schemas.microsoft.com/office/drawing/2014/main" val="3878375390"/>
                    </a:ext>
                  </a:extLst>
                </a:gridCol>
                <a:gridCol w="4515730">
                  <a:extLst>
                    <a:ext uri="{9D8B030D-6E8A-4147-A177-3AD203B41FA5}">
                      <a16:colId xmlns:a16="http://schemas.microsoft.com/office/drawing/2014/main" val="2420164092"/>
                    </a:ext>
                  </a:extLst>
                </a:gridCol>
              </a:tblGrid>
              <a:tr h="463918">
                <a:tc>
                  <a:txBody>
                    <a:bodyPr/>
                    <a:lstStyle/>
                    <a:p>
                      <a:r>
                        <a:rPr lang="en-US" sz="2000" dirty="0"/>
                        <a:t>DOs</a:t>
                      </a:r>
                      <a:endParaRPr lang="el-GR" sz="2000" dirty="0"/>
                    </a:p>
                  </a:txBody>
                  <a:tcPr/>
                </a:tc>
                <a:tc>
                  <a:txBody>
                    <a:bodyPr/>
                    <a:lstStyle/>
                    <a:p>
                      <a:r>
                        <a:rPr lang="en-US" sz="2000" dirty="0"/>
                        <a:t>DONTs</a:t>
                      </a:r>
                      <a:endParaRPr lang="el-GR" sz="2000" dirty="0"/>
                    </a:p>
                  </a:txBody>
                  <a:tcPr/>
                </a:tc>
                <a:extLst>
                  <a:ext uri="{0D108BD9-81ED-4DB2-BD59-A6C34878D82A}">
                    <a16:rowId xmlns:a16="http://schemas.microsoft.com/office/drawing/2014/main" val="453960978"/>
                  </a:ext>
                </a:extLst>
              </a:tr>
              <a:tr h="46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1E276E"/>
                          </a:solidFill>
                        </a:rPr>
                        <a:t>Know the difference between communication, dissemination &amp; exploitation</a:t>
                      </a:r>
                    </a:p>
                  </a:txBody>
                  <a:tcPr/>
                </a:tc>
                <a:tc>
                  <a:txBody>
                    <a:bodyPr/>
                    <a:lstStyle/>
                    <a:p>
                      <a:r>
                        <a:rPr lang="en-US" sz="2000" b="0" dirty="0">
                          <a:solidFill>
                            <a:srgbClr val="1E276E"/>
                          </a:solidFill>
                        </a:rPr>
                        <a:t>Be scared of open data</a:t>
                      </a:r>
                      <a:endParaRPr lang="el-GR" sz="2000" b="0" dirty="0">
                        <a:solidFill>
                          <a:srgbClr val="1E276E"/>
                        </a:solidFill>
                      </a:endParaRPr>
                    </a:p>
                  </a:txBody>
                  <a:tcPr/>
                </a:tc>
                <a:extLst>
                  <a:ext uri="{0D108BD9-81ED-4DB2-BD59-A6C34878D82A}">
                    <a16:rowId xmlns:a16="http://schemas.microsoft.com/office/drawing/2014/main" val="2784604650"/>
                  </a:ext>
                </a:extLst>
              </a:tr>
              <a:tr h="463918">
                <a:tc>
                  <a:txBody>
                    <a:bodyPr/>
                    <a:lstStyle/>
                    <a:p>
                      <a:r>
                        <a:rPr lang="en-US" sz="2000" b="0" dirty="0">
                          <a:solidFill>
                            <a:srgbClr val="1E276E"/>
                          </a:solidFill>
                        </a:rPr>
                        <a:t>Know your obligations</a:t>
                      </a:r>
                      <a:endParaRPr lang="el-GR" sz="2000" b="0" dirty="0">
                        <a:solidFill>
                          <a:srgbClr val="1E276E"/>
                        </a:solidFill>
                      </a:endParaRPr>
                    </a:p>
                  </a:txBody>
                  <a:tcPr/>
                </a:tc>
                <a:tc>
                  <a:txBody>
                    <a:bodyPr/>
                    <a:lstStyle/>
                    <a:p>
                      <a:r>
                        <a:rPr lang="en-US" sz="2000" b="0" dirty="0">
                          <a:solidFill>
                            <a:srgbClr val="1E276E"/>
                          </a:solidFill>
                        </a:rPr>
                        <a:t>Be overambitious</a:t>
                      </a:r>
                      <a:endParaRPr lang="el-GR" sz="2000" b="0" dirty="0">
                        <a:solidFill>
                          <a:srgbClr val="1E276E"/>
                        </a:solidFill>
                      </a:endParaRPr>
                    </a:p>
                  </a:txBody>
                  <a:tcPr/>
                </a:tc>
                <a:extLst>
                  <a:ext uri="{0D108BD9-81ED-4DB2-BD59-A6C34878D82A}">
                    <a16:rowId xmlns:a16="http://schemas.microsoft.com/office/drawing/2014/main" val="1001971554"/>
                  </a:ext>
                </a:extLst>
              </a:tr>
              <a:tr h="463918">
                <a:tc>
                  <a:txBody>
                    <a:bodyPr/>
                    <a:lstStyle/>
                    <a:p>
                      <a:r>
                        <a:rPr lang="en-US" sz="2000" b="0" dirty="0">
                          <a:solidFill>
                            <a:srgbClr val="1E276E"/>
                          </a:solidFill>
                        </a:rPr>
                        <a:t>Plan strategically</a:t>
                      </a:r>
                      <a:endParaRPr lang="el-GR" sz="2000" b="0" dirty="0">
                        <a:solidFill>
                          <a:srgbClr val="1E276E"/>
                        </a:solidFill>
                      </a:endParaRPr>
                    </a:p>
                  </a:txBody>
                  <a:tcPr/>
                </a:tc>
                <a:tc>
                  <a:txBody>
                    <a:bodyPr/>
                    <a:lstStyle/>
                    <a:p>
                      <a:r>
                        <a:rPr lang="en-US" sz="2000" b="0" dirty="0">
                          <a:solidFill>
                            <a:srgbClr val="1E276E"/>
                          </a:solidFill>
                        </a:rPr>
                        <a:t>Stop after the project ends</a:t>
                      </a:r>
                      <a:endParaRPr lang="el-GR" sz="2000" b="0" dirty="0">
                        <a:solidFill>
                          <a:srgbClr val="1E276E"/>
                        </a:solidFill>
                      </a:endParaRPr>
                    </a:p>
                  </a:txBody>
                  <a:tcPr/>
                </a:tc>
                <a:extLst>
                  <a:ext uri="{0D108BD9-81ED-4DB2-BD59-A6C34878D82A}">
                    <a16:rowId xmlns:a16="http://schemas.microsoft.com/office/drawing/2014/main" val="4134438203"/>
                  </a:ext>
                </a:extLst>
              </a:tr>
              <a:tr h="463918">
                <a:tc>
                  <a:txBody>
                    <a:bodyPr/>
                    <a:lstStyle/>
                    <a:p>
                      <a:r>
                        <a:rPr lang="en-US" sz="2000" b="0" dirty="0">
                          <a:solidFill>
                            <a:srgbClr val="1E276E"/>
                          </a:solidFill>
                        </a:rPr>
                        <a:t>Integrate into every day activities</a:t>
                      </a:r>
                      <a:endParaRPr lang="el-GR" sz="2000" b="0" dirty="0">
                        <a:solidFill>
                          <a:srgbClr val="1E276E"/>
                        </a:solidFill>
                      </a:endParaRPr>
                    </a:p>
                  </a:txBody>
                  <a:tcPr/>
                </a:tc>
                <a:tc>
                  <a:txBody>
                    <a:bodyPr/>
                    <a:lstStyle/>
                    <a:p>
                      <a:endParaRPr lang="el-GR" sz="2000" b="0" dirty="0">
                        <a:solidFill>
                          <a:srgbClr val="1E276E"/>
                        </a:solidFill>
                      </a:endParaRPr>
                    </a:p>
                  </a:txBody>
                  <a:tcPr/>
                </a:tc>
                <a:extLst>
                  <a:ext uri="{0D108BD9-81ED-4DB2-BD59-A6C34878D82A}">
                    <a16:rowId xmlns:a16="http://schemas.microsoft.com/office/drawing/2014/main" val="263370029"/>
                  </a:ext>
                </a:extLst>
              </a:tr>
              <a:tr h="463918">
                <a:tc>
                  <a:txBody>
                    <a:bodyPr/>
                    <a:lstStyle/>
                    <a:p>
                      <a:r>
                        <a:rPr lang="en-US" sz="2000" b="0" dirty="0">
                          <a:solidFill>
                            <a:srgbClr val="1E276E"/>
                          </a:solidFill>
                        </a:rPr>
                        <a:t>Get professional help</a:t>
                      </a:r>
                      <a:endParaRPr lang="el-GR" sz="2000" b="0" dirty="0">
                        <a:solidFill>
                          <a:srgbClr val="1E276E"/>
                        </a:solidFill>
                      </a:endParaRPr>
                    </a:p>
                  </a:txBody>
                  <a:tcPr/>
                </a:tc>
                <a:tc>
                  <a:txBody>
                    <a:bodyPr/>
                    <a:lstStyle/>
                    <a:p>
                      <a:endParaRPr lang="el-GR" sz="2000" b="0" dirty="0">
                        <a:solidFill>
                          <a:srgbClr val="1E276E"/>
                        </a:solidFill>
                      </a:endParaRPr>
                    </a:p>
                  </a:txBody>
                  <a:tcPr/>
                </a:tc>
                <a:extLst>
                  <a:ext uri="{0D108BD9-81ED-4DB2-BD59-A6C34878D82A}">
                    <a16:rowId xmlns:a16="http://schemas.microsoft.com/office/drawing/2014/main" val="1651299249"/>
                  </a:ext>
                </a:extLst>
              </a:tr>
              <a:tr h="463918">
                <a:tc>
                  <a:txBody>
                    <a:bodyPr/>
                    <a:lstStyle/>
                    <a:p>
                      <a:pPr marL="0" algn="l" defTabSz="914400" rtl="0" eaLnBrk="1" latinLnBrk="0" hangingPunct="1"/>
                      <a:r>
                        <a:rPr lang="en-US" sz="2000" b="0" kern="1200" dirty="0">
                          <a:solidFill>
                            <a:srgbClr val="1E276E"/>
                          </a:solidFill>
                          <a:latin typeface="+mn-lt"/>
                          <a:ea typeface="+mn-ea"/>
                          <a:cs typeface="+mn-cs"/>
                        </a:rPr>
                        <a:t>Learn from other projects</a:t>
                      </a:r>
                      <a:endParaRPr lang="el-GR" sz="2000" b="0" kern="1200" dirty="0">
                        <a:solidFill>
                          <a:srgbClr val="1E276E"/>
                        </a:solidFill>
                        <a:latin typeface="+mn-lt"/>
                        <a:ea typeface="+mn-ea"/>
                        <a:cs typeface="+mn-cs"/>
                      </a:endParaRPr>
                    </a:p>
                  </a:txBody>
                  <a:tcPr/>
                </a:tc>
                <a:tc>
                  <a:txBody>
                    <a:bodyPr/>
                    <a:lstStyle/>
                    <a:p>
                      <a:endParaRPr lang="el-GR" sz="2000" b="0" dirty="0"/>
                    </a:p>
                  </a:txBody>
                  <a:tcPr/>
                </a:tc>
                <a:extLst>
                  <a:ext uri="{0D108BD9-81ED-4DB2-BD59-A6C34878D82A}">
                    <a16:rowId xmlns:a16="http://schemas.microsoft.com/office/drawing/2014/main" val="1875230531"/>
                  </a:ext>
                </a:extLst>
              </a:tr>
            </a:tbl>
          </a:graphicData>
        </a:graphic>
      </p:graphicFrame>
    </p:spTree>
    <p:extLst>
      <p:ext uri="{BB962C8B-B14F-4D97-AF65-F5344CB8AC3E}">
        <p14:creationId xmlns:p14="http://schemas.microsoft.com/office/powerpoint/2010/main" val="88103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Learning from other projects: example</a:t>
            </a:r>
            <a:endParaRPr lang="el-GR" sz="3200" b="1" dirty="0">
              <a:solidFill>
                <a:srgbClr val="1E276E"/>
              </a:solidFill>
            </a:endParaRPr>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57</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3">
            <a:extLst>
              <a:ext uri="{FF2B5EF4-FFF2-40B4-BE49-F238E27FC236}">
                <a16:creationId xmlns:a16="http://schemas.microsoft.com/office/drawing/2014/main" id="{53BE6780-A74D-41EC-9481-04313087D60B}"/>
              </a:ext>
            </a:extLst>
          </p:cNvPr>
          <p:cNvSpPr txBox="1">
            <a:spLocks noChangeArrowheads="1"/>
          </p:cNvSpPr>
          <p:nvPr/>
        </p:nvSpPr>
        <p:spPr>
          <a:xfrm>
            <a:off x="864411" y="1243059"/>
            <a:ext cx="10510424" cy="4543306"/>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1E276E"/>
                </a:solidFill>
              </a:rPr>
              <a:t>The “</a:t>
            </a:r>
            <a:r>
              <a:rPr lang="en-US" sz="2400" dirty="0" err="1">
                <a:solidFill>
                  <a:srgbClr val="1E276E"/>
                </a:solidFill>
              </a:rPr>
              <a:t>OpenUp</a:t>
            </a:r>
            <a:r>
              <a:rPr lang="en-US" sz="2400" dirty="0">
                <a:solidFill>
                  <a:srgbClr val="1E276E"/>
                </a:solidFill>
              </a:rPr>
              <a:t>” good practices report findings. </a:t>
            </a:r>
          </a:p>
          <a:p>
            <a:r>
              <a:rPr lang="en-GB" sz="2400" dirty="0">
                <a:solidFill>
                  <a:srgbClr val="1E276E"/>
                </a:solidFill>
              </a:rPr>
              <a:t>Dissemination is participatory and multi-directional</a:t>
            </a:r>
          </a:p>
          <a:p>
            <a:r>
              <a:rPr lang="en-GB" sz="2400" dirty="0">
                <a:solidFill>
                  <a:srgbClr val="1E276E"/>
                </a:solidFill>
              </a:rPr>
              <a:t>Integral to “open science”</a:t>
            </a:r>
          </a:p>
          <a:p>
            <a:r>
              <a:rPr lang="en-GB" sz="2400" dirty="0">
                <a:solidFill>
                  <a:srgbClr val="1E276E"/>
                </a:solidFill>
              </a:rPr>
              <a:t>Many channels</a:t>
            </a:r>
          </a:p>
          <a:p>
            <a:r>
              <a:rPr lang="en-GB" sz="2400" dirty="0">
                <a:solidFill>
                  <a:srgbClr val="1E276E"/>
                </a:solidFill>
              </a:rPr>
              <a:t>Gender and diversity are vital</a:t>
            </a:r>
          </a:p>
          <a:p>
            <a:r>
              <a:rPr lang="en-GB" sz="2400" dirty="0">
                <a:solidFill>
                  <a:srgbClr val="1E276E"/>
                </a:solidFill>
              </a:rPr>
              <a:t>Experimentation with new methods</a:t>
            </a:r>
          </a:p>
          <a:p>
            <a:r>
              <a:rPr lang="en-GB" sz="2400" dirty="0">
                <a:solidFill>
                  <a:srgbClr val="1E276E"/>
                </a:solidFill>
              </a:rPr>
              <a:t>Need professional advice</a:t>
            </a:r>
          </a:p>
          <a:p>
            <a:r>
              <a:rPr lang="en-GB" sz="2400" dirty="0">
                <a:solidFill>
                  <a:srgbClr val="1E276E"/>
                </a:solidFill>
              </a:rPr>
              <a:t>Uptake can be fostered through training</a:t>
            </a:r>
          </a:p>
          <a:p>
            <a:endParaRPr lang="el-GR" sz="2400" dirty="0">
              <a:solidFill>
                <a:srgbClr val="1E276E"/>
              </a:solidFill>
            </a:endParaRPr>
          </a:p>
        </p:txBody>
      </p:sp>
    </p:spTree>
    <p:extLst>
      <p:ext uri="{BB962C8B-B14F-4D97-AF65-F5344CB8AC3E}">
        <p14:creationId xmlns:p14="http://schemas.microsoft.com/office/powerpoint/2010/main" val="3421132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1272779" y="148763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What is exploitation?</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58</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867297" y="1449531"/>
            <a:ext cx="4378758" cy="4543306"/>
          </a:xfrm>
          <a:ln/>
        </p:spPr>
        <p:txBody>
          <a:bodyPr>
            <a:normAutofit/>
          </a:bodyPr>
          <a:lstStyle/>
          <a:p>
            <a:pPr marL="0" indent="0">
              <a:buNone/>
            </a:pPr>
            <a:r>
              <a:rPr lang="en-US" sz="2100" b="1" dirty="0">
                <a:solidFill>
                  <a:srgbClr val="1E276E"/>
                </a:solidFill>
              </a:rPr>
              <a:t>Exploitation</a:t>
            </a:r>
            <a:r>
              <a:rPr lang="en-US" sz="2100" dirty="0">
                <a:solidFill>
                  <a:srgbClr val="1E276E"/>
                </a:solidFill>
              </a:rPr>
              <a:t> is the use of results for commercial purposes or in public policymaking.</a:t>
            </a:r>
          </a:p>
          <a:p>
            <a:pPr marL="0" indent="0">
              <a:buNone/>
            </a:pPr>
            <a:r>
              <a:rPr lang="en-US" sz="2100" dirty="0">
                <a:solidFill>
                  <a:srgbClr val="1E276E"/>
                </a:solidFill>
              </a:rPr>
              <a:t>Can include</a:t>
            </a:r>
          </a:p>
          <a:p>
            <a:r>
              <a:rPr lang="en-US" sz="2100" dirty="0">
                <a:solidFill>
                  <a:srgbClr val="1E276E"/>
                </a:solidFill>
              </a:rPr>
              <a:t>IPRs</a:t>
            </a:r>
          </a:p>
          <a:p>
            <a:r>
              <a:rPr lang="en-US" sz="2100" dirty="0">
                <a:solidFill>
                  <a:srgbClr val="1E276E"/>
                </a:solidFill>
              </a:rPr>
              <a:t>Collaborations and networking</a:t>
            </a:r>
          </a:p>
          <a:p>
            <a:r>
              <a:rPr lang="en-US" sz="2000" dirty="0">
                <a:solidFill>
                  <a:srgbClr val="1E276E"/>
                </a:solidFill>
              </a:rPr>
              <a:t>Open source coding</a:t>
            </a:r>
          </a:p>
          <a:p>
            <a:r>
              <a:rPr lang="en-US" sz="2000" dirty="0">
                <a:solidFill>
                  <a:srgbClr val="1E276E"/>
                </a:solidFill>
              </a:rPr>
              <a:t>Available prototypes in academia</a:t>
            </a:r>
          </a:p>
          <a:p>
            <a:r>
              <a:rPr lang="en-US" sz="2000" dirty="0">
                <a:solidFill>
                  <a:srgbClr val="1E276E"/>
                </a:solidFill>
              </a:rPr>
              <a:t>Train researchers</a:t>
            </a:r>
          </a:p>
          <a:p>
            <a:r>
              <a:rPr lang="en-US" sz="2000" dirty="0">
                <a:solidFill>
                  <a:srgbClr val="1E276E"/>
                </a:solidFill>
              </a:rPr>
              <a:t>Demonstrations to potential users</a:t>
            </a:r>
          </a:p>
          <a:p>
            <a:r>
              <a:rPr lang="en-US" sz="2000" dirty="0">
                <a:solidFill>
                  <a:srgbClr val="1E276E"/>
                </a:solidFill>
              </a:rPr>
              <a:t>Production of demos</a:t>
            </a:r>
          </a:p>
          <a:p>
            <a:pPr marL="0" indent="0">
              <a:buNone/>
            </a:pPr>
            <a:endParaRPr lang="en-US" sz="2000" dirty="0">
              <a:solidFill>
                <a:srgbClr val="1E276E"/>
              </a:solidFill>
            </a:endParaRPr>
          </a:p>
          <a:p>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id="{9A1B7B05-E33A-4CD2-B435-56E3CD5BFC3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145" b="1801"/>
          <a:stretch/>
        </p:blipFill>
        <p:spPr>
          <a:xfrm>
            <a:off x="6821887" y="0"/>
            <a:ext cx="4907153" cy="6657182"/>
          </a:xfrm>
          <a:prstGeom prst="rect">
            <a:avLst/>
          </a:prstGeom>
        </p:spPr>
      </p:pic>
    </p:spTree>
    <p:extLst>
      <p:ext uri="{BB962C8B-B14F-4D97-AF65-F5344CB8AC3E}">
        <p14:creationId xmlns:p14="http://schemas.microsoft.com/office/powerpoint/2010/main" val="1904995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1272779" y="148763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What is commercialization?</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35" name="Picture 7">
            <a:extLst>
              <a:ext uri="{FF2B5EF4-FFF2-40B4-BE49-F238E27FC236}">
                <a16:creationId xmlns:a16="http://schemas.microsoft.com/office/drawing/2014/main" id="{82801FE5-78D3-4461-8C76-A61B58A06E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 r="27"/>
          <a:stretch>
            <a:fillRect/>
          </a:stretch>
        </p:blipFill>
        <p:spPr bwMode="auto">
          <a:xfrm>
            <a:off x="9617472" y="3000375"/>
            <a:ext cx="1893888" cy="3338513"/>
          </a:xfrm>
          <a:prstGeom prst="rect">
            <a:avLst/>
          </a:prstGeom>
          <a:noFill/>
          <a:ln>
            <a:noFill/>
          </a:ln>
          <a:effectLst/>
          <a:extLst>
            <a:ext uri="{909E8E84-426E-40DD-AFC4-6F175D3DCCD1}">
              <a14:hiddenFill xmlns:a14="http://schemas.microsoft.com/office/drawing/2010/main">
                <a:blipFill dpi="0" rotWithShape="0">
                  <a:blip/>
                  <a:srcRect l="27" r="2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8">
            <a:extLst>
              <a:ext uri="{FF2B5EF4-FFF2-40B4-BE49-F238E27FC236}">
                <a16:creationId xmlns:a16="http://schemas.microsoft.com/office/drawing/2014/main" id="{AA28BB01-46FA-4F78-90CA-FE3AC6E7E2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5129" y="3424238"/>
            <a:ext cx="1238250" cy="2168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59</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867297" y="1449531"/>
            <a:ext cx="4378758" cy="4543306"/>
          </a:xfrm>
          <a:ln/>
        </p:spPr>
        <p:txBody>
          <a:bodyPr>
            <a:normAutofit fontScale="85000" lnSpcReduction="20000"/>
          </a:bodyPr>
          <a:lstStyle/>
          <a:p>
            <a:pPr marL="0" indent="0">
              <a:buNone/>
            </a:pPr>
            <a:r>
              <a:rPr lang="en-US" sz="2000" dirty="0">
                <a:solidFill>
                  <a:srgbClr val="1E276E"/>
                </a:solidFill>
              </a:rPr>
              <a:t>It means </a:t>
            </a:r>
            <a:r>
              <a:rPr lang="en-US" sz="2000" i="1" dirty="0">
                <a:solidFill>
                  <a:srgbClr val="1E276E"/>
                </a:solidFill>
              </a:rPr>
              <a:t>introducing</a:t>
            </a:r>
            <a:r>
              <a:rPr lang="en-US" sz="2000" dirty="0">
                <a:solidFill>
                  <a:srgbClr val="1E276E"/>
                </a:solidFill>
              </a:rPr>
              <a:t> a new product or production method </a:t>
            </a:r>
            <a:r>
              <a:rPr lang="en-US" sz="2000" i="1" dirty="0">
                <a:solidFill>
                  <a:srgbClr val="1E276E"/>
                </a:solidFill>
              </a:rPr>
              <a:t>into</a:t>
            </a:r>
            <a:r>
              <a:rPr lang="en-US" sz="2000" dirty="0">
                <a:solidFill>
                  <a:srgbClr val="1E276E"/>
                </a:solidFill>
              </a:rPr>
              <a:t> </a:t>
            </a:r>
            <a:r>
              <a:rPr lang="en-US" sz="2000" i="1" dirty="0">
                <a:solidFill>
                  <a:srgbClr val="1E276E"/>
                </a:solidFill>
              </a:rPr>
              <a:t>commerce, </a:t>
            </a:r>
            <a:r>
              <a:rPr lang="en-US" sz="2000" dirty="0">
                <a:solidFill>
                  <a:srgbClr val="1E276E"/>
                </a:solidFill>
              </a:rPr>
              <a:t>i.e. making it available on the market for purchase. The objective is to come up with products that are sustainable in the long-run.</a:t>
            </a:r>
          </a:p>
          <a:p>
            <a:pPr marL="0" indent="0">
              <a:buNone/>
            </a:pPr>
            <a:r>
              <a:rPr lang="en-US" sz="2100" dirty="0">
                <a:solidFill>
                  <a:srgbClr val="1E276E"/>
                </a:solidFill>
              </a:rPr>
              <a:t>Commercialization is often confused with sales, marketing, or business development. It is not.</a:t>
            </a:r>
          </a:p>
          <a:p>
            <a:pPr marL="0" indent="0">
              <a:buNone/>
            </a:pPr>
            <a:r>
              <a:rPr lang="en-US" sz="2000" dirty="0">
                <a:solidFill>
                  <a:srgbClr val="1E276E"/>
                </a:solidFill>
              </a:rPr>
              <a:t>Basically … it has 3 aspects:</a:t>
            </a:r>
          </a:p>
          <a:p>
            <a:r>
              <a:rPr lang="en-US" sz="2000" dirty="0">
                <a:solidFill>
                  <a:srgbClr val="1E276E"/>
                </a:solidFill>
              </a:rPr>
              <a:t>Ideation: a plan to go from idea to marketable product. The objective is to come up with product(s) sustainable in the long-run. (must identify: customer needs, price, company skills/production capacities, competition, </a:t>
            </a:r>
            <a:r>
              <a:rPr lang="en-US" sz="2000" dirty="0" err="1">
                <a:solidFill>
                  <a:srgbClr val="1E276E"/>
                </a:solidFill>
              </a:rPr>
              <a:t>etc</a:t>
            </a:r>
            <a:r>
              <a:rPr lang="en-US" sz="2000" dirty="0">
                <a:solidFill>
                  <a:srgbClr val="1E276E"/>
                </a:solidFill>
              </a:rPr>
              <a:t>)</a:t>
            </a:r>
          </a:p>
          <a:p>
            <a:r>
              <a:rPr lang="en-US" sz="2000" dirty="0">
                <a:solidFill>
                  <a:srgbClr val="1E276E"/>
                </a:solidFill>
              </a:rPr>
              <a:t>Business process: how to set up the production and marketing of the product</a:t>
            </a:r>
          </a:p>
          <a:p>
            <a:r>
              <a:rPr lang="en-US" sz="2000" dirty="0">
                <a:solidFill>
                  <a:srgbClr val="1E276E"/>
                </a:solidFill>
              </a:rPr>
              <a:t>Stakeholder engagement: involving e.g. customers</a:t>
            </a:r>
          </a:p>
          <a:p>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a:extLst>
              <a:ext uri="{FF2B5EF4-FFF2-40B4-BE49-F238E27FC236}">
                <a16:creationId xmlns:a16="http://schemas.microsoft.com/office/drawing/2014/main" id="{07D3832A-1DCD-4FD7-850D-F738CC2BA7CF}"/>
              </a:ext>
            </a:extLst>
          </p:cNvPr>
          <p:cNvPicPr>
            <a:picLocks noChangeAspect="1"/>
          </p:cNvPicPr>
          <p:nvPr/>
        </p:nvPicPr>
        <p:blipFill>
          <a:blip r:embed="rId6" cstate="print"/>
          <a:stretch>
            <a:fillRect/>
          </a:stretch>
        </p:blipFill>
        <p:spPr>
          <a:xfrm>
            <a:off x="6458738" y="862908"/>
            <a:ext cx="2206291" cy="5148000"/>
          </a:xfrm>
          <a:prstGeom prst="rect">
            <a:avLst/>
          </a:prstGeom>
        </p:spPr>
      </p:pic>
    </p:spTree>
    <p:extLst>
      <p:ext uri="{BB962C8B-B14F-4D97-AF65-F5344CB8AC3E}">
        <p14:creationId xmlns:p14="http://schemas.microsoft.com/office/powerpoint/2010/main" val="25699612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825104" y="2080816"/>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Why do I need a workplan?</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938610" y="2194322"/>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6</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519311" y="2080816"/>
            <a:ext cx="9498336" cy="3693150"/>
          </a:xfrm>
          <a:ln/>
        </p:spPr>
        <p:txBody>
          <a:bodyPr>
            <a:normAutofit/>
          </a:bodyPr>
          <a:lstStyle/>
          <a:p>
            <a:r>
              <a:rPr lang="en-GB" dirty="0">
                <a:solidFill>
                  <a:srgbClr val="1E276E"/>
                </a:solidFill>
              </a:rPr>
              <a:t>Because it helps me estimate costs</a:t>
            </a:r>
          </a:p>
          <a:p>
            <a:r>
              <a:rPr lang="en-GB" altLang="en-US" dirty="0">
                <a:solidFill>
                  <a:srgbClr val="1E276E"/>
                </a:solidFill>
              </a:rPr>
              <a:t>Because it helps me identify the types and quantities of inputs I need</a:t>
            </a:r>
          </a:p>
          <a:p>
            <a:r>
              <a:rPr lang="en-US" dirty="0">
                <a:solidFill>
                  <a:srgbClr val="1E276E"/>
                </a:solidFill>
              </a:rPr>
              <a:t>Because it will help me later to implement</a:t>
            </a:r>
            <a:r>
              <a:rPr lang="el-GR" dirty="0">
                <a:solidFill>
                  <a:srgbClr val="1E276E"/>
                </a:solidFill>
              </a:rPr>
              <a:t>/</a:t>
            </a:r>
            <a:r>
              <a:rPr lang="en-US" dirty="0">
                <a:solidFill>
                  <a:srgbClr val="1E276E"/>
                </a:solidFill>
              </a:rPr>
              <a:t>manage the project</a:t>
            </a:r>
          </a:p>
          <a:p>
            <a:r>
              <a:rPr lang="en-US" dirty="0">
                <a:solidFill>
                  <a:srgbClr val="1E276E"/>
                </a:solidFill>
              </a:rPr>
              <a:t>Because I need to convince the funding agency that I can implement the project effectively</a:t>
            </a:r>
          </a:p>
          <a:p>
            <a:r>
              <a:rPr lang="en-US" dirty="0">
                <a:solidFill>
                  <a:srgbClr val="1E276E"/>
                </a:solidFill>
              </a:rPr>
              <a:t>Because it is REQUIRED!</a:t>
            </a:r>
            <a:endParaRPr lang="en-GB" altLang="en-US" dirty="0">
              <a:solidFill>
                <a:srgbClr val="1E276E"/>
              </a:solidFill>
            </a:endParaRPr>
          </a:p>
          <a:p>
            <a:endParaRPr lang="el-GR" sz="20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15056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1272779" y="148763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Essential questions to be answered …</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nvGrpSpPr>
          <p:cNvPr id="3" name="Group 2">
            <a:extLst>
              <a:ext uri="{FF2B5EF4-FFF2-40B4-BE49-F238E27FC236}">
                <a16:creationId xmlns:a16="http://schemas.microsoft.com/office/drawing/2014/main" id="{74D1DCB4-0FBA-4D04-B9DA-09B7760DB552}"/>
              </a:ext>
            </a:extLst>
          </p:cNvPr>
          <p:cNvGrpSpPr/>
          <p:nvPr/>
        </p:nvGrpSpPr>
        <p:grpSpPr>
          <a:xfrm>
            <a:off x="6990160" y="3713870"/>
            <a:ext cx="4521200" cy="2625017"/>
            <a:chOff x="5463779" y="2286000"/>
            <a:chExt cx="6047581" cy="4052888"/>
          </a:xfrm>
        </p:grpSpPr>
        <p:pic>
          <p:nvPicPr>
            <p:cNvPr id="22533" name="Picture 5">
              <a:extLst>
                <a:ext uri="{FF2B5EF4-FFF2-40B4-BE49-F238E27FC236}">
                  <a16:creationId xmlns:a16="http://schemas.microsoft.com/office/drawing/2014/main" id="{EC2C5BE6-4AF7-4ED0-98B3-57123E9929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0" b="20"/>
            <a:stretch>
              <a:fillRect/>
            </a:stretch>
          </p:blipFill>
          <p:spPr bwMode="auto">
            <a:xfrm>
              <a:off x="5463779" y="2286000"/>
              <a:ext cx="5661819" cy="3339307"/>
            </a:xfrm>
            <a:prstGeom prst="rect">
              <a:avLst/>
            </a:prstGeom>
            <a:noFill/>
            <a:ln>
              <a:noFill/>
            </a:ln>
            <a:effectLst/>
            <a:extLst>
              <a:ext uri="{909E8E84-426E-40DD-AFC4-6F175D3DCCD1}">
                <a14:hiddenFill xmlns:a14="http://schemas.microsoft.com/office/drawing/2010/main">
                  <a:blipFill dpi="0" rotWithShape="0">
                    <a:blip/>
                    <a:srcRect t="20" b="2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6">
              <a:extLst>
                <a:ext uri="{FF2B5EF4-FFF2-40B4-BE49-F238E27FC236}">
                  <a16:creationId xmlns:a16="http://schemas.microsoft.com/office/drawing/2014/main" id="{38A93BE2-F01D-4CBF-A10B-E321EB545E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162" b="3162"/>
            <a:stretch>
              <a:fillRect/>
            </a:stretch>
          </p:blipFill>
          <p:spPr bwMode="auto">
            <a:xfrm>
              <a:off x="6232922" y="2522538"/>
              <a:ext cx="4133057" cy="2578894"/>
            </a:xfrm>
            <a:prstGeom prst="rect">
              <a:avLst/>
            </a:prstGeom>
            <a:noFill/>
            <a:ln>
              <a:noFill/>
            </a:ln>
            <a:effectLst/>
            <a:extLst>
              <a:ext uri="{909E8E84-426E-40DD-AFC4-6F175D3DCCD1}">
                <a14:hiddenFill xmlns:a14="http://schemas.microsoft.com/office/drawing/2010/main">
                  <a:blipFill dpi="0" rotWithShape="0">
                    <a:blip/>
                    <a:srcRect t="3162" b="316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7">
              <a:extLst>
                <a:ext uri="{FF2B5EF4-FFF2-40B4-BE49-F238E27FC236}">
                  <a16:creationId xmlns:a16="http://schemas.microsoft.com/office/drawing/2014/main" id="{82801FE5-78D3-4461-8C76-A61B58A06E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 r="27"/>
            <a:stretch>
              <a:fillRect/>
            </a:stretch>
          </p:blipFill>
          <p:spPr bwMode="auto">
            <a:xfrm>
              <a:off x="9617472" y="3000375"/>
              <a:ext cx="1893888" cy="3338513"/>
            </a:xfrm>
            <a:prstGeom prst="rect">
              <a:avLst/>
            </a:prstGeom>
            <a:noFill/>
            <a:ln>
              <a:noFill/>
            </a:ln>
            <a:effectLst/>
            <a:extLst>
              <a:ext uri="{909E8E84-426E-40DD-AFC4-6F175D3DCCD1}">
                <a14:hiddenFill xmlns:a14="http://schemas.microsoft.com/office/drawing/2010/main">
                  <a:blipFill dpi="0" rotWithShape="0">
                    <a:blip/>
                    <a:srcRect l="27" r="2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8">
              <a:extLst>
                <a:ext uri="{FF2B5EF4-FFF2-40B4-BE49-F238E27FC236}">
                  <a16:creationId xmlns:a16="http://schemas.microsoft.com/office/drawing/2014/main" id="{AA28BB01-46FA-4F78-90CA-FE3AC6E7E2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5129" y="3424238"/>
              <a:ext cx="1238250" cy="2168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60</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867297" y="1449531"/>
            <a:ext cx="4834466" cy="4543306"/>
          </a:xfrm>
          <a:ln/>
        </p:spPr>
        <p:txBody>
          <a:bodyPr>
            <a:normAutofit/>
          </a:bodyPr>
          <a:lstStyle/>
          <a:p>
            <a:r>
              <a:rPr lang="en-US" sz="2400" dirty="0">
                <a:solidFill>
                  <a:srgbClr val="1E276E"/>
                </a:solidFill>
              </a:rPr>
              <a:t>What is the product and can it win in the marketplace?</a:t>
            </a:r>
          </a:p>
          <a:p>
            <a:r>
              <a:rPr lang="en-US" sz="2400" dirty="0">
                <a:solidFill>
                  <a:srgbClr val="1E276E"/>
                </a:solidFill>
              </a:rPr>
              <a:t>Is entry worth it? (profit)</a:t>
            </a:r>
          </a:p>
          <a:p>
            <a:r>
              <a:rPr lang="en-US" sz="2400" dirty="0">
                <a:solidFill>
                  <a:srgbClr val="1E276E"/>
                </a:solidFill>
              </a:rPr>
              <a:t>Who is the target customer and how will we reach it?</a:t>
            </a:r>
          </a:p>
          <a:p>
            <a:r>
              <a:rPr lang="en-US" sz="2400" dirty="0">
                <a:solidFill>
                  <a:srgbClr val="1E276E"/>
                </a:solidFill>
              </a:rPr>
              <a:t>When and where shall we launch the product?</a:t>
            </a:r>
          </a:p>
          <a:p>
            <a:r>
              <a:rPr lang="en-US" sz="2400" dirty="0">
                <a:solidFill>
                  <a:srgbClr val="1E276E"/>
                </a:solidFill>
              </a:rPr>
              <a:t>How will it be delivered to the customer? (sale channels)</a:t>
            </a:r>
          </a:p>
          <a:p>
            <a:endParaRPr lang="el-GR" sz="24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2420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B00228FA-744D-41E7-9172-71802AB4D38F}"/>
              </a:ext>
            </a:extLst>
          </p:cNvPr>
          <p:cNvSpPr>
            <a:spLocks noChangeArrowheads="1"/>
          </p:cNvSpPr>
          <p:nvPr/>
        </p:nvSpPr>
        <p:spPr bwMode="auto">
          <a:xfrm rot="5400000">
            <a:off x="9633744" y="533003"/>
            <a:ext cx="905669" cy="4211638"/>
          </a:xfrm>
          <a:prstGeom prst="rect">
            <a:avLst/>
          </a:pr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0" name="Rectangle 2">
            <a:extLst>
              <a:ext uri="{FF2B5EF4-FFF2-40B4-BE49-F238E27FC236}">
                <a16:creationId xmlns:a16="http://schemas.microsoft.com/office/drawing/2014/main" id="{8454E414-2D81-4B5E-A081-306EF348100F}"/>
              </a:ext>
            </a:extLst>
          </p:cNvPr>
          <p:cNvSpPr>
            <a:spLocks noChangeArrowheads="1"/>
          </p:cNvSpPr>
          <p:nvPr/>
        </p:nvSpPr>
        <p:spPr bwMode="auto">
          <a:xfrm rot="5400000">
            <a:off x="9481344" y="1290241"/>
            <a:ext cx="905669" cy="4527550"/>
          </a:xfrm>
          <a:prstGeom prst="rect">
            <a:avLst/>
          </a:prstGeom>
          <a:solidFill>
            <a:srgbClr val="FFD46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1" name="Rectangle 3">
            <a:extLst>
              <a:ext uri="{FF2B5EF4-FFF2-40B4-BE49-F238E27FC236}">
                <a16:creationId xmlns:a16="http://schemas.microsoft.com/office/drawing/2014/main" id="{C2B1061C-EC6F-4403-9B3A-1618490BA717}"/>
              </a:ext>
            </a:extLst>
          </p:cNvPr>
          <p:cNvSpPr>
            <a:spLocks noChangeArrowheads="1"/>
          </p:cNvSpPr>
          <p:nvPr/>
        </p:nvSpPr>
        <p:spPr bwMode="auto">
          <a:xfrm rot="5400000">
            <a:off x="9368632" y="2076847"/>
            <a:ext cx="905669" cy="4757738"/>
          </a:xfrm>
          <a:prstGeom prst="rect">
            <a:avLst/>
          </a:prstGeom>
          <a:solidFill>
            <a:srgbClr val="EB793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2" name="Rectangle 4">
            <a:extLst>
              <a:ext uri="{FF2B5EF4-FFF2-40B4-BE49-F238E27FC236}">
                <a16:creationId xmlns:a16="http://schemas.microsoft.com/office/drawing/2014/main" id="{3899A74B-73E2-4696-92A7-F03C03EF2465}"/>
              </a:ext>
            </a:extLst>
          </p:cNvPr>
          <p:cNvSpPr>
            <a:spLocks noChangeArrowheads="1"/>
          </p:cNvSpPr>
          <p:nvPr/>
        </p:nvSpPr>
        <p:spPr bwMode="auto">
          <a:xfrm rot="5400000">
            <a:off x="9220201" y="2845197"/>
            <a:ext cx="905669" cy="5030788"/>
          </a:xfrm>
          <a:prstGeom prst="rect">
            <a:avLst/>
          </a:prstGeom>
          <a:solidFill>
            <a:srgbClr val="FFC2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3" name="Rectangle 5">
            <a:extLst>
              <a:ext uri="{FF2B5EF4-FFF2-40B4-BE49-F238E27FC236}">
                <a16:creationId xmlns:a16="http://schemas.microsoft.com/office/drawing/2014/main" id="{ADF1A4DE-6DBD-4083-A230-3D6AA0BAA1A8}"/>
              </a:ext>
            </a:extLst>
          </p:cNvPr>
          <p:cNvSpPr>
            <a:spLocks noChangeArrowheads="1"/>
          </p:cNvSpPr>
          <p:nvPr/>
        </p:nvSpPr>
        <p:spPr bwMode="auto">
          <a:xfrm rot="10800000">
            <a:off x="7979966" y="2959894"/>
            <a:ext cx="4213225" cy="134938"/>
          </a:xfrm>
          <a:prstGeom prst="rect">
            <a:avLst/>
          </a:prstGeom>
          <a:solidFill>
            <a:srgbClr val="D64B4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4" name="Rectangle 6">
            <a:extLst>
              <a:ext uri="{FF2B5EF4-FFF2-40B4-BE49-F238E27FC236}">
                <a16:creationId xmlns:a16="http://schemas.microsoft.com/office/drawing/2014/main" id="{22D4EA54-5D7E-4382-86D7-2B576E80C73D}"/>
              </a:ext>
            </a:extLst>
          </p:cNvPr>
          <p:cNvSpPr>
            <a:spLocks noChangeArrowheads="1"/>
          </p:cNvSpPr>
          <p:nvPr/>
        </p:nvSpPr>
        <p:spPr bwMode="auto">
          <a:xfrm rot="10800000">
            <a:off x="7669610" y="3870325"/>
            <a:ext cx="4529138" cy="134144"/>
          </a:xfrm>
          <a:prstGeom prst="rect">
            <a:avLst/>
          </a:pr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5" name="Rectangle 7">
            <a:extLst>
              <a:ext uri="{FF2B5EF4-FFF2-40B4-BE49-F238E27FC236}">
                <a16:creationId xmlns:a16="http://schemas.microsoft.com/office/drawing/2014/main" id="{6F028A6F-560A-454D-B507-4666E4736449}"/>
              </a:ext>
            </a:extLst>
          </p:cNvPr>
          <p:cNvSpPr>
            <a:spLocks noChangeArrowheads="1"/>
          </p:cNvSpPr>
          <p:nvPr/>
        </p:nvSpPr>
        <p:spPr bwMode="auto">
          <a:xfrm rot="10800000">
            <a:off x="7450535" y="4770438"/>
            <a:ext cx="4757738" cy="134938"/>
          </a:xfrm>
          <a:prstGeom prst="rect">
            <a:avLst/>
          </a:prstGeom>
          <a:solidFill>
            <a:srgbClr val="D96E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6" name="Rectangle 8">
            <a:extLst>
              <a:ext uri="{FF2B5EF4-FFF2-40B4-BE49-F238E27FC236}">
                <a16:creationId xmlns:a16="http://schemas.microsoft.com/office/drawing/2014/main" id="{0D821C52-824D-4DD6-A9F4-EE54C5F13C4D}"/>
              </a:ext>
            </a:extLst>
          </p:cNvPr>
          <p:cNvSpPr>
            <a:spLocks noChangeArrowheads="1"/>
          </p:cNvSpPr>
          <p:nvPr/>
        </p:nvSpPr>
        <p:spPr bwMode="auto">
          <a:xfrm rot="10800000">
            <a:off x="7145735" y="5726839"/>
            <a:ext cx="5028407" cy="134938"/>
          </a:xfrm>
          <a:prstGeom prst="rect">
            <a:avLst/>
          </a:prstGeom>
          <a:solidFill>
            <a:srgbClr val="EBB284"/>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57" name="Text Box 9">
            <a:extLst>
              <a:ext uri="{FF2B5EF4-FFF2-40B4-BE49-F238E27FC236}">
                <a16:creationId xmlns:a16="http://schemas.microsoft.com/office/drawing/2014/main" id="{CBC13FD8-EA26-4656-84EB-5C458A388641}"/>
              </a:ext>
            </a:extLst>
          </p:cNvPr>
          <p:cNvSpPr txBox="1">
            <a:spLocks noChangeArrowheads="1"/>
          </p:cNvSpPr>
          <p:nvPr/>
        </p:nvSpPr>
        <p:spPr bwMode="auto">
          <a:xfrm>
            <a:off x="1791891" y="2576376"/>
            <a:ext cx="5650706" cy="58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US" sz="2000" b="1" dirty="0">
                <a:solidFill>
                  <a:schemeClr val="accent1">
                    <a:lumMod val="50000"/>
                  </a:schemeClr>
                </a:solidFill>
              </a:rPr>
              <a:t>The Action Plan</a:t>
            </a:r>
            <a:endParaRPr lang="en-US" sz="2000" dirty="0">
              <a:solidFill>
                <a:schemeClr val="accent1">
                  <a:lumMod val="50000"/>
                </a:schemeClr>
              </a:solidFill>
            </a:endParaRPr>
          </a:p>
        </p:txBody>
      </p:sp>
      <p:sp>
        <p:nvSpPr>
          <p:cNvPr id="27658" name="Rectangle 10">
            <a:extLst>
              <a:ext uri="{FF2B5EF4-FFF2-40B4-BE49-F238E27FC236}">
                <a16:creationId xmlns:a16="http://schemas.microsoft.com/office/drawing/2014/main" id="{56367633-D0F8-4126-86F5-DC936C7D7A01}"/>
              </a:ext>
            </a:extLst>
          </p:cNvPr>
          <p:cNvSpPr>
            <a:spLocks noChangeArrowheads="1"/>
          </p:cNvSpPr>
          <p:nvPr/>
        </p:nvSpPr>
        <p:spPr bwMode="auto">
          <a:xfrm>
            <a:off x="1273572" y="2516982"/>
            <a:ext cx="357982" cy="357981"/>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1400" dirty="0">
                <a:solidFill>
                  <a:srgbClr val="FFFFFF"/>
                </a:solidFill>
              </a:rPr>
              <a:t>1.</a:t>
            </a:r>
          </a:p>
        </p:txBody>
      </p:sp>
      <p:sp>
        <p:nvSpPr>
          <p:cNvPr id="27659" name="Rectangle 11">
            <a:extLst>
              <a:ext uri="{FF2B5EF4-FFF2-40B4-BE49-F238E27FC236}">
                <a16:creationId xmlns:a16="http://schemas.microsoft.com/office/drawing/2014/main" id="{3E927613-9E05-40DA-BC6A-CFDD0E38AAEB}"/>
              </a:ext>
            </a:extLst>
          </p:cNvPr>
          <p:cNvSpPr>
            <a:spLocks noChangeArrowheads="1"/>
          </p:cNvSpPr>
          <p:nvPr/>
        </p:nvSpPr>
        <p:spPr bwMode="auto">
          <a:xfrm>
            <a:off x="1273571" y="3210233"/>
            <a:ext cx="357983" cy="357981"/>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1400" dirty="0">
                <a:solidFill>
                  <a:srgbClr val="FFFFFF"/>
                </a:solidFill>
              </a:rPr>
              <a:t>2.</a:t>
            </a:r>
          </a:p>
        </p:txBody>
      </p:sp>
      <p:sp>
        <p:nvSpPr>
          <p:cNvPr id="27660" name="Text Box 12">
            <a:extLst>
              <a:ext uri="{FF2B5EF4-FFF2-40B4-BE49-F238E27FC236}">
                <a16:creationId xmlns:a16="http://schemas.microsoft.com/office/drawing/2014/main" id="{520B53DF-6232-43CC-B6CC-F26C89A542AB}"/>
              </a:ext>
            </a:extLst>
          </p:cNvPr>
          <p:cNvSpPr txBox="1">
            <a:spLocks noChangeArrowheads="1"/>
          </p:cNvSpPr>
          <p:nvPr/>
        </p:nvSpPr>
        <p:spPr bwMode="auto">
          <a:xfrm>
            <a:off x="1791891" y="3210233"/>
            <a:ext cx="5384006" cy="492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US" sz="2000" b="1" dirty="0">
                <a:solidFill>
                  <a:srgbClr val="1E276E"/>
                </a:solidFill>
              </a:rPr>
              <a:t>Product life-cycle analysis and planning</a:t>
            </a:r>
            <a:endParaRPr lang="en-GB" sz="2000" dirty="0">
              <a:solidFill>
                <a:srgbClr val="1E276E"/>
              </a:solidFill>
            </a:endParaRPr>
          </a:p>
        </p:txBody>
      </p:sp>
      <p:sp>
        <p:nvSpPr>
          <p:cNvPr id="27661" name="Text Box 13">
            <a:extLst>
              <a:ext uri="{FF2B5EF4-FFF2-40B4-BE49-F238E27FC236}">
                <a16:creationId xmlns:a16="http://schemas.microsoft.com/office/drawing/2014/main" id="{77A9D7CD-D43C-4C1E-AC18-E826305E4588}"/>
              </a:ext>
            </a:extLst>
          </p:cNvPr>
          <p:cNvSpPr txBox="1">
            <a:spLocks noChangeArrowheads="1"/>
          </p:cNvSpPr>
          <p:nvPr/>
        </p:nvSpPr>
        <p:spPr bwMode="auto">
          <a:xfrm>
            <a:off x="11008916"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78BA80EC-4D3F-4BA9-8ED6-52CA825A9D96}" type="slidenum">
              <a:rPr lang="en-US" altLang="el-GR" sz="900">
                <a:solidFill>
                  <a:srgbClr val="164F86"/>
                </a:solidFill>
              </a:rPr>
              <a:pPr>
                <a:buClrTx/>
                <a:buFontTx/>
                <a:buNone/>
              </a:pPr>
              <a:t>61</a:t>
            </a:fld>
            <a:endParaRPr lang="en-US" altLang="el-GR" sz="900">
              <a:solidFill>
                <a:srgbClr val="164F86"/>
              </a:solidFill>
            </a:endParaRPr>
          </a:p>
        </p:txBody>
      </p:sp>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0806767" cy="533400"/>
          </a:xfrm>
          <a:ln/>
        </p:spPr>
        <p:txBody>
          <a:bodyPr>
            <a:normAutofit fontScale="90000"/>
          </a:bodyPr>
          <a:lstStyle/>
          <a:p>
            <a:r>
              <a:rPr lang="en-GB" b="1" dirty="0">
                <a:solidFill>
                  <a:srgbClr val="1E276E"/>
                </a:solidFill>
              </a:rPr>
              <a:t>Commercialization in steps</a:t>
            </a:r>
            <a:endParaRPr lang="el-GR" b="1" dirty="0">
              <a:solidFill>
                <a:srgbClr val="1E276E"/>
              </a:solidFill>
            </a:endParaRPr>
          </a:p>
        </p:txBody>
      </p:sp>
      <p:pic>
        <p:nvPicPr>
          <p:cNvPr id="27667" name="Picture 19">
            <a:extLst>
              <a:ext uri="{FF2B5EF4-FFF2-40B4-BE49-F238E27FC236}">
                <a16:creationId xmlns:a16="http://schemas.microsoft.com/office/drawing/2014/main" id="{9E215652-B732-44CC-A025-1FB8BC8628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11">
            <a:extLst>
              <a:ext uri="{FF2B5EF4-FFF2-40B4-BE49-F238E27FC236}">
                <a16:creationId xmlns:a16="http://schemas.microsoft.com/office/drawing/2014/main" id="{5B988FF6-A004-4873-B53C-0EA48117D46A}"/>
              </a:ext>
            </a:extLst>
          </p:cNvPr>
          <p:cNvSpPr>
            <a:spLocks noChangeArrowheads="1"/>
          </p:cNvSpPr>
          <p:nvPr/>
        </p:nvSpPr>
        <p:spPr bwMode="auto">
          <a:xfrm>
            <a:off x="1299359" y="3903484"/>
            <a:ext cx="357983" cy="357981"/>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1400" dirty="0">
                <a:solidFill>
                  <a:srgbClr val="FFFFFF"/>
                </a:solidFill>
              </a:rPr>
              <a:t>3.</a:t>
            </a:r>
          </a:p>
        </p:txBody>
      </p:sp>
      <p:sp>
        <p:nvSpPr>
          <p:cNvPr id="23" name="Text Box 12">
            <a:extLst>
              <a:ext uri="{FF2B5EF4-FFF2-40B4-BE49-F238E27FC236}">
                <a16:creationId xmlns:a16="http://schemas.microsoft.com/office/drawing/2014/main" id="{90611ED6-E9FB-40F0-944E-15AABED7300B}"/>
              </a:ext>
            </a:extLst>
          </p:cNvPr>
          <p:cNvSpPr txBox="1">
            <a:spLocks noChangeArrowheads="1"/>
          </p:cNvSpPr>
          <p:nvPr/>
        </p:nvSpPr>
        <p:spPr bwMode="auto">
          <a:xfrm>
            <a:off x="1829595" y="3903484"/>
            <a:ext cx="5384006" cy="829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US" sz="2000" b="1" dirty="0">
                <a:solidFill>
                  <a:srgbClr val="1E276E"/>
                </a:solidFill>
              </a:rPr>
              <a:t>Strategic management</a:t>
            </a:r>
            <a:endParaRPr lang="en-US" sz="2000" i="1" dirty="0">
              <a:solidFill>
                <a:srgbClr val="1E276E"/>
              </a:solidFill>
            </a:endParaRPr>
          </a:p>
        </p:txBody>
      </p:sp>
      <p:sp>
        <p:nvSpPr>
          <p:cNvPr id="24" name="Rectangle 11">
            <a:extLst>
              <a:ext uri="{FF2B5EF4-FFF2-40B4-BE49-F238E27FC236}">
                <a16:creationId xmlns:a16="http://schemas.microsoft.com/office/drawing/2014/main" id="{A21BB240-BB1F-4E06-B8E9-03AC01EE1F4F}"/>
              </a:ext>
            </a:extLst>
          </p:cNvPr>
          <p:cNvSpPr>
            <a:spLocks noChangeArrowheads="1"/>
          </p:cNvSpPr>
          <p:nvPr/>
        </p:nvSpPr>
        <p:spPr bwMode="auto">
          <a:xfrm>
            <a:off x="1280309" y="4596735"/>
            <a:ext cx="357983" cy="357981"/>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1400" dirty="0">
                <a:solidFill>
                  <a:srgbClr val="FFFFFF"/>
                </a:solidFill>
              </a:rPr>
              <a:t>4.</a:t>
            </a:r>
          </a:p>
        </p:txBody>
      </p:sp>
      <p:sp>
        <p:nvSpPr>
          <p:cNvPr id="25" name="Text Box 12">
            <a:extLst>
              <a:ext uri="{FF2B5EF4-FFF2-40B4-BE49-F238E27FC236}">
                <a16:creationId xmlns:a16="http://schemas.microsoft.com/office/drawing/2014/main" id="{DA8E0BEC-7BEB-4ACD-A48D-383E3BB63FB8}"/>
              </a:ext>
            </a:extLst>
          </p:cNvPr>
          <p:cNvSpPr txBox="1">
            <a:spLocks noChangeArrowheads="1"/>
          </p:cNvSpPr>
          <p:nvPr/>
        </p:nvSpPr>
        <p:spPr bwMode="auto">
          <a:xfrm>
            <a:off x="1809752" y="4596735"/>
            <a:ext cx="5384006" cy="492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US" sz="2000" b="1" dirty="0">
                <a:solidFill>
                  <a:srgbClr val="1E276E"/>
                </a:solidFill>
              </a:rPr>
              <a:t>Profitability analysis</a:t>
            </a:r>
            <a:endParaRPr lang="en-US" sz="2000" dirty="0">
              <a:solidFill>
                <a:srgbClr val="1E276E"/>
              </a:solidFill>
            </a:endParaRPr>
          </a:p>
        </p:txBody>
      </p:sp>
      <p:sp>
        <p:nvSpPr>
          <p:cNvPr id="26" name="Rectangle 11">
            <a:extLst>
              <a:ext uri="{FF2B5EF4-FFF2-40B4-BE49-F238E27FC236}">
                <a16:creationId xmlns:a16="http://schemas.microsoft.com/office/drawing/2014/main" id="{F9979310-E61A-4713-9C9A-6AB2CA89CCB7}"/>
              </a:ext>
            </a:extLst>
          </p:cNvPr>
          <p:cNvSpPr>
            <a:spLocks noChangeArrowheads="1"/>
          </p:cNvSpPr>
          <p:nvPr/>
        </p:nvSpPr>
        <p:spPr bwMode="auto">
          <a:xfrm>
            <a:off x="1299359" y="5289985"/>
            <a:ext cx="357983" cy="357981"/>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buClrTx/>
              <a:buFontTx/>
              <a:buNone/>
            </a:pPr>
            <a:r>
              <a:rPr lang="en-US" altLang="el-GR" sz="1400" dirty="0">
                <a:solidFill>
                  <a:srgbClr val="FFFFFF"/>
                </a:solidFill>
              </a:rPr>
              <a:t>5.</a:t>
            </a:r>
          </a:p>
        </p:txBody>
      </p:sp>
      <p:sp>
        <p:nvSpPr>
          <p:cNvPr id="27" name="Text Box 12">
            <a:extLst>
              <a:ext uri="{FF2B5EF4-FFF2-40B4-BE49-F238E27FC236}">
                <a16:creationId xmlns:a16="http://schemas.microsoft.com/office/drawing/2014/main" id="{03CCA043-1F36-4873-A413-3019E7829EFD}"/>
              </a:ext>
            </a:extLst>
          </p:cNvPr>
          <p:cNvSpPr txBox="1">
            <a:spLocks noChangeArrowheads="1"/>
          </p:cNvSpPr>
          <p:nvPr/>
        </p:nvSpPr>
        <p:spPr bwMode="auto">
          <a:xfrm>
            <a:off x="1829595" y="5286221"/>
            <a:ext cx="5384006" cy="581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r>
              <a:rPr lang="en-GB" sz="2000" b="1" dirty="0">
                <a:solidFill>
                  <a:srgbClr val="1E276E"/>
                </a:solidFill>
              </a:rPr>
              <a:t>Product performance analysis</a:t>
            </a:r>
          </a:p>
        </p:txBody>
      </p:sp>
    </p:spTree>
    <p:extLst>
      <p:ext uri="{BB962C8B-B14F-4D97-AF65-F5344CB8AC3E}">
        <p14:creationId xmlns:p14="http://schemas.microsoft.com/office/powerpoint/2010/main" val="2909964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a:extLst>
              <a:ext uri="{FF2B5EF4-FFF2-40B4-BE49-F238E27FC236}">
                <a16:creationId xmlns:a16="http://schemas.microsoft.com/office/drawing/2014/main" id="{053F937B-8275-4FA2-A8FE-7001969720C6}"/>
              </a:ext>
            </a:extLst>
          </p:cNvPr>
          <p:cNvSpPr txBox="1">
            <a:spLocks noChangeArrowheads="1"/>
          </p:cNvSpPr>
          <p:nvPr/>
        </p:nvSpPr>
        <p:spPr bwMode="auto">
          <a:xfrm>
            <a:off x="11008916" y="6690519"/>
            <a:ext cx="12824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C8ED8ABE-97E8-4E46-AC57-9E86B0A87ADC}" type="slidenum">
              <a:rPr lang="en-US" altLang="el-GR" sz="900">
                <a:solidFill>
                  <a:srgbClr val="164F86"/>
                </a:solidFill>
              </a:rPr>
              <a:pPr>
                <a:buClrTx/>
                <a:buFontTx/>
                <a:buNone/>
              </a:pPr>
              <a:t>62</a:t>
            </a:fld>
            <a:endParaRPr lang="en-US" altLang="el-GR" sz="900">
              <a:solidFill>
                <a:srgbClr val="164F86"/>
              </a:solidFill>
            </a:endParaRPr>
          </a:p>
        </p:txBody>
      </p:sp>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4403725" cy="533400"/>
          </a:xfrm>
          <a:ln/>
        </p:spPr>
        <p:txBody>
          <a:bodyPr vert="horz" lIns="91440" tIns="45720" rIns="91440" bIns="45720" rtlCol="0" anchor="ctr">
            <a:noAutofit/>
          </a:bodyPr>
          <a:lstStyle/>
          <a:p>
            <a:r>
              <a:rPr lang="en-US" sz="3200" b="1" dirty="0">
                <a:solidFill>
                  <a:srgbClr val="1E276E"/>
                </a:solidFill>
              </a:rPr>
              <a:t>The action plan</a:t>
            </a:r>
            <a:endParaRPr lang="el-GR" sz="3200" b="1" dirty="0">
              <a:solidFill>
                <a:srgbClr val="1E276E"/>
              </a:solidFill>
            </a:endParaRPr>
          </a:p>
        </p:txBody>
      </p:sp>
      <p:sp>
        <p:nvSpPr>
          <p:cNvPr id="32791" name="Rectangle 23">
            <a:extLst>
              <a:ext uri="{FF2B5EF4-FFF2-40B4-BE49-F238E27FC236}">
                <a16:creationId xmlns:a16="http://schemas.microsoft.com/office/drawing/2014/main" id="{CF8202AC-2253-458B-9B53-CE58F70F155E}"/>
              </a:ext>
            </a:extLst>
          </p:cNvPr>
          <p:cNvSpPr>
            <a:spLocks noGrp="1" noChangeArrowheads="1"/>
          </p:cNvSpPr>
          <p:nvPr>
            <p:ph type="body" idx="4294967295"/>
          </p:nvPr>
        </p:nvSpPr>
        <p:spPr>
          <a:xfrm>
            <a:off x="387933" y="2077346"/>
            <a:ext cx="5342571" cy="2347606"/>
          </a:xfrm>
          <a:ln/>
        </p:spPr>
        <p:txBody>
          <a:bodyPr>
            <a:normAutofit lnSpcReduction="10000"/>
          </a:bodyPr>
          <a:lstStyle/>
          <a:p>
            <a:r>
              <a:rPr lang="en-US" sz="2000" dirty="0">
                <a:solidFill>
                  <a:srgbClr val="1E276E"/>
                </a:solidFill>
              </a:rPr>
              <a:t>marketing mix: the 7 Ps</a:t>
            </a:r>
          </a:p>
          <a:p>
            <a:r>
              <a:rPr lang="en-US" sz="2000" dirty="0">
                <a:solidFill>
                  <a:srgbClr val="1E276E"/>
                </a:solidFill>
              </a:rPr>
              <a:t>pre-launch preparation: general business planning, resources</a:t>
            </a:r>
          </a:p>
          <a:p>
            <a:r>
              <a:rPr lang="en-US" sz="2000" dirty="0">
                <a:solidFill>
                  <a:srgbClr val="1E276E"/>
                </a:solidFill>
              </a:rPr>
              <a:t>budgeting</a:t>
            </a:r>
          </a:p>
          <a:p>
            <a:r>
              <a:rPr lang="en-US" sz="2000" dirty="0">
                <a:solidFill>
                  <a:srgbClr val="1E276E"/>
                </a:solidFill>
              </a:rPr>
              <a:t>launch and post-launch management: strategic buyers, distributors, in-field support, customer service</a:t>
            </a:r>
            <a:endParaRPr lang="en-GB" altLang="en-US" sz="2000" dirty="0">
              <a:solidFill>
                <a:srgbClr val="1E276E"/>
              </a:solidFill>
            </a:endParaRP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9" name="Group 28">
            <a:extLst>
              <a:ext uri="{FF2B5EF4-FFF2-40B4-BE49-F238E27FC236}">
                <a16:creationId xmlns:a16="http://schemas.microsoft.com/office/drawing/2014/main" id="{79680244-DE29-46E4-BDA5-57093DA353E3}"/>
              </a:ext>
            </a:extLst>
          </p:cNvPr>
          <p:cNvGrpSpPr/>
          <p:nvPr/>
        </p:nvGrpSpPr>
        <p:grpSpPr>
          <a:xfrm>
            <a:off x="5814888" y="549174"/>
            <a:ext cx="5756654" cy="5681611"/>
            <a:chOff x="3823863" y="785142"/>
            <a:chExt cx="5756654" cy="5681611"/>
          </a:xfrm>
        </p:grpSpPr>
        <p:sp>
          <p:nvSpPr>
            <p:cNvPr id="31" name="Oval 30">
              <a:extLst>
                <a:ext uri="{FF2B5EF4-FFF2-40B4-BE49-F238E27FC236}">
                  <a16:creationId xmlns:a16="http://schemas.microsoft.com/office/drawing/2014/main" id="{8D14C612-6AAC-4FC3-9D4D-A69E9E1F8825}"/>
                </a:ext>
              </a:extLst>
            </p:cNvPr>
            <p:cNvSpPr/>
            <p:nvPr/>
          </p:nvSpPr>
          <p:spPr>
            <a:xfrm>
              <a:off x="5559211" y="785142"/>
              <a:ext cx="1775792" cy="17757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a:t>
              </a:r>
              <a:endParaRPr lang="el-GR" dirty="0"/>
            </a:p>
          </p:txBody>
        </p:sp>
        <p:sp>
          <p:nvSpPr>
            <p:cNvPr id="32" name="Oval 31">
              <a:extLst>
                <a:ext uri="{FF2B5EF4-FFF2-40B4-BE49-F238E27FC236}">
                  <a16:creationId xmlns:a16="http://schemas.microsoft.com/office/drawing/2014/main" id="{AE00A9D6-B06A-4892-9E31-B93C2CE2E415}"/>
                </a:ext>
              </a:extLst>
            </p:cNvPr>
            <p:cNvSpPr>
              <a:spLocks noChangeAspect="1"/>
            </p:cNvSpPr>
            <p:nvPr/>
          </p:nvSpPr>
          <p:spPr>
            <a:xfrm>
              <a:off x="5507998" y="2527037"/>
              <a:ext cx="2304000" cy="23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 Market</a:t>
              </a:r>
              <a:endParaRPr lang="el-GR" dirty="0"/>
            </a:p>
          </p:txBody>
        </p:sp>
        <p:sp>
          <p:nvSpPr>
            <p:cNvPr id="33" name="Oval 32">
              <a:extLst>
                <a:ext uri="{FF2B5EF4-FFF2-40B4-BE49-F238E27FC236}">
                  <a16:creationId xmlns:a16="http://schemas.microsoft.com/office/drawing/2014/main" id="{8553E152-9F43-4966-B93B-56F368159ACF}"/>
                </a:ext>
              </a:extLst>
            </p:cNvPr>
            <p:cNvSpPr/>
            <p:nvPr/>
          </p:nvSpPr>
          <p:spPr>
            <a:xfrm>
              <a:off x="7236530" y="1356694"/>
              <a:ext cx="1775792" cy="177579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Price</a:t>
              </a:r>
              <a:endParaRPr lang="el-GR" dirty="0"/>
            </a:p>
          </p:txBody>
        </p:sp>
        <p:sp>
          <p:nvSpPr>
            <p:cNvPr id="34" name="Oval 33">
              <a:extLst>
                <a:ext uri="{FF2B5EF4-FFF2-40B4-BE49-F238E27FC236}">
                  <a16:creationId xmlns:a16="http://schemas.microsoft.com/office/drawing/2014/main" id="{719F5236-DCBB-4AEF-9722-E77B1D10B8C2}"/>
                </a:ext>
              </a:extLst>
            </p:cNvPr>
            <p:cNvSpPr/>
            <p:nvPr/>
          </p:nvSpPr>
          <p:spPr>
            <a:xfrm>
              <a:off x="7804725" y="3053999"/>
              <a:ext cx="1775792" cy="177579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Promotion</a:t>
              </a:r>
              <a:endParaRPr lang="el-GR" dirty="0"/>
            </a:p>
          </p:txBody>
        </p:sp>
        <p:sp>
          <p:nvSpPr>
            <p:cNvPr id="35" name="Oval 34">
              <a:extLst>
                <a:ext uri="{FF2B5EF4-FFF2-40B4-BE49-F238E27FC236}">
                  <a16:creationId xmlns:a16="http://schemas.microsoft.com/office/drawing/2014/main" id="{47F4ED30-7089-4D76-B847-4929B83B493B}"/>
                </a:ext>
              </a:extLst>
            </p:cNvPr>
            <p:cNvSpPr/>
            <p:nvPr/>
          </p:nvSpPr>
          <p:spPr>
            <a:xfrm>
              <a:off x="6824463" y="4543071"/>
              <a:ext cx="1775792" cy="177579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a:t>
              </a:r>
              <a:endParaRPr lang="el-GR" dirty="0"/>
            </a:p>
          </p:txBody>
        </p:sp>
        <p:sp>
          <p:nvSpPr>
            <p:cNvPr id="36" name="Oval 35">
              <a:extLst>
                <a:ext uri="{FF2B5EF4-FFF2-40B4-BE49-F238E27FC236}">
                  <a16:creationId xmlns:a16="http://schemas.microsoft.com/office/drawing/2014/main" id="{A087FF29-4C94-45CE-8C0F-9A14733D01BF}"/>
                </a:ext>
              </a:extLst>
            </p:cNvPr>
            <p:cNvSpPr/>
            <p:nvPr/>
          </p:nvSpPr>
          <p:spPr>
            <a:xfrm>
              <a:off x="5034503" y="4690961"/>
              <a:ext cx="1775792" cy="1775792"/>
            </a:xfrm>
            <a:prstGeom prst="ellipse">
              <a:avLst/>
            </a:prstGeom>
            <a:solidFill>
              <a:srgbClr val="7030A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a:t>
              </a:r>
              <a:endParaRPr lang="el-GR" dirty="0"/>
            </a:p>
          </p:txBody>
        </p:sp>
        <p:sp>
          <p:nvSpPr>
            <p:cNvPr id="37" name="Oval 36">
              <a:extLst>
                <a:ext uri="{FF2B5EF4-FFF2-40B4-BE49-F238E27FC236}">
                  <a16:creationId xmlns:a16="http://schemas.microsoft.com/office/drawing/2014/main" id="{8627ABF5-366A-40EA-AF22-55A87F447EFD}"/>
                </a:ext>
              </a:extLst>
            </p:cNvPr>
            <p:cNvSpPr/>
            <p:nvPr/>
          </p:nvSpPr>
          <p:spPr>
            <a:xfrm>
              <a:off x="3823863" y="3434556"/>
              <a:ext cx="1775792" cy="1775792"/>
            </a:xfrm>
            <a:prstGeom prst="ellipse">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Environment</a:t>
              </a:r>
              <a:endParaRPr lang="el-GR" dirty="0"/>
            </a:p>
          </p:txBody>
        </p:sp>
        <p:sp>
          <p:nvSpPr>
            <p:cNvPr id="38" name="Oval 37">
              <a:extLst>
                <a:ext uri="{FF2B5EF4-FFF2-40B4-BE49-F238E27FC236}">
                  <a16:creationId xmlns:a16="http://schemas.microsoft.com/office/drawing/2014/main" id="{7CD35A5A-235C-492C-BB64-7550B3E340A6}"/>
                </a:ext>
              </a:extLst>
            </p:cNvPr>
            <p:cNvSpPr/>
            <p:nvPr/>
          </p:nvSpPr>
          <p:spPr>
            <a:xfrm>
              <a:off x="4045560" y="1681344"/>
              <a:ext cx="1775792" cy="1775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a:t>
              </a:r>
              <a:endParaRPr lang="el-GR" dirty="0"/>
            </a:p>
          </p:txBody>
        </p:sp>
      </p:grpSp>
      <p:cxnSp>
        <p:nvCxnSpPr>
          <p:cNvPr id="3" name="Straight Arrow Connector 2">
            <a:extLst>
              <a:ext uri="{FF2B5EF4-FFF2-40B4-BE49-F238E27FC236}">
                <a16:creationId xmlns:a16="http://schemas.microsoft.com/office/drawing/2014/main" id="{B7532B84-FA04-4B1B-AB22-B39AE0A96176}"/>
              </a:ext>
            </a:extLst>
          </p:cNvPr>
          <p:cNvCxnSpPr/>
          <p:nvPr/>
        </p:nvCxnSpPr>
        <p:spPr>
          <a:xfrm>
            <a:off x="3643532" y="2291069"/>
            <a:ext cx="2196000" cy="0"/>
          </a:xfrm>
          <a:prstGeom prst="straightConnector1">
            <a:avLst/>
          </a:prstGeom>
          <a:ln w="730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972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a:extLst>
              <a:ext uri="{FF2B5EF4-FFF2-40B4-BE49-F238E27FC236}">
                <a16:creationId xmlns:a16="http://schemas.microsoft.com/office/drawing/2014/main" id="{053F937B-8275-4FA2-A8FE-7001969720C6}"/>
              </a:ext>
            </a:extLst>
          </p:cNvPr>
          <p:cNvSpPr txBox="1">
            <a:spLocks noChangeArrowheads="1"/>
          </p:cNvSpPr>
          <p:nvPr/>
        </p:nvSpPr>
        <p:spPr bwMode="auto">
          <a:xfrm>
            <a:off x="11008916" y="6690519"/>
            <a:ext cx="12824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C8ED8ABE-97E8-4E46-AC57-9E86B0A87ADC}" type="slidenum">
              <a:rPr lang="en-US" altLang="el-GR" sz="900">
                <a:solidFill>
                  <a:srgbClr val="164F86"/>
                </a:solidFill>
              </a:rPr>
              <a:pPr>
                <a:buClrTx/>
                <a:buFontTx/>
                <a:buNone/>
              </a:pPr>
              <a:t>63</a:t>
            </a:fld>
            <a:endParaRPr lang="en-US" altLang="el-GR" sz="900">
              <a:solidFill>
                <a:srgbClr val="164F86"/>
              </a:solidFill>
            </a:endParaRPr>
          </a:p>
        </p:txBody>
      </p:sp>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4403725" cy="533400"/>
          </a:xfrm>
          <a:ln/>
        </p:spPr>
        <p:txBody>
          <a:bodyPr vert="horz" lIns="91440" tIns="45720" rIns="91440" bIns="45720" rtlCol="0" anchor="ctr">
            <a:noAutofit/>
          </a:bodyPr>
          <a:lstStyle/>
          <a:p>
            <a:r>
              <a:rPr lang="en-US" sz="3200" b="1" dirty="0">
                <a:solidFill>
                  <a:srgbClr val="1E276E"/>
                </a:solidFill>
              </a:rPr>
              <a:t>The product life-cycle</a:t>
            </a:r>
            <a:endParaRPr lang="el-GR" sz="3200" b="1" dirty="0">
              <a:solidFill>
                <a:srgbClr val="1E276E"/>
              </a:solidFill>
            </a:endParaRPr>
          </a:p>
        </p:txBody>
      </p:sp>
      <p:sp>
        <p:nvSpPr>
          <p:cNvPr id="32791" name="Rectangle 23">
            <a:extLst>
              <a:ext uri="{FF2B5EF4-FFF2-40B4-BE49-F238E27FC236}">
                <a16:creationId xmlns:a16="http://schemas.microsoft.com/office/drawing/2014/main" id="{CF8202AC-2253-458B-9B53-CE58F70F155E}"/>
              </a:ext>
            </a:extLst>
          </p:cNvPr>
          <p:cNvSpPr>
            <a:spLocks noGrp="1" noChangeArrowheads="1"/>
          </p:cNvSpPr>
          <p:nvPr>
            <p:ph type="body" idx="4294967295"/>
          </p:nvPr>
        </p:nvSpPr>
        <p:spPr>
          <a:xfrm>
            <a:off x="387933" y="2077345"/>
            <a:ext cx="5342571" cy="3901423"/>
          </a:xfrm>
          <a:ln/>
        </p:spPr>
        <p:txBody>
          <a:bodyPr>
            <a:normAutofit fontScale="92500" lnSpcReduction="20000"/>
          </a:bodyPr>
          <a:lstStyle/>
          <a:p>
            <a:r>
              <a:rPr lang="en-US" sz="2000" dirty="0">
                <a:solidFill>
                  <a:srgbClr val="1E276E"/>
                </a:solidFill>
              </a:rPr>
              <a:t>4 stages: introduction, growth, maturity, decline.</a:t>
            </a:r>
          </a:p>
          <a:p>
            <a:pPr marL="0" indent="0">
              <a:buNone/>
            </a:pPr>
            <a:r>
              <a:rPr lang="en-US" sz="2000" dirty="0">
                <a:solidFill>
                  <a:srgbClr val="1E276E"/>
                </a:solidFill>
              </a:rPr>
              <a:t>Marketing Objectives</a:t>
            </a:r>
          </a:p>
          <a:p>
            <a:r>
              <a:rPr lang="en-US" sz="2000" dirty="0">
                <a:solidFill>
                  <a:srgbClr val="1E276E"/>
                </a:solidFill>
              </a:rPr>
              <a:t>Introduction: to gain awareness</a:t>
            </a:r>
          </a:p>
          <a:p>
            <a:r>
              <a:rPr lang="en-US" sz="2000" dirty="0">
                <a:solidFill>
                  <a:srgbClr val="1E276E"/>
                </a:solidFill>
              </a:rPr>
              <a:t>Growth: to stress differentiation from competition</a:t>
            </a:r>
          </a:p>
          <a:p>
            <a:r>
              <a:rPr lang="en-US" sz="2000" dirty="0">
                <a:solidFill>
                  <a:srgbClr val="1E276E"/>
                </a:solidFill>
              </a:rPr>
              <a:t>Maturity: to develop brand loyalty</a:t>
            </a:r>
          </a:p>
          <a:p>
            <a:r>
              <a:rPr lang="en-US" sz="2000" dirty="0">
                <a:solidFill>
                  <a:srgbClr val="1E276E"/>
                </a:solidFill>
              </a:rPr>
              <a:t>Decline: to harvest</a:t>
            </a:r>
          </a:p>
          <a:p>
            <a:pPr marL="0" indent="0">
              <a:buNone/>
            </a:pPr>
            <a:r>
              <a:rPr lang="en-US" sz="2000" dirty="0">
                <a:solidFill>
                  <a:srgbClr val="1E276E"/>
                </a:solidFill>
              </a:rPr>
              <a:t>Extending the product life-cycle</a:t>
            </a:r>
          </a:p>
          <a:p>
            <a:r>
              <a:rPr lang="en-US" sz="2000" dirty="0">
                <a:solidFill>
                  <a:srgbClr val="1E276E"/>
                </a:solidFill>
              </a:rPr>
              <a:t>New product variations</a:t>
            </a:r>
          </a:p>
          <a:p>
            <a:r>
              <a:rPr lang="en-US" sz="2000" dirty="0">
                <a:solidFill>
                  <a:srgbClr val="1E276E"/>
                </a:solidFill>
              </a:rPr>
              <a:t>New product appearance</a:t>
            </a:r>
          </a:p>
          <a:p>
            <a:r>
              <a:rPr lang="en-US" sz="2000" dirty="0">
                <a:solidFill>
                  <a:srgbClr val="1E276E"/>
                </a:solidFill>
              </a:rPr>
              <a:t>New markets</a:t>
            </a:r>
          </a:p>
          <a:p>
            <a:r>
              <a:rPr lang="en-US" sz="2000" dirty="0">
                <a:solidFill>
                  <a:srgbClr val="1E276E"/>
                </a:solidFill>
              </a:rPr>
              <a:t>Different sales strategies/points</a:t>
            </a: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A5D87600-AEE5-4B79-B46C-7A83DD68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136" y="1666875"/>
            <a:ext cx="4914900" cy="3524250"/>
          </a:xfrm>
          <a:prstGeom prst="rect">
            <a:avLst/>
          </a:prstGeom>
        </p:spPr>
      </p:pic>
    </p:spTree>
    <p:extLst>
      <p:ext uri="{BB962C8B-B14F-4D97-AF65-F5344CB8AC3E}">
        <p14:creationId xmlns:p14="http://schemas.microsoft.com/office/powerpoint/2010/main" val="1081770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a:extLst>
              <a:ext uri="{FF2B5EF4-FFF2-40B4-BE49-F238E27FC236}">
                <a16:creationId xmlns:a16="http://schemas.microsoft.com/office/drawing/2014/main" id="{053F937B-8275-4FA2-A8FE-7001969720C6}"/>
              </a:ext>
            </a:extLst>
          </p:cNvPr>
          <p:cNvSpPr txBox="1">
            <a:spLocks noChangeArrowheads="1"/>
          </p:cNvSpPr>
          <p:nvPr/>
        </p:nvSpPr>
        <p:spPr bwMode="auto">
          <a:xfrm>
            <a:off x="11008916" y="6690519"/>
            <a:ext cx="12824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C8ED8ABE-97E8-4E46-AC57-9E86B0A87ADC}" type="slidenum">
              <a:rPr lang="en-US" altLang="el-GR" sz="900">
                <a:solidFill>
                  <a:srgbClr val="164F86"/>
                </a:solidFill>
              </a:rPr>
              <a:pPr>
                <a:buClrTx/>
                <a:buFontTx/>
                <a:buNone/>
              </a:pPr>
              <a:t>64</a:t>
            </a:fld>
            <a:endParaRPr lang="en-US" altLang="el-GR" sz="900">
              <a:solidFill>
                <a:srgbClr val="164F86"/>
              </a:solidFill>
            </a:endParaRPr>
          </a:p>
        </p:txBody>
      </p:sp>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4403725" cy="533400"/>
          </a:xfrm>
          <a:ln/>
        </p:spPr>
        <p:txBody>
          <a:bodyPr vert="horz" lIns="91440" tIns="45720" rIns="91440" bIns="45720" rtlCol="0" anchor="ctr">
            <a:noAutofit/>
          </a:bodyPr>
          <a:lstStyle/>
          <a:p>
            <a:r>
              <a:rPr lang="en-US" sz="3200" b="1" dirty="0">
                <a:solidFill>
                  <a:srgbClr val="1E276E"/>
                </a:solidFill>
              </a:rPr>
              <a:t>Strategic management</a:t>
            </a:r>
            <a:endParaRPr lang="el-GR" sz="3200" b="1" dirty="0">
              <a:solidFill>
                <a:srgbClr val="1E276E"/>
              </a:solidFill>
            </a:endParaRPr>
          </a:p>
        </p:txBody>
      </p:sp>
      <p:sp>
        <p:nvSpPr>
          <p:cNvPr id="32791" name="Rectangle 23">
            <a:extLst>
              <a:ext uri="{FF2B5EF4-FFF2-40B4-BE49-F238E27FC236}">
                <a16:creationId xmlns:a16="http://schemas.microsoft.com/office/drawing/2014/main" id="{CF8202AC-2253-458B-9B53-CE58F70F155E}"/>
              </a:ext>
            </a:extLst>
          </p:cNvPr>
          <p:cNvSpPr>
            <a:spLocks noGrp="1" noChangeArrowheads="1"/>
          </p:cNvSpPr>
          <p:nvPr>
            <p:ph type="body" idx="4294967295"/>
          </p:nvPr>
        </p:nvSpPr>
        <p:spPr>
          <a:xfrm>
            <a:off x="387933" y="2077345"/>
            <a:ext cx="5708067" cy="3901423"/>
          </a:xfrm>
          <a:ln/>
        </p:spPr>
        <p:txBody>
          <a:bodyPr>
            <a:normAutofit/>
          </a:bodyPr>
          <a:lstStyle/>
          <a:p>
            <a:r>
              <a:rPr lang="en-US" sz="2400" dirty="0">
                <a:solidFill>
                  <a:srgbClr val="1E276E"/>
                </a:solidFill>
              </a:rPr>
              <a:t>Build product strategy and approach to markets</a:t>
            </a:r>
          </a:p>
          <a:p>
            <a:r>
              <a:rPr lang="en-US" sz="2400" dirty="0">
                <a:solidFill>
                  <a:srgbClr val="1E276E"/>
                </a:solidFill>
              </a:rPr>
              <a:t>Approach sales agents</a:t>
            </a:r>
          </a:p>
          <a:p>
            <a:r>
              <a:rPr lang="en-US" sz="2400" dirty="0">
                <a:solidFill>
                  <a:srgbClr val="1E276E"/>
                </a:solidFill>
              </a:rPr>
              <a:t>Negotiate contracts</a:t>
            </a:r>
          </a:p>
          <a:p>
            <a:r>
              <a:rPr lang="en-US" sz="2400" dirty="0">
                <a:solidFill>
                  <a:srgbClr val="1E276E"/>
                </a:solidFill>
              </a:rPr>
              <a:t>Build product range and pricing</a:t>
            </a:r>
          </a:p>
          <a:p>
            <a:r>
              <a:rPr lang="en-US" sz="2400" dirty="0">
                <a:solidFill>
                  <a:srgbClr val="1E276E"/>
                </a:solidFill>
              </a:rPr>
              <a:t>Build marketing systems (web, ads, media)</a:t>
            </a:r>
          </a:p>
          <a:p>
            <a:r>
              <a:rPr lang="en-US" sz="2400" dirty="0">
                <a:solidFill>
                  <a:srgbClr val="1E276E"/>
                </a:solidFill>
              </a:rPr>
              <a:t>Go to the market</a:t>
            </a:r>
          </a:p>
          <a:p>
            <a:r>
              <a:rPr lang="en-US" sz="2400" dirty="0">
                <a:solidFill>
                  <a:srgbClr val="1E276E"/>
                </a:solidFill>
              </a:rPr>
              <a:t>Sell</a:t>
            </a: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id="{D038CD0A-E8F3-43F4-BA89-BC0027036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097" y="1223566"/>
            <a:ext cx="4876800" cy="4876800"/>
          </a:xfrm>
          <a:prstGeom prst="rect">
            <a:avLst/>
          </a:prstGeom>
        </p:spPr>
      </p:pic>
    </p:spTree>
    <p:extLst>
      <p:ext uri="{BB962C8B-B14F-4D97-AF65-F5344CB8AC3E}">
        <p14:creationId xmlns:p14="http://schemas.microsoft.com/office/powerpoint/2010/main" val="419894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a:extLst>
              <a:ext uri="{FF2B5EF4-FFF2-40B4-BE49-F238E27FC236}">
                <a16:creationId xmlns:a16="http://schemas.microsoft.com/office/drawing/2014/main" id="{053F937B-8275-4FA2-A8FE-7001969720C6}"/>
              </a:ext>
            </a:extLst>
          </p:cNvPr>
          <p:cNvSpPr txBox="1">
            <a:spLocks noChangeArrowheads="1"/>
          </p:cNvSpPr>
          <p:nvPr/>
        </p:nvSpPr>
        <p:spPr bwMode="auto">
          <a:xfrm>
            <a:off x="11008916" y="6690519"/>
            <a:ext cx="12824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C8ED8ABE-97E8-4E46-AC57-9E86B0A87ADC}" type="slidenum">
              <a:rPr lang="en-US" altLang="el-GR" sz="900">
                <a:solidFill>
                  <a:srgbClr val="164F86"/>
                </a:solidFill>
              </a:rPr>
              <a:pPr>
                <a:buClrTx/>
                <a:buFontTx/>
                <a:buNone/>
              </a:pPr>
              <a:t>65</a:t>
            </a:fld>
            <a:endParaRPr lang="en-US" altLang="el-GR" sz="900">
              <a:solidFill>
                <a:srgbClr val="164F86"/>
              </a:solidFill>
            </a:endParaRPr>
          </a:p>
        </p:txBody>
      </p:sp>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4403725" cy="533400"/>
          </a:xfrm>
          <a:ln/>
        </p:spPr>
        <p:txBody>
          <a:bodyPr vert="horz" lIns="91440" tIns="45720" rIns="91440" bIns="45720" rtlCol="0" anchor="ctr">
            <a:noAutofit/>
          </a:bodyPr>
          <a:lstStyle/>
          <a:p>
            <a:r>
              <a:rPr lang="en-US" sz="3200" b="1" dirty="0">
                <a:solidFill>
                  <a:srgbClr val="1E276E"/>
                </a:solidFill>
              </a:rPr>
              <a:t>Profitability analysis</a:t>
            </a:r>
            <a:endParaRPr lang="el-GR" sz="3200" b="1" dirty="0">
              <a:solidFill>
                <a:srgbClr val="1E276E"/>
              </a:solidFill>
            </a:endParaRPr>
          </a:p>
        </p:txBody>
      </p:sp>
      <p:sp>
        <p:nvSpPr>
          <p:cNvPr id="32791" name="Rectangle 23">
            <a:extLst>
              <a:ext uri="{FF2B5EF4-FFF2-40B4-BE49-F238E27FC236}">
                <a16:creationId xmlns:a16="http://schemas.microsoft.com/office/drawing/2014/main" id="{CF8202AC-2253-458B-9B53-CE58F70F155E}"/>
              </a:ext>
            </a:extLst>
          </p:cNvPr>
          <p:cNvSpPr>
            <a:spLocks noGrp="1" noChangeArrowheads="1"/>
          </p:cNvSpPr>
          <p:nvPr>
            <p:ph type="body" idx="4294967295"/>
          </p:nvPr>
        </p:nvSpPr>
        <p:spPr>
          <a:xfrm>
            <a:off x="387933" y="2077345"/>
            <a:ext cx="6772522" cy="3901423"/>
          </a:xfrm>
          <a:ln/>
        </p:spPr>
        <p:txBody>
          <a:bodyPr>
            <a:normAutofit/>
          </a:bodyPr>
          <a:lstStyle/>
          <a:p>
            <a:r>
              <a:rPr lang="en-US" sz="2100" dirty="0">
                <a:solidFill>
                  <a:srgbClr val="1E276E"/>
                </a:solidFill>
              </a:rPr>
              <a:t>Find the true cost of your product. Include items like: property and equipment leases, loan repayments, utilities, commissions of employees, markdowns, damaged inventory, shrinkage (e.g. shoplifting), employee discounts, etc.</a:t>
            </a:r>
          </a:p>
          <a:p>
            <a:r>
              <a:rPr lang="en-US" sz="2100" dirty="0">
                <a:solidFill>
                  <a:srgbClr val="1E276E"/>
                </a:solidFill>
              </a:rPr>
              <a:t>Find how profit differs according to market segmentation: </a:t>
            </a:r>
            <a:r>
              <a:rPr lang="en-US" sz="2100" b="1" dirty="0">
                <a:solidFill>
                  <a:srgbClr val="1E276E"/>
                </a:solidFill>
              </a:rPr>
              <a:t>80% of profit comes for 20% of customer base</a:t>
            </a:r>
          </a:p>
          <a:p>
            <a:r>
              <a:rPr lang="en-US" sz="2100" dirty="0">
                <a:solidFill>
                  <a:srgbClr val="1E276E"/>
                </a:solidFill>
              </a:rPr>
              <a:t>Find how it differs according to type of product/service</a:t>
            </a:r>
          </a:p>
          <a:p>
            <a:r>
              <a:rPr lang="en-US" sz="2100" dirty="0">
                <a:solidFill>
                  <a:srgbClr val="1E276E"/>
                </a:solidFill>
              </a:rPr>
              <a:t>Make management decisions to increase profits</a:t>
            </a: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Profit business design. - Download Free Vectors, Clipart Graphics &amp; Vector  Art">
            <a:extLst>
              <a:ext uri="{FF2B5EF4-FFF2-40B4-BE49-F238E27FC236}">
                <a16:creationId xmlns:a16="http://schemas.microsoft.com/office/drawing/2014/main" id="{8B807B68-A483-40A8-B5F2-701EC0BBC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135" y="2077345"/>
            <a:ext cx="3569762" cy="356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3164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27608F-83E7-4685-B5A4-C2E04ED0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228" y="1852259"/>
            <a:ext cx="6172669" cy="4450064"/>
          </a:xfrm>
          <a:prstGeom prst="rect">
            <a:avLst/>
          </a:prstGeom>
        </p:spPr>
      </p:pic>
      <p:sp>
        <p:nvSpPr>
          <p:cNvPr id="32785" name="Text Box 17">
            <a:extLst>
              <a:ext uri="{FF2B5EF4-FFF2-40B4-BE49-F238E27FC236}">
                <a16:creationId xmlns:a16="http://schemas.microsoft.com/office/drawing/2014/main" id="{053F937B-8275-4FA2-A8FE-7001969720C6}"/>
              </a:ext>
            </a:extLst>
          </p:cNvPr>
          <p:cNvSpPr txBox="1">
            <a:spLocks noChangeArrowheads="1"/>
          </p:cNvSpPr>
          <p:nvPr/>
        </p:nvSpPr>
        <p:spPr bwMode="auto">
          <a:xfrm>
            <a:off x="11008916" y="6690519"/>
            <a:ext cx="12824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C8ED8ABE-97E8-4E46-AC57-9E86B0A87ADC}" type="slidenum">
              <a:rPr lang="en-US" altLang="el-GR" sz="900">
                <a:solidFill>
                  <a:srgbClr val="164F86"/>
                </a:solidFill>
              </a:rPr>
              <a:pPr>
                <a:buClrTx/>
                <a:buFontTx/>
                <a:buNone/>
              </a:pPr>
              <a:t>66</a:t>
            </a:fld>
            <a:endParaRPr lang="en-US" altLang="el-GR" sz="900">
              <a:solidFill>
                <a:srgbClr val="164F86"/>
              </a:solidFill>
            </a:endParaRPr>
          </a:p>
        </p:txBody>
      </p:sp>
      <p:sp>
        <p:nvSpPr>
          <p:cNvPr id="32787" name="Rectangle 19">
            <a:extLst>
              <a:ext uri="{FF2B5EF4-FFF2-40B4-BE49-F238E27FC236}">
                <a16:creationId xmlns:a16="http://schemas.microsoft.com/office/drawing/2014/main" id="{B8B2CECD-683A-46DE-9920-4D4E0B655AE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8" name="Rectangle 20">
            <a:extLst>
              <a:ext uri="{FF2B5EF4-FFF2-40B4-BE49-F238E27FC236}">
                <a16:creationId xmlns:a16="http://schemas.microsoft.com/office/drawing/2014/main" id="{5D03BA12-380D-4897-AC1B-CCB5AC923ED5}"/>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89" name="Rectangle 21">
            <a:extLst>
              <a:ext uri="{FF2B5EF4-FFF2-40B4-BE49-F238E27FC236}">
                <a16:creationId xmlns:a16="http://schemas.microsoft.com/office/drawing/2014/main" id="{14BF60C1-7FD1-442F-9219-3583F121C375}"/>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2790" name="Rectangle 22">
            <a:extLst>
              <a:ext uri="{FF2B5EF4-FFF2-40B4-BE49-F238E27FC236}">
                <a16:creationId xmlns:a16="http://schemas.microsoft.com/office/drawing/2014/main" id="{DB72642E-2186-426B-8B07-7F6FCA58D0E0}"/>
              </a:ext>
            </a:extLst>
          </p:cNvPr>
          <p:cNvSpPr>
            <a:spLocks noGrp="1" noChangeArrowheads="1"/>
          </p:cNvSpPr>
          <p:nvPr>
            <p:ph type="title" idx="4294967295"/>
          </p:nvPr>
        </p:nvSpPr>
        <p:spPr>
          <a:xfrm>
            <a:off x="905272" y="389732"/>
            <a:ext cx="6001965" cy="533400"/>
          </a:xfrm>
          <a:ln/>
        </p:spPr>
        <p:txBody>
          <a:bodyPr vert="horz" lIns="91440" tIns="45720" rIns="91440" bIns="45720" rtlCol="0" anchor="ctr">
            <a:noAutofit/>
          </a:bodyPr>
          <a:lstStyle/>
          <a:p>
            <a:r>
              <a:rPr lang="en-US" sz="3200" b="1" dirty="0">
                <a:solidFill>
                  <a:srgbClr val="1E276E"/>
                </a:solidFill>
              </a:rPr>
              <a:t>Product performance analysis</a:t>
            </a:r>
            <a:endParaRPr lang="el-GR" sz="3200" b="1" dirty="0">
              <a:solidFill>
                <a:srgbClr val="1E276E"/>
              </a:solidFill>
            </a:endParaRPr>
          </a:p>
        </p:txBody>
      </p:sp>
      <p:sp>
        <p:nvSpPr>
          <p:cNvPr id="32791" name="Rectangle 23">
            <a:extLst>
              <a:ext uri="{FF2B5EF4-FFF2-40B4-BE49-F238E27FC236}">
                <a16:creationId xmlns:a16="http://schemas.microsoft.com/office/drawing/2014/main" id="{CF8202AC-2253-458B-9B53-CE58F70F155E}"/>
              </a:ext>
            </a:extLst>
          </p:cNvPr>
          <p:cNvSpPr>
            <a:spLocks noGrp="1" noChangeArrowheads="1"/>
          </p:cNvSpPr>
          <p:nvPr>
            <p:ph type="body" idx="4294967295"/>
          </p:nvPr>
        </p:nvSpPr>
        <p:spPr>
          <a:xfrm>
            <a:off x="387933" y="2738524"/>
            <a:ext cx="5342571" cy="2677535"/>
          </a:xfrm>
          <a:ln/>
        </p:spPr>
        <p:txBody>
          <a:bodyPr>
            <a:normAutofit/>
          </a:bodyPr>
          <a:lstStyle/>
          <a:p>
            <a:pPr marL="0" indent="0">
              <a:buNone/>
            </a:pPr>
            <a:r>
              <a:rPr lang="en-US" sz="2400" dirty="0">
                <a:solidFill>
                  <a:srgbClr val="1E276E"/>
                </a:solidFill>
              </a:rPr>
              <a:t>Assess: </a:t>
            </a:r>
          </a:p>
          <a:p>
            <a:r>
              <a:rPr lang="en-US" sz="2400" dirty="0">
                <a:solidFill>
                  <a:srgbClr val="1E276E"/>
                </a:solidFill>
              </a:rPr>
              <a:t>Product technical performance </a:t>
            </a:r>
          </a:p>
          <a:p>
            <a:r>
              <a:rPr lang="en-US" sz="2400" dirty="0">
                <a:solidFill>
                  <a:srgbClr val="1E276E"/>
                </a:solidFill>
              </a:rPr>
              <a:t>Process efficiency (production, market placement, </a:t>
            </a:r>
            <a:r>
              <a:rPr lang="en-US" sz="2400" dirty="0" err="1">
                <a:solidFill>
                  <a:srgbClr val="1E276E"/>
                </a:solidFill>
              </a:rPr>
              <a:t>etc</a:t>
            </a:r>
            <a:r>
              <a:rPr lang="en-US" sz="2400" dirty="0">
                <a:solidFill>
                  <a:srgbClr val="1E276E"/>
                </a:solidFill>
              </a:rPr>
              <a:t>)</a:t>
            </a:r>
          </a:p>
          <a:p>
            <a:r>
              <a:rPr lang="en-US" sz="2400" dirty="0">
                <a:solidFill>
                  <a:srgbClr val="1E276E"/>
                </a:solidFill>
              </a:rPr>
              <a:t>Customer satisfaction</a:t>
            </a:r>
          </a:p>
          <a:p>
            <a:r>
              <a:rPr lang="en-US" sz="2400" dirty="0">
                <a:solidFill>
                  <a:srgbClr val="1E276E"/>
                </a:solidFill>
              </a:rPr>
              <a:t>Financial performance</a:t>
            </a:r>
          </a:p>
        </p:txBody>
      </p:sp>
      <p:pic>
        <p:nvPicPr>
          <p:cNvPr id="32792" name="Picture 24">
            <a:extLst>
              <a:ext uri="{FF2B5EF4-FFF2-40B4-BE49-F238E27FC236}">
                <a16:creationId xmlns:a16="http://schemas.microsoft.com/office/drawing/2014/main" id="{87EB2093-D50D-415B-8D5F-643BF65E1D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1921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B2DFE547-64FC-43C4-9080-581FEE27B9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 r="27"/>
          <a:stretch>
            <a:fillRect/>
          </a:stretch>
        </p:blipFill>
        <p:spPr bwMode="auto">
          <a:xfrm>
            <a:off x="8306991" y="2082800"/>
            <a:ext cx="2407444" cy="4244975"/>
          </a:xfrm>
          <a:prstGeom prst="rect">
            <a:avLst/>
          </a:prstGeom>
          <a:noFill/>
          <a:ln>
            <a:noFill/>
          </a:ln>
          <a:effectLst/>
          <a:extLst>
            <a:ext uri="{909E8E84-426E-40DD-AFC4-6F175D3DCCD1}">
              <a14:hiddenFill xmlns:a14="http://schemas.microsoft.com/office/drawing/2010/main">
                <a:blipFill dpi="0" rotWithShape="0">
                  <a:blip/>
                  <a:srcRect l="27" r="2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Rectangle 2">
            <a:extLst>
              <a:ext uri="{FF2B5EF4-FFF2-40B4-BE49-F238E27FC236}">
                <a16:creationId xmlns:a16="http://schemas.microsoft.com/office/drawing/2014/main" id="{F042D6D3-9EBE-4DFF-A027-1E9252A5D796}"/>
              </a:ext>
            </a:extLst>
          </p:cNvPr>
          <p:cNvSpPr>
            <a:spLocks noChangeArrowheads="1"/>
          </p:cNvSpPr>
          <p:nvPr/>
        </p:nvSpPr>
        <p:spPr bwMode="auto">
          <a:xfrm>
            <a:off x="8697516" y="2634457"/>
            <a:ext cx="1557338" cy="919956"/>
          </a:xfrm>
          <a:prstGeom prst="rect">
            <a:avLst/>
          </a:pr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27" name="Rectangle 3">
            <a:extLst>
              <a:ext uri="{FF2B5EF4-FFF2-40B4-BE49-F238E27FC236}">
                <a16:creationId xmlns:a16="http://schemas.microsoft.com/office/drawing/2014/main" id="{84BC21E6-659B-4CE7-BEAD-06273C5889BF}"/>
              </a:ext>
            </a:extLst>
          </p:cNvPr>
          <p:cNvSpPr>
            <a:spLocks noChangeArrowheads="1"/>
          </p:cNvSpPr>
          <p:nvPr/>
        </p:nvSpPr>
        <p:spPr bwMode="auto">
          <a:xfrm>
            <a:off x="8697516" y="3554413"/>
            <a:ext cx="1557338" cy="919163"/>
          </a:xfrm>
          <a:prstGeom prst="rect">
            <a:avLst/>
          </a:prstGeom>
          <a:solidFill>
            <a:srgbClr val="EB793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28" name="Rectangle 4">
            <a:extLst>
              <a:ext uri="{FF2B5EF4-FFF2-40B4-BE49-F238E27FC236}">
                <a16:creationId xmlns:a16="http://schemas.microsoft.com/office/drawing/2014/main" id="{A5D2680D-56B8-4DD5-B21E-CC2FB1AF3384}"/>
              </a:ext>
            </a:extLst>
          </p:cNvPr>
          <p:cNvSpPr>
            <a:spLocks noChangeArrowheads="1"/>
          </p:cNvSpPr>
          <p:nvPr/>
        </p:nvSpPr>
        <p:spPr bwMode="auto">
          <a:xfrm>
            <a:off x="8697516" y="4473575"/>
            <a:ext cx="1557338" cy="919957"/>
          </a:xfrm>
          <a:prstGeom prst="rect">
            <a:avLst/>
          </a:prstGeom>
          <a:solidFill>
            <a:srgbClr val="FFD46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32" name="Rectangle 8">
            <a:extLst>
              <a:ext uri="{FF2B5EF4-FFF2-40B4-BE49-F238E27FC236}">
                <a16:creationId xmlns:a16="http://schemas.microsoft.com/office/drawing/2014/main" id="{B4470915-96D1-4753-93DC-8D9BB16F4425}"/>
              </a:ext>
            </a:extLst>
          </p:cNvPr>
          <p:cNvSpPr>
            <a:spLocks noChangeArrowheads="1"/>
          </p:cNvSpPr>
          <p:nvPr/>
        </p:nvSpPr>
        <p:spPr bwMode="auto">
          <a:xfrm>
            <a:off x="1273572" y="2665413"/>
            <a:ext cx="481807" cy="481807"/>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33" name="AutoShape 9">
            <a:extLst>
              <a:ext uri="{FF2B5EF4-FFF2-40B4-BE49-F238E27FC236}">
                <a16:creationId xmlns:a16="http://schemas.microsoft.com/office/drawing/2014/main" id="{C1B120FE-540E-4AEB-AFE7-C20F04F9A5EB}"/>
              </a:ext>
            </a:extLst>
          </p:cNvPr>
          <p:cNvSpPr>
            <a:spLocks noChangeArrowheads="1"/>
          </p:cNvSpPr>
          <p:nvPr/>
        </p:nvSpPr>
        <p:spPr bwMode="auto">
          <a:xfrm>
            <a:off x="1387079" y="2778919"/>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34" name="Rectangle 10">
            <a:extLst>
              <a:ext uri="{FF2B5EF4-FFF2-40B4-BE49-F238E27FC236}">
                <a16:creationId xmlns:a16="http://schemas.microsoft.com/office/drawing/2014/main" id="{5E29EC7A-BF56-460C-97FD-F8882ECCF5CE}"/>
              </a:ext>
            </a:extLst>
          </p:cNvPr>
          <p:cNvSpPr>
            <a:spLocks noChangeArrowheads="1"/>
          </p:cNvSpPr>
          <p:nvPr/>
        </p:nvSpPr>
        <p:spPr bwMode="auto">
          <a:xfrm>
            <a:off x="8693547" y="3378994"/>
            <a:ext cx="1557338" cy="176213"/>
          </a:xfrm>
          <a:prstGeom prst="rect">
            <a:avLst/>
          </a:prstGeom>
          <a:solidFill>
            <a:srgbClr val="D64B4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35" name="Rectangle 11">
            <a:extLst>
              <a:ext uri="{FF2B5EF4-FFF2-40B4-BE49-F238E27FC236}">
                <a16:creationId xmlns:a16="http://schemas.microsoft.com/office/drawing/2014/main" id="{9F83E87C-7E71-4F03-903C-C562DAA0765A}"/>
              </a:ext>
            </a:extLst>
          </p:cNvPr>
          <p:cNvSpPr>
            <a:spLocks noChangeArrowheads="1"/>
          </p:cNvSpPr>
          <p:nvPr/>
        </p:nvSpPr>
        <p:spPr bwMode="auto">
          <a:xfrm>
            <a:off x="8697516" y="4298157"/>
            <a:ext cx="1557338" cy="175419"/>
          </a:xfrm>
          <a:prstGeom prst="rect">
            <a:avLst/>
          </a:prstGeom>
          <a:solidFill>
            <a:srgbClr val="D96E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36" name="Rectangle 12">
            <a:extLst>
              <a:ext uri="{FF2B5EF4-FFF2-40B4-BE49-F238E27FC236}">
                <a16:creationId xmlns:a16="http://schemas.microsoft.com/office/drawing/2014/main" id="{D917A3B0-ADD6-4766-B741-68C28E156FC8}"/>
              </a:ext>
            </a:extLst>
          </p:cNvPr>
          <p:cNvSpPr>
            <a:spLocks noChangeArrowheads="1"/>
          </p:cNvSpPr>
          <p:nvPr/>
        </p:nvSpPr>
        <p:spPr bwMode="auto">
          <a:xfrm>
            <a:off x="8697516" y="5218113"/>
            <a:ext cx="1557338" cy="175419"/>
          </a:xfrm>
          <a:prstGeom prst="rect">
            <a:avLst/>
          </a:pr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37" name="Text Box 13">
            <a:extLst>
              <a:ext uri="{FF2B5EF4-FFF2-40B4-BE49-F238E27FC236}">
                <a16:creationId xmlns:a16="http://schemas.microsoft.com/office/drawing/2014/main" id="{14E8ADB2-7823-404E-8BD8-1B889B3DCB89}"/>
              </a:ext>
            </a:extLst>
          </p:cNvPr>
          <p:cNvSpPr txBox="1">
            <a:spLocks noChangeArrowheads="1"/>
          </p:cNvSpPr>
          <p:nvPr/>
        </p:nvSpPr>
        <p:spPr bwMode="auto">
          <a:xfrm>
            <a:off x="11009710" y="6689725"/>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FC11F081-578E-4FBF-8844-B8D55C7C0475}" type="slidenum">
              <a:rPr lang="en-US" altLang="el-GR" sz="900">
                <a:solidFill>
                  <a:srgbClr val="164F86"/>
                </a:solidFill>
              </a:rPr>
              <a:pPr>
                <a:buClrTx/>
                <a:buFontTx/>
                <a:buNone/>
              </a:pPr>
              <a:t>67</a:t>
            </a:fld>
            <a:endParaRPr lang="en-US" altLang="el-GR" sz="900">
              <a:solidFill>
                <a:srgbClr val="164F86"/>
              </a:solidFill>
            </a:endParaRPr>
          </a:p>
        </p:txBody>
      </p:sp>
      <p:sp>
        <p:nvSpPr>
          <p:cNvPr id="26639" name="Rectangle 15">
            <a:extLst>
              <a:ext uri="{FF2B5EF4-FFF2-40B4-BE49-F238E27FC236}">
                <a16:creationId xmlns:a16="http://schemas.microsoft.com/office/drawing/2014/main" id="{396F0067-B8AF-4D86-99ED-17073CFF181C}"/>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0" name="Rectangle 16">
            <a:extLst>
              <a:ext uri="{FF2B5EF4-FFF2-40B4-BE49-F238E27FC236}">
                <a16:creationId xmlns:a16="http://schemas.microsoft.com/office/drawing/2014/main" id="{9D82CFF6-53BC-48A6-B0F3-6EDA74069EB4}"/>
              </a:ext>
            </a:extLst>
          </p:cNvPr>
          <p:cNvSpPr>
            <a:spLocks noChangeArrowheads="1"/>
          </p:cNvSpPr>
          <p:nvPr/>
        </p:nvSpPr>
        <p:spPr bwMode="auto">
          <a:xfrm>
            <a:off x="-3572" y="6692107"/>
            <a:ext cx="1108154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1" name="Rectangle 17">
            <a:extLst>
              <a:ext uri="{FF2B5EF4-FFF2-40B4-BE49-F238E27FC236}">
                <a16:creationId xmlns:a16="http://schemas.microsoft.com/office/drawing/2014/main" id="{F682B8AA-8A67-4382-93A8-384B4814BAC0}"/>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6643" name="Rectangle 19">
            <a:extLst>
              <a:ext uri="{FF2B5EF4-FFF2-40B4-BE49-F238E27FC236}">
                <a16:creationId xmlns:a16="http://schemas.microsoft.com/office/drawing/2014/main" id="{E8F80474-2D26-4862-90F8-3346833648CB}"/>
              </a:ext>
            </a:extLst>
          </p:cNvPr>
          <p:cNvSpPr>
            <a:spLocks noGrp="1" noChangeArrowheads="1"/>
          </p:cNvSpPr>
          <p:nvPr>
            <p:ph type="body" idx="4294967295"/>
          </p:nvPr>
        </p:nvSpPr>
        <p:spPr>
          <a:xfrm>
            <a:off x="1997472" y="2656682"/>
            <a:ext cx="5011738" cy="3096419"/>
          </a:xfrm>
          <a:ln/>
        </p:spPr>
        <p:txBody>
          <a:bodyPr/>
          <a:lstStyle/>
          <a:p>
            <a:pPr marL="0" indent="0">
              <a:buNone/>
            </a:pPr>
            <a:r>
              <a:rPr lang="en-US" dirty="0">
                <a:solidFill>
                  <a:srgbClr val="1E276E"/>
                </a:solidFill>
              </a:rPr>
              <a:t>and some other important concepts …</a:t>
            </a:r>
            <a:endParaRPr lang="el-GR" dirty="0">
              <a:solidFill>
                <a:srgbClr val="1E276E"/>
              </a:solidFill>
            </a:endParaRPr>
          </a:p>
        </p:txBody>
      </p:sp>
      <p:pic>
        <p:nvPicPr>
          <p:cNvPr id="26644" name="Picture 20">
            <a:extLst>
              <a:ext uri="{FF2B5EF4-FFF2-40B4-BE49-F238E27FC236}">
                <a16:creationId xmlns:a16="http://schemas.microsoft.com/office/drawing/2014/main" id="{75452E95-3259-49EF-BF52-F4A074C53A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0866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1272779" y="148763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The importance of IP (intellectual property)</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68</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1867296" y="1449531"/>
            <a:ext cx="4716383" cy="4543306"/>
          </a:xfrm>
          <a:ln/>
        </p:spPr>
        <p:txBody>
          <a:bodyPr>
            <a:normAutofit fontScale="92500"/>
          </a:bodyPr>
          <a:lstStyle/>
          <a:p>
            <a:pPr marL="0" indent="0">
              <a:buNone/>
            </a:pPr>
            <a:r>
              <a:rPr lang="en-GB" sz="2400" dirty="0">
                <a:solidFill>
                  <a:srgbClr val="1E276E"/>
                </a:solidFill>
              </a:rPr>
              <a:t>IP is a fundamental aspect of innovation.</a:t>
            </a:r>
          </a:p>
          <a:p>
            <a:pPr marL="0" indent="0">
              <a:buNone/>
            </a:pPr>
            <a:r>
              <a:rPr lang="en-GB" sz="2400" dirty="0">
                <a:solidFill>
                  <a:srgbClr val="1E276E"/>
                </a:solidFill>
              </a:rPr>
              <a:t>Innovation owners are responsible for ensuring ownership of IP together with their right to grant access to it. </a:t>
            </a:r>
          </a:p>
          <a:p>
            <a:pPr marL="0" indent="0">
              <a:buNone/>
            </a:pPr>
            <a:r>
              <a:rPr lang="en-GB" sz="2400" dirty="0">
                <a:solidFill>
                  <a:srgbClr val="1E276E"/>
                </a:solidFill>
              </a:rPr>
              <a:t>Sharing IP between project partners (i.e. product developers) is necessary for successful exploitation of innovation: thus consortium agreements or joint ownership.</a:t>
            </a:r>
          </a:p>
          <a:p>
            <a:pPr marL="0" indent="0">
              <a:buNone/>
            </a:pPr>
            <a:r>
              <a:rPr lang="en-GB" sz="2400" dirty="0">
                <a:solidFill>
                  <a:srgbClr val="1E276E"/>
                </a:solidFill>
              </a:rPr>
              <a:t>Several ways to protect IP: patent, copyright, trademark, confidential info</a:t>
            </a: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8A501A03-6D96-400A-931B-C7D160BCC9D5}"/>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8775290" y="2788495"/>
            <a:ext cx="2599545" cy="2599545"/>
          </a:xfrm>
          <a:prstGeom prst="rect">
            <a:avLst/>
          </a:prstGeom>
        </p:spPr>
      </p:pic>
    </p:spTree>
    <p:extLst>
      <p:ext uri="{BB962C8B-B14F-4D97-AF65-F5344CB8AC3E}">
        <p14:creationId xmlns:p14="http://schemas.microsoft.com/office/powerpoint/2010/main" val="699216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269893" y="1281160"/>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Knowledge transfer …</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69</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864411" y="1243059"/>
            <a:ext cx="4040981" cy="4543306"/>
          </a:xfrm>
          <a:ln/>
        </p:spPr>
        <p:txBody>
          <a:bodyPr>
            <a:normAutofit lnSpcReduction="10000"/>
          </a:bodyPr>
          <a:lstStyle/>
          <a:p>
            <a:r>
              <a:rPr lang="en-GB" sz="2400" dirty="0">
                <a:solidFill>
                  <a:srgbClr val="1E276E"/>
                </a:solidFill>
              </a:rPr>
              <a:t>is a key output of basic/academic research </a:t>
            </a:r>
          </a:p>
          <a:p>
            <a:pPr marL="0" indent="0">
              <a:buNone/>
            </a:pPr>
            <a:r>
              <a:rPr lang="en-US" sz="2400" dirty="0">
                <a:solidFill>
                  <a:srgbClr val="1E276E"/>
                </a:solidFill>
              </a:rPr>
              <a:t>It means that:</a:t>
            </a:r>
          </a:p>
          <a:p>
            <a:r>
              <a:rPr lang="en-GB" sz="2400" dirty="0">
                <a:solidFill>
                  <a:srgbClr val="1E276E"/>
                </a:solidFill>
              </a:rPr>
              <a:t>information and expertise is exchanged with businesses, society and/or the economy</a:t>
            </a:r>
          </a:p>
          <a:p>
            <a:pPr marL="0" indent="0">
              <a:buNone/>
            </a:pPr>
            <a:r>
              <a:rPr lang="en-GB" sz="2400" dirty="0">
                <a:solidFill>
                  <a:srgbClr val="1E276E"/>
                </a:solidFill>
              </a:rPr>
              <a:t>It may occur through:</a:t>
            </a:r>
          </a:p>
          <a:p>
            <a:r>
              <a:rPr lang="en-GB" sz="2400" dirty="0">
                <a:solidFill>
                  <a:srgbClr val="1E276E"/>
                </a:solidFill>
              </a:rPr>
              <a:t>training of researchers </a:t>
            </a:r>
          </a:p>
          <a:p>
            <a:r>
              <a:rPr lang="en-GB" sz="2400" dirty="0">
                <a:solidFill>
                  <a:srgbClr val="1E276E"/>
                </a:solidFill>
              </a:rPr>
              <a:t>collaborative or contract research</a:t>
            </a:r>
          </a:p>
          <a:p>
            <a:r>
              <a:rPr lang="en-GB" sz="2400" dirty="0">
                <a:solidFill>
                  <a:srgbClr val="1E276E"/>
                </a:solidFill>
              </a:rPr>
              <a:t>exploitation of intellectual property</a:t>
            </a:r>
            <a:endParaRPr lang="el-GR" sz="24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ADA767EC-9C9C-48FF-AD34-5344A84F8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400" y="448446"/>
            <a:ext cx="5070028" cy="4056022"/>
          </a:xfrm>
          <a:prstGeom prst="rect">
            <a:avLst/>
          </a:prstGeom>
        </p:spPr>
      </p:pic>
      <p:sp>
        <p:nvSpPr>
          <p:cNvPr id="17" name="Rectangle 13">
            <a:extLst>
              <a:ext uri="{FF2B5EF4-FFF2-40B4-BE49-F238E27FC236}">
                <a16:creationId xmlns:a16="http://schemas.microsoft.com/office/drawing/2014/main" id="{76FA4249-14DC-47BC-AD26-0FA53BF79525}"/>
              </a:ext>
            </a:extLst>
          </p:cNvPr>
          <p:cNvSpPr txBox="1">
            <a:spLocks noChangeArrowheads="1"/>
          </p:cNvSpPr>
          <p:nvPr/>
        </p:nvSpPr>
        <p:spPr>
          <a:xfrm>
            <a:off x="5273675" y="4504468"/>
            <a:ext cx="6667392" cy="1885220"/>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srgbClr val="1E276E"/>
                </a:solidFill>
              </a:rPr>
              <a:t>Collaborative research</a:t>
            </a:r>
          </a:p>
          <a:p>
            <a:r>
              <a:rPr lang="en-GB" sz="2400">
                <a:solidFill>
                  <a:srgbClr val="1E276E"/>
                </a:solidFill>
              </a:rPr>
              <a:t>Collaborative training</a:t>
            </a:r>
          </a:p>
          <a:p>
            <a:r>
              <a:rPr lang="en-GB" sz="2400">
                <a:solidFill>
                  <a:srgbClr val="1E276E"/>
                </a:solidFill>
              </a:rPr>
              <a:t>people and information exchange services</a:t>
            </a:r>
          </a:p>
          <a:p>
            <a:r>
              <a:rPr lang="en-GB" sz="2400">
                <a:solidFill>
                  <a:srgbClr val="1E276E"/>
                </a:solidFill>
              </a:rPr>
              <a:t>commercialisation and development activities</a:t>
            </a:r>
            <a:endParaRPr lang="en-GB" sz="2400" dirty="0">
              <a:solidFill>
                <a:srgbClr val="1E276E"/>
              </a:solidFill>
            </a:endParaRPr>
          </a:p>
        </p:txBody>
      </p:sp>
    </p:spTree>
    <p:extLst>
      <p:ext uri="{BB962C8B-B14F-4D97-AF65-F5344CB8AC3E}">
        <p14:creationId xmlns:p14="http://schemas.microsoft.com/office/powerpoint/2010/main" val="2766942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a:extLst>
              <a:ext uri="{FF2B5EF4-FFF2-40B4-BE49-F238E27FC236}">
                <a16:creationId xmlns:a16="http://schemas.microsoft.com/office/drawing/2014/main" id="{B50F9D03-21B3-41C6-89C7-A6BE6DB25199}"/>
              </a:ext>
            </a:extLst>
          </p:cNvPr>
          <p:cNvSpPr txBox="1">
            <a:spLocks noChangeArrowheads="1"/>
          </p:cNvSpPr>
          <p:nvPr/>
        </p:nvSpPr>
        <p:spPr bwMode="auto">
          <a:xfrm>
            <a:off x="11017647" y="6689725"/>
            <a:ext cx="12824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62AA318E-3295-4AF7-B160-98AAE4D7101A}" type="slidenum">
              <a:rPr lang="en-US" altLang="el-GR" sz="900">
                <a:solidFill>
                  <a:srgbClr val="164F86"/>
                </a:solidFill>
              </a:rPr>
              <a:pPr>
                <a:buClrTx/>
                <a:buFontTx/>
                <a:buNone/>
              </a:pPr>
              <a:t>7</a:t>
            </a:fld>
            <a:endParaRPr lang="en-US" altLang="el-GR" sz="900">
              <a:solidFill>
                <a:srgbClr val="164F86"/>
              </a:solidFill>
            </a:endParaRPr>
          </a:p>
        </p:txBody>
      </p:sp>
      <p:sp>
        <p:nvSpPr>
          <p:cNvPr id="33819" name="Rectangle 27">
            <a:extLst>
              <a:ext uri="{FF2B5EF4-FFF2-40B4-BE49-F238E27FC236}">
                <a16:creationId xmlns:a16="http://schemas.microsoft.com/office/drawing/2014/main" id="{BA05D081-6014-4B7D-94D7-62B7E370DF4D}"/>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820" name="Rectangle 28">
            <a:extLst>
              <a:ext uri="{FF2B5EF4-FFF2-40B4-BE49-F238E27FC236}">
                <a16:creationId xmlns:a16="http://schemas.microsoft.com/office/drawing/2014/main" id="{411FD154-644F-4B45-8A5E-4DE77E108C04}"/>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821" name="Rectangle 29">
            <a:extLst>
              <a:ext uri="{FF2B5EF4-FFF2-40B4-BE49-F238E27FC236}">
                <a16:creationId xmlns:a16="http://schemas.microsoft.com/office/drawing/2014/main" id="{09D8345A-5242-4035-B129-3652EB827264}"/>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822" name="Rectangle 30">
            <a:extLst>
              <a:ext uri="{FF2B5EF4-FFF2-40B4-BE49-F238E27FC236}">
                <a16:creationId xmlns:a16="http://schemas.microsoft.com/office/drawing/2014/main" id="{FC2FB64A-6CDE-4CFD-A82B-EC0AC7452DF1}"/>
              </a:ext>
            </a:extLst>
          </p:cNvPr>
          <p:cNvSpPr>
            <a:spLocks noGrp="1" noChangeArrowheads="1"/>
          </p:cNvSpPr>
          <p:nvPr>
            <p:ph type="title" idx="4294967295"/>
          </p:nvPr>
        </p:nvSpPr>
        <p:spPr>
          <a:xfrm>
            <a:off x="913209" y="405607"/>
            <a:ext cx="10232677" cy="533400"/>
          </a:xfrm>
          <a:ln/>
        </p:spPr>
        <p:txBody>
          <a:bodyPr>
            <a:normAutofit fontScale="90000"/>
          </a:bodyPr>
          <a:lstStyle/>
          <a:p>
            <a:r>
              <a:rPr lang="en-US" b="1" dirty="0">
                <a:solidFill>
                  <a:srgbClr val="1E276E"/>
                </a:solidFill>
              </a:rPr>
              <a:t>A workplan basically consists of </a:t>
            </a:r>
            <a:r>
              <a:rPr lang="en-GB" b="1" dirty="0">
                <a:solidFill>
                  <a:srgbClr val="1E276E"/>
                </a:solidFill>
              </a:rPr>
              <a:t>…</a:t>
            </a:r>
            <a:endParaRPr lang="el-GR" b="1" dirty="0">
              <a:solidFill>
                <a:srgbClr val="1E276E"/>
              </a:solidFill>
            </a:endParaRPr>
          </a:p>
        </p:txBody>
      </p:sp>
      <p:pic>
        <p:nvPicPr>
          <p:cNvPr id="33823" name="Picture 31">
            <a:extLst>
              <a:ext uri="{FF2B5EF4-FFF2-40B4-BE49-F238E27FC236}">
                <a16:creationId xmlns:a16="http://schemas.microsoft.com/office/drawing/2014/main" id="{554D5075-7540-473F-B510-4204020081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5">
            <a:extLst>
              <a:ext uri="{FF2B5EF4-FFF2-40B4-BE49-F238E27FC236}">
                <a16:creationId xmlns:a16="http://schemas.microsoft.com/office/drawing/2014/main" id="{23A9338D-1496-4997-9FFD-25D07798E58A}"/>
              </a:ext>
            </a:extLst>
          </p:cNvPr>
          <p:cNvGrpSpPr/>
          <p:nvPr/>
        </p:nvGrpSpPr>
        <p:grpSpPr>
          <a:xfrm>
            <a:off x="822723" y="1420829"/>
            <a:ext cx="10440812" cy="3785539"/>
            <a:chOff x="822723" y="2082017"/>
            <a:chExt cx="10440812" cy="3785539"/>
          </a:xfrm>
        </p:grpSpPr>
        <p:sp>
          <p:nvSpPr>
            <p:cNvPr id="33803" name="AutoShape 11">
              <a:extLst>
                <a:ext uri="{FF2B5EF4-FFF2-40B4-BE49-F238E27FC236}">
                  <a16:creationId xmlns:a16="http://schemas.microsoft.com/office/drawing/2014/main" id="{B0ABB688-7B6F-49B1-98A9-A334C0501696}"/>
                </a:ext>
              </a:extLst>
            </p:cNvPr>
            <p:cNvSpPr>
              <a:spLocks noChangeArrowheads="1"/>
            </p:cNvSpPr>
            <p:nvPr/>
          </p:nvSpPr>
          <p:spPr bwMode="auto">
            <a:xfrm>
              <a:off x="1387079" y="2394744"/>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805" name="AutoShape 13">
              <a:extLst>
                <a:ext uri="{FF2B5EF4-FFF2-40B4-BE49-F238E27FC236}">
                  <a16:creationId xmlns:a16="http://schemas.microsoft.com/office/drawing/2014/main" id="{C2A68475-03E6-40E7-A80C-99E537EB6369}"/>
                </a:ext>
              </a:extLst>
            </p:cNvPr>
            <p:cNvSpPr>
              <a:spLocks noChangeArrowheads="1"/>
            </p:cNvSpPr>
            <p:nvPr/>
          </p:nvSpPr>
          <p:spPr bwMode="auto">
            <a:xfrm>
              <a:off x="1387079" y="434498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809" name="AutoShape 17">
              <a:extLst>
                <a:ext uri="{FF2B5EF4-FFF2-40B4-BE49-F238E27FC236}">
                  <a16:creationId xmlns:a16="http://schemas.microsoft.com/office/drawing/2014/main" id="{52CB6359-B3EB-4311-9F92-BC2ABEDDFD34}"/>
                </a:ext>
              </a:extLst>
            </p:cNvPr>
            <p:cNvSpPr>
              <a:spLocks noChangeArrowheads="1"/>
            </p:cNvSpPr>
            <p:nvPr/>
          </p:nvSpPr>
          <p:spPr bwMode="auto">
            <a:xfrm>
              <a:off x="10426304" y="4344988"/>
              <a:ext cx="254000"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nvGrpSpPr>
            <p:cNvPr id="3" name="Group 2">
              <a:extLst>
                <a:ext uri="{FF2B5EF4-FFF2-40B4-BE49-F238E27FC236}">
                  <a16:creationId xmlns:a16="http://schemas.microsoft.com/office/drawing/2014/main" id="{3BFEC0AB-3C86-42D4-9D9C-B2750CD6C281}"/>
                </a:ext>
              </a:extLst>
            </p:cNvPr>
            <p:cNvGrpSpPr>
              <a:grpSpLocks noChangeAspect="1"/>
            </p:cNvGrpSpPr>
            <p:nvPr/>
          </p:nvGrpSpPr>
          <p:grpSpPr>
            <a:xfrm>
              <a:off x="822723" y="2082017"/>
              <a:ext cx="3847752" cy="3785539"/>
              <a:chOff x="4834335" y="2599532"/>
              <a:chExt cx="2660650" cy="2651125"/>
            </a:xfrm>
          </p:grpSpPr>
          <p:grpSp>
            <p:nvGrpSpPr>
              <p:cNvPr id="2" name="Group 1">
                <a:extLst>
                  <a:ext uri="{FF2B5EF4-FFF2-40B4-BE49-F238E27FC236}">
                    <a16:creationId xmlns:a16="http://schemas.microsoft.com/office/drawing/2014/main" id="{3D17C418-97CC-4D07-8031-8B9B0F9A8AC3}"/>
                  </a:ext>
                </a:extLst>
              </p:cNvPr>
              <p:cNvGrpSpPr/>
              <p:nvPr/>
            </p:nvGrpSpPr>
            <p:grpSpPr>
              <a:xfrm>
                <a:off x="4835129" y="2599532"/>
                <a:ext cx="2659856" cy="2651125"/>
                <a:chOff x="4835129" y="2599532"/>
                <a:chExt cx="2659856" cy="2651125"/>
              </a:xfrm>
            </p:grpSpPr>
            <p:sp>
              <p:nvSpPr>
                <p:cNvPr id="33793" name="AutoShape 1">
                  <a:extLst>
                    <a:ext uri="{FF2B5EF4-FFF2-40B4-BE49-F238E27FC236}">
                      <a16:creationId xmlns:a16="http://schemas.microsoft.com/office/drawing/2014/main" id="{5A35C1DF-5DF8-432A-8071-AC9F3C36FC4B}"/>
                    </a:ext>
                  </a:extLst>
                </p:cNvPr>
                <p:cNvSpPr>
                  <a:spLocks noChangeArrowheads="1"/>
                </p:cNvSpPr>
                <p:nvPr/>
              </p:nvSpPr>
              <p:spPr bwMode="auto">
                <a:xfrm>
                  <a:off x="4835129" y="2599532"/>
                  <a:ext cx="1293813" cy="1293813"/>
                </a:xfrm>
                <a:custGeom>
                  <a:avLst/>
                  <a:gdLst>
                    <a:gd name="G0" fmla="+- 1 0 0"/>
                    <a:gd name="G1" fmla="+- 1 0 0"/>
                    <a:gd name="G2" fmla="+- 1 0 0"/>
                    <a:gd name="G3" fmla="+- 1 0 0"/>
                    <a:gd name="G4" fmla="+- 1 0 0"/>
                    <a:gd name="G5" fmla="+- 1 0 0"/>
                    <a:gd name="G6" fmla="+- 21600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21600" y="0"/>
                      </a:moveTo>
                      <a:cubicBezTo>
                        <a:pt x="16134" y="216"/>
                        <a:pt x="10730" y="2384"/>
                        <a:pt x="6557" y="6557"/>
                      </a:cubicBezTo>
                      <a:cubicBezTo>
                        <a:pt x="2384" y="10730"/>
                        <a:pt x="216" y="16134"/>
                        <a:pt x="0" y="21600"/>
                      </a:cubicBezTo>
                      <a:lnTo>
                        <a:pt x="10078" y="21600"/>
                      </a:lnTo>
                      <a:cubicBezTo>
                        <a:pt x="10259" y="18744"/>
                        <a:pt x="11426" y="15940"/>
                        <a:pt x="13608" y="13757"/>
                      </a:cubicBezTo>
                      <a:cubicBezTo>
                        <a:pt x="15829" y="11537"/>
                        <a:pt x="18693" y="10361"/>
                        <a:pt x="21600" y="10213"/>
                      </a:cubicBezTo>
                      <a:lnTo>
                        <a:pt x="21600" y="0"/>
                      </a:ln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794" name="AutoShape 2">
                  <a:extLst>
                    <a:ext uri="{FF2B5EF4-FFF2-40B4-BE49-F238E27FC236}">
                      <a16:creationId xmlns:a16="http://schemas.microsoft.com/office/drawing/2014/main" id="{35C4B0F2-8A9B-4575-AEC7-A4139ACCE27B}"/>
                    </a:ext>
                  </a:extLst>
                </p:cNvPr>
                <p:cNvSpPr>
                  <a:spLocks noChangeArrowheads="1"/>
                </p:cNvSpPr>
                <p:nvPr/>
              </p:nvSpPr>
              <p:spPr bwMode="auto">
                <a:xfrm>
                  <a:off x="6201172" y="2599532"/>
                  <a:ext cx="1293813" cy="1293813"/>
                </a:xfrm>
                <a:custGeom>
                  <a:avLst/>
                  <a:gdLst>
                    <a:gd name="G0" fmla="+- 1 0 0"/>
                    <a:gd name="G1" fmla="+- 10148 0 0"/>
                    <a:gd name="G2" fmla="+- 1 0 0"/>
                    <a:gd name="G3" fmla="+- 1 0 0"/>
                    <a:gd name="T0" fmla="*/ 0 256 1"/>
                    <a:gd name="T1" fmla="*/ 0 256 1"/>
                    <a:gd name="G4" fmla="+- 0 T0 T1"/>
                    <a:gd name="G5" fmla="sin 54736 G4"/>
                    <a:gd name="T2" fmla="*/ 0 256 1"/>
                    <a:gd name="T3" fmla="*/ 0 256 1"/>
                    <a:gd name="G6" fmla="+- 0 T2 T3"/>
                    <a:gd name="G7" fmla="cos 2887 G6"/>
                    <a:gd name="G8" fmla="+- G5 0 G7"/>
                    <a:gd name="G9" fmla="*/ G8 65535 1"/>
                    <a:gd name="G10" fmla="+- G9 10800 0"/>
                    <a:gd name="G11" fmla="+- 1 0 0"/>
                    <a:gd name="G12" fmla="+- 1 0 0"/>
                    <a:gd name="G13" fmla="+- 1 0 0"/>
                    <a:gd name="G14" fmla="+- 1 0 0"/>
                    <a:gd name="G15" fmla="+- 1 0 0"/>
                    <a:gd name="G16" fmla="+- 1 0 0"/>
                    <a:gd name="G17" fmla="+- 1 0 0"/>
                    <a:gd name="G18" fmla="+- 1 0 0"/>
                    <a:gd name="G19" fmla="+- 1 0 0"/>
                    <a:gd name="G20" fmla="+- 1 0 0"/>
                    <a:gd name="T4" fmla="*/ 10800 w 21600"/>
                    <a:gd name="T5" fmla="*/ 10800 h 21600"/>
                    <a:gd name="T6" fmla="*/ 10800 w 21600"/>
                    <a:gd name="T7" fmla="*/ 10800 h 21600"/>
                    <a:gd name="T8" fmla="*/ 10800 w 21600"/>
                    <a:gd name="T9" fmla="*/ 10800 h 21600"/>
                    <a:gd name="T10" fmla="*/ 10800 w 21600"/>
                    <a:gd name="T11" fmla="*/ 10800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a:moveTo>
                        <a:pt x="0" y="0"/>
                      </a:moveTo>
                      <a:lnTo>
                        <a:pt x="0" y="10148"/>
                      </a:lnTo>
                      <a:cubicBezTo>
                        <a:pt x="2933" y="10280"/>
                        <a:pt x="5827" y="11448"/>
                        <a:pt x="8066" y="13687"/>
                      </a:cubicBezTo>
                      <a:cubicBezTo>
                        <a:pt x="10266" y="15887"/>
                        <a:pt x="11435" y="18721"/>
                        <a:pt x="11601" y="21600"/>
                      </a:cubicBezTo>
                      <a:lnTo>
                        <a:pt x="21600" y="21600"/>
                      </a:lnTo>
                      <a:cubicBezTo>
                        <a:pt x="21384" y="16134"/>
                        <a:pt x="19216" y="10730"/>
                        <a:pt x="15043" y="6557"/>
                      </a:cubicBezTo>
                      <a:cubicBezTo>
                        <a:pt x="10870" y="2384"/>
                        <a:pt x="5466" y="216"/>
                        <a:pt x="0" y="0"/>
                      </a:cubicBezTo>
                      <a:close/>
                    </a:path>
                  </a:pathLst>
                </a:custGeom>
                <a:solidFill>
                  <a:srgbClr val="EB793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796" name="AutoShape 4">
                  <a:extLst>
                    <a:ext uri="{FF2B5EF4-FFF2-40B4-BE49-F238E27FC236}">
                      <a16:creationId xmlns:a16="http://schemas.microsoft.com/office/drawing/2014/main" id="{E555E4DE-EF3A-46E1-ADCC-691C4C7B0F5C}"/>
                    </a:ext>
                  </a:extLst>
                </p:cNvPr>
                <p:cNvSpPr>
                  <a:spLocks noChangeArrowheads="1"/>
                </p:cNvSpPr>
                <p:nvPr/>
              </p:nvSpPr>
              <p:spPr bwMode="auto">
                <a:xfrm>
                  <a:off x="6201172" y="3956844"/>
                  <a:ext cx="1293813" cy="1293813"/>
                </a:xfrm>
                <a:custGeom>
                  <a:avLst/>
                  <a:gdLst>
                    <a:gd name="G0" fmla="+- 1 0 0"/>
                    <a:gd name="G1" fmla="+- 1 0 0"/>
                    <a:gd name="G2" fmla="+- 1 0 0"/>
                    <a:gd name="G3" fmla="+- 1 0 0"/>
                    <a:gd name="G4" fmla="+- 1 0 0"/>
                    <a:gd name="G5" fmla="+- 1 0 0"/>
                    <a:gd name="G6" fmla="+- 11806 0 0"/>
                    <a:gd name="G7" fmla="+- 21600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11466" y="0"/>
                      </a:moveTo>
                      <a:cubicBezTo>
                        <a:pt x="11380" y="3001"/>
                        <a:pt x="10208" y="5981"/>
                        <a:pt x="7917" y="8271"/>
                      </a:cubicBezTo>
                      <a:cubicBezTo>
                        <a:pt x="5716" y="10473"/>
                        <a:pt x="2882" y="11641"/>
                        <a:pt x="0" y="11806"/>
                      </a:cubicBezTo>
                      <a:lnTo>
                        <a:pt x="0" y="21600"/>
                      </a:lnTo>
                      <a:cubicBezTo>
                        <a:pt x="5466" y="21384"/>
                        <a:pt x="10870" y="19216"/>
                        <a:pt x="15043" y="15043"/>
                      </a:cubicBezTo>
                      <a:cubicBezTo>
                        <a:pt x="19216" y="10870"/>
                        <a:pt x="21384" y="5466"/>
                        <a:pt x="21600" y="0"/>
                      </a:cubicBezTo>
                      <a:lnTo>
                        <a:pt x="11466" y="0"/>
                      </a:lnTo>
                      <a:close/>
                    </a:path>
                  </a:pathLst>
                </a:custGeom>
                <a:solidFill>
                  <a:srgbClr val="FFC2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798" name="AutoShape 6">
                  <a:extLst>
                    <a:ext uri="{FF2B5EF4-FFF2-40B4-BE49-F238E27FC236}">
                      <a16:creationId xmlns:a16="http://schemas.microsoft.com/office/drawing/2014/main" id="{7A65F880-BF44-4A63-97C2-DD87F29B0984}"/>
                    </a:ext>
                  </a:extLst>
                </p:cNvPr>
                <p:cNvSpPr>
                  <a:spLocks noChangeArrowheads="1"/>
                </p:cNvSpPr>
                <p:nvPr/>
              </p:nvSpPr>
              <p:spPr bwMode="auto">
                <a:xfrm>
                  <a:off x="4835129" y="3956844"/>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33799" name="AutoShape 7">
                <a:extLst>
                  <a:ext uri="{FF2B5EF4-FFF2-40B4-BE49-F238E27FC236}">
                    <a16:creationId xmlns:a16="http://schemas.microsoft.com/office/drawing/2014/main" id="{8CED5267-DF27-417F-9A5D-4C773090A3A9}"/>
                  </a:ext>
                </a:extLst>
              </p:cNvPr>
              <p:cNvSpPr>
                <a:spLocks noChangeArrowheads="1"/>
              </p:cNvSpPr>
              <p:nvPr/>
            </p:nvSpPr>
            <p:spPr bwMode="auto">
              <a:xfrm flipH="1">
                <a:off x="6201172" y="3956844"/>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EBB284"/>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800" name="AutoShape 8">
                <a:extLst>
                  <a:ext uri="{FF2B5EF4-FFF2-40B4-BE49-F238E27FC236}">
                    <a16:creationId xmlns:a16="http://schemas.microsoft.com/office/drawing/2014/main" id="{AAF47B09-48CD-4ADD-A949-0DF63BD617F4}"/>
                  </a:ext>
                </a:extLst>
              </p:cNvPr>
              <p:cNvSpPr>
                <a:spLocks noChangeArrowheads="1"/>
              </p:cNvSpPr>
              <p:nvPr/>
            </p:nvSpPr>
            <p:spPr bwMode="auto">
              <a:xfrm rot="10800000" flipH="1">
                <a:off x="4834335" y="2600325"/>
                <a:ext cx="1294607"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D64B4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33801" name="AutoShape 9">
                <a:extLst>
                  <a:ext uri="{FF2B5EF4-FFF2-40B4-BE49-F238E27FC236}">
                    <a16:creationId xmlns:a16="http://schemas.microsoft.com/office/drawing/2014/main" id="{3E33C2C4-C8E1-4AC5-8DB4-2462D3035385}"/>
                  </a:ext>
                </a:extLst>
              </p:cNvPr>
              <p:cNvSpPr>
                <a:spLocks noChangeArrowheads="1"/>
              </p:cNvSpPr>
              <p:nvPr/>
            </p:nvSpPr>
            <p:spPr bwMode="auto">
              <a:xfrm rot="10800000">
                <a:off x="6201172" y="2600325"/>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D96E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36" name="Text Box 22">
              <a:extLst>
                <a:ext uri="{FF2B5EF4-FFF2-40B4-BE49-F238E27FC236}">
                  <a16:creationId xmlns:a16="http://schemas.microsoft.com/office/drawing/2014/main" id="{730AAE47-DCA9-45D1-A36A-2EA3B8AB076A}"/>
                </a:ext>
              </a:extLst>
            </p:cNvPr>
            <p:cNvSpPr txBox="1">
              <a:spLocks noChangeArrowheads="1"/>
            </p:cNvSpPr>
            <p:nvPr/>
          </p:nvSpPr>
          <p:spPr bwMode="auto">
            <a:xfrm>
              <a:off x="2019912" y="3749709"/>
              <a:ext cx="1579454" cy="444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lnSpc>
                  <a:spcPct val="120000"/>
                </a:lnSpc>
                <a:buClrTx/>
                <a:buFontTx/>
                <a:buNone/>
              </a:pPr>
              <a:r>
                <a:rPr lang="en-US" altLang="el-GR" sz="2400" b="1" dirty="0">
                  <a:solidFill>
                    <a:srgbClr val="164F86"/>
                  </a:solidFill>
                  <a:latin typeface="Gill Sans" charset="0"/>
                  <a:cs typeface="Gill Sans" charset="0"/>
                </a:rPr>
                <a:t>Actions</a:t>
              </a:r>
            </a:p>
          </p:txBody>
        </p:sp>
        <p:grpSp>
          <p:nvGrpSpPr>
            <p:cNvPr id="39" name="Group 38">
              <a:extLst>
                <a:ext uri="{FF2B5EF4-FFF2-40B4-BE49-F238E27FC236}">
                  <a16:creationId xmlns:a16="http://schemas.microsoft.com/office/drawing/2014/main" id="{31972258-17AF-479E-8D5B-3461F56DEBF9}"/>
                </a:ext>
              </a:extLst>
            </p:cNvPr>
            <p:cNvGrpSpPr/>
            <p:nvPr/>
          </p:nvGrpSpPr>
          <p:grpSpPr>
            <a:xfrm>
              <a:off x="4119253" y="2082017"/>
              <a:ext cx="3847752" cy="3785539"/>
              <a:chOff x="3998574" y="1837144"/>
              <a:chExt cx="4118731" cy="4104000"/>
            </a:xfrm>
          </p:grpSpPr>
          <p:grpSp>
            <p:nvGrpSpPr>
              <p:cNvPr id="40" name="Group 39">
                <a:extLst>
                  <a:ext uri="{FF2B5EF4-FFF2-40B4-BE49-F238E27FC236}">
                    <a16:creationId xmlns:a16="http://schemas.microsoft.com/office/drawing/2014/main" id="{C2AEE5E1-4FF2-4D1C-982A-A301A7225408}"/>
                  </a:ext>
                </a:extLst>
              </p:cNvPr>
              <p:cNvGrpSpPr>
                <a:grpSpLocks noChangeAspect="1"/>
              </p:cNvGrpSpPr>
              <p:nvPr/>
            </p:nvGrpSpPr>
            <p:grpSpPr>
              <a:xfrm>
                <a:off x="3998574" y="1837144"/>
                <a:ext cx="4118731" cy="4104000"/>
                <a:chOff x="4834335" y="2599532"/>
                <a:chExt cx="2660650" cy="2651125"/>
              </a:xfrm>
            </p:grpSpPr>
            <p:grpSp>
              <p:nvGrpSpPr>
                <p:cNvPr id="44" name="Group 43">
                  <a:extLst>
                    <a:ext uri="{FF2B5EF4-FFF2-40B4-BE49-F238E27FC236}">
                      <a16:creationId xmlns:a16="http://schemas.microsoft.com/office/drawing/2014/main" id="{CBE3FFDB-F36A-4DA5-A606-7917C61AE186}"/>
                    </a:ext>
                  </a:extLst>
                </p:cNvPr>
                <p:cNvGrpSpPr/>
                <p:nvPr/>
              </p:nvGrpSpPr>
              <p:grpSpPr>
                <a:xfrm>
                  <a:off x="4835129" y="2599532"/>
                  <a:ext cx="2659856" cy="2651125"/>
                  <a:chOff x="4835129" y="2599532"/>
                  <a:chExt cx="2659856" cy="2651125"/>
                </a:xfrm>
              </p:grpSpPr>
              <p:sp>
                <p:nvSpPr>
                  <p:cNvPr id="48" name="AutoShape 1">
                    <a:extLst>
                      <a:ext uri="{FF2B5EF4-FFF2-40B4-BE49-F238E27FC236}">
                        <a16:creationId xmlns:a16="http://schemas.microsoft.com/office/drawing/2014/main" id="{0692785C-40D9-4083-B0CB-DA0106A3AF62}"/>
                      </a:ext>
                    </a:extLst>
                  </p:cNvPr>
                  <p:cNvSpPr>
                    <a:spLocks noChangeArrowheads="1"/>
                  </p:cNvSpPr>
                  <p:nvPr/>
                </p:nvSpPr>
                <p:spPr bwMode="auto">
                  <a:xfrm>
                    <a:off x="4835129" y="2599532"/>
                    <a:ext cx="1293813" cy="1293813"/>
                  </a:xfrm>
                  <a:custGeom>
                    <a:avLst/>
                    <a:gdLst>
                      <a:gd name="G0" fmla="+- 1 0 0"/>
                      <a:gd name="G1" fmla="+- 1 0 0"/>
                      <a:gd name="G2" fmla="+- 1 0 0"/>
                      <a:gd name="G3" fmla="+- 1 0 0"/>
                      <a:gd name="G4" fmla="+- 1 0 0"/>
                      <a:gd name="G5" fmla="+- 1 0 0"/>
                      <a:gd name="G6" fmla="+- 21600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21600" y="0"/>
                        </a:moveTo>
                        <a:cubicBezTo>
                          <a:pt x="16134" y="216"/>
                          <a:pt x="10730" y="2384"/>
                          <a:pt x="6557" y="6557"/>
                        </a:cubicBezTo>
                        <a:cubicBezTo>
                          <a:pt x="2384" y="10730"/>
                          <a:pt x="216" y="16134"/>
                          <a:pt x="0" y="21600"/>
                        </a:cubicBezTo>
                        <a:lnTo>
                          <a:pt x="10078" y="21600"/>
                        </a:lnTo>
                        <a:cubicBezTo>
                          <a:pt x="10259" y="18744"/>
                          <a:pt x="11426" y="15940"/>
                          <a:pt x="13608" y="13757"/>
                        </a:cubicBezTo>
                        <a:cubicBezTo>
                          <a:pt x="15829" y="11537"/>
                          <a:pt x="18693" y="10361"/>
                          <a:pt x="21600" y="10213"/>
                        </a:cubicBezTo>
                        <a:lnTo>
                          <a:pt x="21600" y="0"/>
                        </a:ln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49" name="AutoShape 2">
                    <a:extLst>
                      <a:ext uri="{FF2B5EF4-FFF2-40B4-BE49-F238E27FC236}">
                        <a16:creationId xmlns:a16="http://schemas.microsoft.com/office/drawing/2014/main" id="{8E12F49F-2AA1-4023-A298-C475C33D6FDE}"/>
                      </a:ext>
                    </a:extLst>
                  </p:cNvPr>
                  <p:cNvSpPr>
                    <a:spLocks noChangeArrowheads="1"/>
                  </p:cNvSpPr>
                  <p:nvPr/>
                </p:nvSpPr>
                <p:spPr bwMode="auto">
                  <a:xfrm>
                    <a:off x="6201172" y="2599532"/>
                    <a:ext cx="1293813" cy="1293813"/>
                  </a:xfrm>
                  <a:custGeom>
                    <a:avLst/>
                    <a:gdLst>
                      <a:gd name="G0" fmla="+- 1 0 0"/>
                      <a:gd name="G1" fmla="+- 10148 0 0"/>
                      <a:gd name="G2" fmla="+- 1 0 0"/>
                      <a:gd name="G3" fmla="+- 1 0 0"/>
                      <a:gd name="T0" fmla="*/ 0 256 1"/>
                      <a:gd name="T1" fmla="*/ 0 256 1"/>
                      <a:gd name="G4" fmla="+- 0 T0 T1"/>
                      <a:gd name="G5" fmla="sin 54736 G4"/>
                      <a:gd name="T2" fmla="*/ 0 256 1"/>
                      <a:gd name="T3" fmla="*/ 0 256 1"/>
                      <a:gd name="G6" fmla="+- 0 T2 T3"/>
                      <a:gd name="G7" fmla="cos 2887 G6"/>
                      <a:gd name="G8" fmla="+- G5 0 G7"/>
                      <a:gd name="G9" fmla="*/ G8 65535 1"/>
                      <a:gd name="G10" fmla="+- G9 10800 0"/>
                      <a:gd name="G11" fmla="+- 1 0 0"/>
                      <a:gd name="G12" fmla="+- 1 0 0"/>
                      <a:gd name="G13" fmla="+- 1 0 0"/>
                      <a:gd name="G14" fmla="+- 1 0 0"/>
                      <a:gd name="G15" fmla="+- 1 0 0"/>
                      <a:gd name="G16" fmla="+- 1 0 0"/>
                      <a:gd name="G17" fmla="+- 1 0 0"/>
                      <a:gd name="G18" fmla="+- 1 0 0"/>
                      <a:gd name="G19" fmla="+- 1 0 0"/>
                      <a:gd name="G20" fmla="+- 1 0 0"/>
                      <a:gd name="T4" fmla="*/ 10800 w 21600"/>
                      <a:gd name="T5" fmla="*/ 10800 h 21600"/>
                      <a:gd name="T6" fmla="*/ 10800 w 21600"/>
                      <a:gd name="T7" fmla="*/ 10800 h 21600"/>
                      <a:gd name="T8" fmla="*/ 10800 w 21600"/>
                      <a:gd name="T9" fmla="*/ 10800 h 21600"/>
                      <a:gd name="T10" fmla="*/ 10800 w 21600"/>
                      <a:gd name="T11" fmla="*/ 10800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a:moveTo>
                          <a:pt x="0" y="0"/>
                        </a:moveTo>
                        <a:lnTo>
                          <a:pt x="0" y="10148"/>
                        </a:lnTo>
                        <a:cubicBezTo>
                          <a:pt x="2933" y="10280"/>
                          <a:pt x="5827" y="11448"/>
                          <a:pt x="8066" y="13687"/>
                        </a:cubicBezTo>
                        <a:cubicBezTo>
                          <a:pt x="10266" y="15887"/>
                          <a:pt x="11435" y="18721"/>
                          <a:pt x="11601" y="21600"/>
                        </a:cubicBezTo>
                        <a:lnTo>
                          <a:pt x="21600" y="21600"/>
                        </a:lnTo>
                        <a:cubicBezTo>
                          <a:pt x="21384" y="16134"/>
                          <a:pt x="19216" y="10730"/>
                          <a:pt x="15043" y="6557"/>
                        </a:cubicBezTo>
                        <a:cubicBezTo>
                          <a:pt x="10870" y="2384"/>
                          <a:pt x="5466" y="216"/>
                          <a:pt x="0" y="0"/>
                        </a:cubicBezTo>
                        <a:close/>
                      </a:path>
                    </a:pathLst>
                  </a:custGeom>
                  <a:solidFill>
                    <a:srgbClr val="EB793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50" name="AutoShape 4">
                    <a:extLst>
                      <a:ext uri="{FF2B5EF4-FFF2-40B4-BE49-F238E27FC236}">
                        <a16:creationId xmlns:a16="http://schemas.microsoft.com/office/drawing/2014/main" id="{438A1F2A-C1F8-4618-A262-5DE65F5A308A}"/>
                      </a:ext>
                    </a:extLst>
                  </p:cNvPr>
                  <p:cNvSpPr>
                    <a:spLocks noChangeArrowheads="1"/>
                  </p:cNvSpPr>
                  <p:nvPr/>
                </p:nvSpPr>
                <p:spPr bwMode="auto">
                  <a:xfrm>
                    <a:off x="6201172" y="3956844"/>
                    <a:ext cx="1293813" cy="1293813"/>
                  </a:xfrm>
                  <a:custGeom>
                    <a:avLst/>
                    <a:gdLst>
                      <a:gd name="G0" fmla="+- 1 0 0"/>
                      <a:gd name="G1" fmla="+- 1 0 0"/>
                      <a:gd name="G2" fmla="+- 1 0 0"/>
                      <a:gd name="G3" fmla="+- 1 0 0"/>
                      <a:gd name="G4" fmla="+- 1 0 0"/>
                      <a:gd name="G5" fmla="+- 1 0 0"/>
                      <a:gd name="G6" fmla="+- 11806 0 0"/>
                      <a:gd name="G7" fmla="+- 21600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11466" y="0"/>
                        </a:moveTo>
                        <a:cubicBezTo>
                          <a:pt x="11380" y="3001"/>
                          <a:pt x="10208" y="5981"/>
                          <a:pt x="7917" y="8271"/>
                        </a:cubicBezTo>
                        <a:cubicBezTo>
                          <a:pt x="5716" y="10473"/>
                          <a:pt x="2882" y="11641"/>
                          <a:pt x="0" y="11806"/>
                        </a:cubicBezTo>
                        <a:lnTo>
                          <a:pt x="0" y="21600"/>
                        </a:lnTo>
                        <a:cubicBezTo>
                          <a:pt x="5466" y="21384"/>
                          <a:pt x="10870" y="19216"/>
                          <a:pt x="15043" y="15043"/>
                        </a:cubicBezTo>
                        <a:cubicBezTo>
                          <a:pt x="19216" y="10870"/>
                          <a:pt x="21384" y="5466"/>
                          <a:pt x="21600" y="0"/>
                        </a:cubicBezTo>
                        <a:lnTo>
                          <a:pt x="11466" y="0"/>
                        </a:lnTo>
                        <a:close/>
                      </a:path>
                    </a:pathLst>
                  </a:custGeom>
                  <a:solidFill>
                    <a:srgbClr val="FFC2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51" name="AutoShape 6">
                    <a:extLst>
                      <a:ext uri="{FF2B5EF4-FFF2-40B4-BE49-F238E27FC236}">
                        <a16:creationId xmlns:a16="http://schemas.microsoft.com/office/drawing/2014/main" id="{87A2B313-A41A-4F31-9053-755AD3A42F85}"/>
                      </a:ext>
                    </a:extLst>
                  </p:cNvPr>
                  <p:cNvSpPr>
                    <a:spLocks noChangeArrowheads="1"/>
                  </p:cNvSpPr>
                  <p:nvPr/>
                </p:nvSpPr>
                <p:spPr bwMode="auto">
                  <a:xfrm>
                    <a:off x="4835129" y="3956844"/>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45" name="AutoShape 7">
                  <a:extLst>
                    <a:ext uri="{FF2B5EF4-FFF2-40B4-BE49-F238E27FC236}">
                      <a16:creationId xmlns:a16="http://schemas.microsoft.com/office/drawing/2014/main" id="{F417E17E-0113-4873-AEA4-8D23E3DAEE84}"/>
                    </a:ext>
                  </a:extLst>
                </p:cNvPr>
                <p:cNvSpPr>
                  <a:spLocks noChangeArrowheads="1"/>
                </p:cNvSpPr>
                <p:nvPr/>
              </p:nvSpPr>
              <p:spPr bwMode="auto">
                <a:xfrm flipH="1">
                  <a:off x="6201172" y="3956844"/>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EBB284"/>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46" name="AutoShape 8">
                  <a:extLst>
                    <a:ext uri="{FF2B5EF4-FFF2-40B4-BE49-F238E27FC236}">
                      <a16:creationId xmlns:a16="http://schemas.microsoft.com/office/drawing/2014/main" id="{95C2BFB0-1D8E-44C5-AF95-3DEA6088215F}"/>
                    </a:ext>
                  </a:extLst>
                </p:cNvPr>
                <p:cNvSpPr>
                  <a:spLocks noChangeArrowheads="1"/>
                </p:cNvSpPr>
                <p:nvPr/>
              </p:nvSpPr>
              <p:spPr bwMode="auto">
                <a:xfrm rot="10800000" flipH="1">
                  <a:off x="4834335" y="2600325"/>
                  <a:ext cx="1294607"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D64B4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47" name="AutoShape 9">
                  <a:extLst>
                    <a:ext uri="{FF2B5EF4-FFF2-40B4-BE49-F238E27FC236}">
                      <a16:creationId xmlns:a16="http://schemas.microsoft.com/office/drawing/2014/main" id="{77927707-E0BC-4F20-87D9-5E87DCDDD786}"/>
                    </a:ext>
                  </a:extLst>
                </p:cNvPr>
                <p:cNvSpPr>
                  <a:spLocks noChangeArrowheads="1"/>
                </p:cNvSpPr>
                <p:nvPr/>
              </p:nvSpPr>
              <p:spPr bwMode="auto">
                <a:xfrm rot="10800000">
                  <a:off x="6201172" y="2600325"/>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D96E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42" name="Text Box 22">
                <a:extLst>
                  <a:ext uri="{FF2B5EF4-FFF2-40B4-BE49-F238E27FC236}">
                    <a16:creationId xmlns:a16="http://schemas.microsoft.com/office/drawing/2014/main" id="{FD35663B-647F-42F3-9CD5-3B7CCDB6CF8D}"/>
                  </a:ext>
                </a:extLst>
              </p:cNvPr>
              <p:cNvSpPr txBox="1">
                <a:spLocks noChangeArrowheads="1"/>
              </p:cNvSpPr>
              <p:nvPr/>
            </p:nvSpPr>
            <p:spPr bwMode="auto">
              <a:xfrm>
                <a:off x="5280075" y="3645132"/>
                <a:ext cx="1690687" cy="481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lnSpc>
                    <a:spcPct val="120000"/>
                  </a:lnSpc>
                  <a:buClrTx/>
                  <a:buFontTx/>
                  <a:buNone/>
                </a:pPr>
                <a:r>
                  <a:rPr lang="en-US" altLang="el-GR" sz="2400" b="1" dirty="0">
                    <a:solidFill>
                      <a:srgbClr val="164F86"/>
                    </a:solidFill>
                    <a:latin typeface="Gill Sans" charset="0"/>
                    <a:cs typeface="Gill Sans" charset="0"/>
                  </a:rPr>
                  <a:t>Timeline</a:t>
                </a:r>
              </a:p>
            </p:txBody>
          </p:sp>
          <p:sp>
            <p:nvSpPr>
              <p:cNvPr id="43" name="AutoShape 15">
                <a:extLst>
                  <a:ext uri="{FF2B5EF4-FFF2-40B4-BE49-F238E27FC236}">
                    <a16:creationId xmlns:a16="http://schemas.microsoft.com/office/drawing/2014/main" id="{D7B5CED4-4A81-4284-8988-BBD05A6A001C}"/>
                  </a:ext>
                </a:extLst>
              </p:cNvPr>
              <p:cNvSpPr>
                <a:spLocks noChangeArrowheads="1"/>
              </p:cNvSpPr>
              <p:nvPr/>
            </p:nvSpPr>
            <p:spPr bwMode="auto">
              <a:xfrm>
                <a:off x="6552478" y="3976687"/>
                <a:ext cx="254000"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grpSp>
          <p:nvGrpSpPr>
            <p:cNvPr id="52" name="Group 51">
              <a:extLst>
                <a:ext uri="{FF2B5EF4-FFF2-40B4-BE49-F238E27FC236}">
                  <a16:creationId xmlns:a16="http://schemas.microsoft.com/office/drawing/2014/main" id="{6860946A-C1F5-418C-9359-B5B9677B1397}"/>
                </a:ext>
              </a:extLst>
            </p:cNvPr>
            <p:cNvGrpSpPr/>
            <p:nvPr/>
          </p:nvGrpSpPr>
          <p:grpSpPr>
            <a:xfrm>
              <a:off x="7415783" y="2082017"/>
              <a:ext cx="3847752" cy="3785539"/>
              <a:chOff x="3998574" y="1837144"/>
              <a:chExt cx="4118731" cy="4104000"/>
            </a:xfrm>
          </p:grpSpPr>
          <p:grpSp>
            <p:nvGrpSpPr>
              <p:cNvPr id="53" name="Group 52">
                <a:extLst>
                  <a:ext uri="{FF2B5EF4-FFF2-40B4-BE49-F238E27FC236}">
                    <a16:creationId xmlns:a16="http://schemas.microsoft.com/office/drawing/2014/main" id="{AF9EE1D5-D69C-4FF2-869D-A7E6D7EDE12D}"/>
                  </a:ext>
                </a:extLst>
              </p:cNvPr>
              <p:cNvGrpSpPr>
                <a:grpSpLocks noChangeAspect="1"/>
              </p:cNvGrpSpPr>
              <p:nvPr/>
            </p:nvGrpSpPr>
            <p:grpSpPr>
              <a:xfrm>
                <a:off x="3998574" y="1837144"/>
                <a:ext cx="4118731" cy="4104000"/>
                <a:chOff x="4834335" y="2599532"/>
                <a:chExt cx="2660650" cy="2651125"/>
              </a:xfrm>
            </p:grpSpPr>
            <p:grpSp>
              <p:nvGrpSpPr>
                <p:cNvPr id="56" name="Group 55">
                  <a:extLst>
                    <a:ext uri="{FF2B5EF4-FFF2-40B4-BE49-F238E27FC236}">
                      <a16:creationId xmlns:a16="http://schemas.microsoft.com/office/drawing/2014/main" id="{F80CB024-7AE5-47C0-AFED-457263894BB0}"/>
                    </a:ext>
                  </a:extLst>
                </p:cNvPr>
                <p:cNvGrpSpPr/>
                <p:nvPr/>
              </p:nvGrpSpPr>
              <p:grpSpPr>
                <a:xfrm>
                  <a:off x="4835129" y="2599532"/>
                  <a:ext cx="2659856" cy="2651125"/>
                  <a:chOff x="4835129" y="2599532"/>
                  <a:chExt cx="2659856" cy="2651125"/>
                </a:xfrm>
              </p:grpSpPr>
              <p:sp>
                <p:nvSpPr>
                  <p:cNvPr id="60" name="AutoShape 1">
                    <a:extLst>
                      <a:ext uri="{FF2B5EF4-FFF2-40B4-BE49-F238E27FC236}">
                        <a16:creationId xmlns:a16="http://schemas.microsoft.com/office/drawing/2014/main" id="{506E7FFD-8EDF-4D02-B454-155C574E919A}"/>
                      </a:ext>
                    </a:extLst>
                  </p:cNvPr>
                  <p:cNvSpPr>
                    <a:spLocks noChangeArrowheads="1"/>
                  </p:cNvSpPr>
                  <p:nvPr/>
                </p:nvSpPr>
                <p:spPr bwMode="auto">
                  <a:xfrm>
                    <a:off x="4835129" y="2599532"/>
                    <a:ext cx="1293813" cy="1293813"/>
                  </a:xfrm>
                  <a:custGeom>
                    <a:avLst/>
                    <a:gdLst>
                      <a:gd name="G0" fmla="+- 1 0 0"/>
                      <a:gd name="G1" fmla="+- 1 0 0"/>
                      <a:gd name="G2" fmla="+- 1 0 0"/>
                      <a:gd name="G3" fmla="+- 1 0 0"/>
                      <a:gd name="G4" fmla="+- 1 0 0"/>
                      <a:gd name="G5" fmla="+- 1 0 0"/>
                      <a:gd name="G6" fmla="+- 21600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21600" y="0"/>
                        </a:moveTo>
                        <a:cubicBezTo>
                          <a:pt x="16134" y="216"/>
                          <a:pt x="10730" y="2384"/>
                          <a:pt x="6557" y="6557"/>
                        </a:cubicBezTo>
                        <a:cubicBezTo>
                          <a:pt x="2384" y="10730"/>
                          <a:pt x="216" y="16134"/>
                          <a:pt x="0" y="21600"/>
                        </a:cubicBezTo>
                        <a:lnTo>
                          <a:pt x="10078" y="21600"/>
                        </a:lnTo>
                        <a:cubicBezTo>
                          <a:pt x="10259" y="18744"/>
                          <a:pt x="11426" y="15940"/>
                          <a:pt x="13608" y="13757"/>
                        </a:cubicBezTo>
                        <a:cubicBezTo>
                          <a:pt x="15829" y="11537"/>
                          <a:pt x="18693" y="10361"/>
                          <a:pt x="21600" y="10213"/>
                        </a:cubicBezTo>
                        <a:lnTo>
                          <a:pt x="21600" y="0"/>
                        </a:lnTo>
                        <a:close/>
                      </a:path>
                    </a:pathLst>
                  </a:cu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1" name="AutoShape 2">
                    <a:extLst>
                      <a:ext uri="{FF2B5EF4-FFF2-40B4-BE49-F238E27FC236}">
                        <a16:creationId xmlns:a16="http://schemas.microsoft.com/office/drawing/2014/main" id="{318A391A-9AA6-4741-9761-4547F7B1B2CC}"/>
                      </a:ext>
                    </a:extLst>
                  </p:cNvPr>
                  <p:cNvSpPr>
                    <a:spLocks noChangeArrowheads="1"/>
                  </p:cNvSpPr>
                  <p:nvPr/>
                </p:nvSpPr>
                <p:spPr bwMode="auto">
                  <a:xfrm>
                    <a:off x="6201172" y="2599532"/>
                    <a:ext cx="1293813" cy="1293813"/>
                  </a:xfrm>
                  <a:custGeom>
                    <a:avLst/>
                    <a:gdLst>
                      <a:gd name="G0" fmla="+- 1 0 0"/>
                      <a:gd name="G1" fmla="+- 10148 0 0"/>
                      <a:gd name="G2" fmla="+- 1 0 0"/>
                      <a:gd name="G3" fmla="+- 1 0 0"/>
                      <a:gd name="T0" fmla="*/ 0 256 1"/>
                      <a:gd name="T1" fmla="*/ 0 256 1"/>
                      <a:gd name="G4" fmla="+- 0 T0 T1"/>
                      <a:gd name="G5" fmla="sin 54736 G4"/>
                      <a:gd name="T2" fmla="*/ 0 256 1"/>
                      <a:gd name="T3" fmla="*/ 0 256 1"/>
                      <a:gd name="G6" fmla="+- 0 T2 T3"/>
                      <a:gd name="G7" fmla="cos 2887 G6"/>
                      <a:gd name="G8" fmla="+- G5 0 G7"/>
                      <a:gd name="G9" fmla="*/ G8 65535 1"/>
                      <a:gd name="G10" fmla="+- G9 10800 0"/>
                      <a:gd name="G11" fmla="+- 1 0 0"/>
                      <a:gd name="G12" fmla="+- 1 0 0"/>
                      <a:gd name="G13" fmla="+- 1 0 0"/>
                      <a:gd name="G14" fmla="+- 1 0 0"/>
                      <a:gd name="G15" fmla="+- 1 0 0"/>
                      <a:gd name="G16" fmla="+- 1 0 0"/>
                      <a:gd name="G17" fmla="+- 1 0 0"/>
                      <a:gd name="G18" fmla="+- 1 0 0"/>
                      <a:gd name="G19" fmla="+- 1 0 0"/>
                      <a:gd name="G20" fmla="+- 1 0 0"/>
                      <a:gd name="T4" fmla="*/ 10800 w 21600"/>
                      <a:gd name="T5" fmla="*/ 10800 h 21600"/>
                      <a:gd name="T6" fmla="*/ 10800 w 21600"/>
                      <a:gd name="T7" fmla="*/ 10800 h 21600"/>
                      <a:gd name="T8" fmla="*/ 10800 w 21600"/>
                      <a:gd name="T9" fmla="*/ 10800 h 21600"/>
                      <a:gd name="T10" fmla="*/ 10800 w 21600"/>
                      <a:gd name="T11" fmla="*/ 10800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a:moveTo>
                          <a:pt x="0" y="0"/>
                        </a:moveTo>
                        <a:lnTo>
                          <a:pt x="0" y="10148"/>
                        </a:lnTo>
                        <a:cubicBezTo>
                          <a:pt x="2933" y="10280"/>
                          <a:pt x="5827" y="11448"/>
                          <a:pt x="8066" y="13687"/>
                        </a:cubicBezTo>
                        <a:cubicBezTo>
                          <a:pt x="10266" y="15887"/>
                          <a:pt x="11435" y="18721"/>
                          <a:pt x="11601" y="21600"/>
                        </a:cubicBezTo>
                        <a:lnTo>
                          <a:pt x="21600" y="21600"/>
                        </a:lnTo>
                        <a:cubicBezTo>
                          <a:pt x="21384" y="16134"/>
                          <a:pt x="19216" y="10730"/>
                          <a:pt x="15043" y="6557"/>
                        </a:cubicBezTo>
                        <a:cubicBezTo>
                          <a:pt x="10870" y="2384"/>
                          <a:pt x="5466" y="216"/>
                          <a:pt x="0" y="0"/>
                        </a:cubicBezTo>
                        <a:close/>
                      </a:path>
                    </a:pathLst>
                  </a:custGeom>
                  <a:solidFill>
                    <a:srgbClr val="EB793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2" name="AutoShape 4">
                    <a:extLst>
                      <a:ext uri="{FF2B5EF4-FFF2-40B4-BE49-F238E27FC236}">
                        <a16:creationId xmlns:a16="http://schemas.microsoft.com/office/drawing/2014/main" id="{4F07221B-3849-4E6A-A46D-F7F17E47EF38}"/>
                      </a:ext>
                    </a:extLst>
                  </p:cNvPr>
                  <p:cNvSpPr>
                    <a:spLocks noChangeArrowheads="1"/>
                  </p:cNvSpPr>
                  <p:nvPr/>
                </p:nvSpPr>
                <p:spPr bwMode="auto">
                  <a:xfrm>
                    <a:off x="6201172" y="3956844"/>
                    <a:ext cx="1293813" cy="1293813"/>
                  </a:xfrm>
                  <a:custGeom>
                    <a:avLst/>
                    <a:gdLst>
                      <a:gd name="G0" fmla="+- 1 0 0"/>
                      <a:gd name="G1" fmla="+- 1 0 0"/>
                      <a:gd name="G2" fmla="+- 1 0 0"/>
                      <a:gd name="G3" fmla="+- 1 0 0"/>
                      <a:gd name="G4" fmla="+- 1 0 0"/>
                      <a:gd name="G5" fmla="+- 1 0 0"/>
                      <a:gd name="G6" fmla="+- 11806 0 0"/>
                      <a:gd name="G7" fmla="+- 21600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11466" y="0"/>
                        </a:moveTo>
                        <a:cubicBezTo>
                          <a:pt x="11380" y="3001"/>
                          <a:pt x="10208" y="5981"/>
                          <a:pt x="7917" y="8271"/>
                        </a:cubicBezTo>
                        <a:cubicBezTo>
                          <a:pt x="5716" y="10473"/>
                          <a:pt x="2882" y="11641"/>
                          <a:pt x="0" y="11806"/>
                        </a:cubicBezTo>
                        <a:lnTo>
                          <a:pt x="0" y="21600"/>
                        </a:lnTo>
                        <a:cubicBezTo>
                          <a:pt x="5466" y="21384"/>
                          <a:pt x="10870" y="19216"/>
                          <a:pt x="15043" y="15043"/>
                        </a:cubicBezTo>
                        <a:cubicBezTo>
                          <a:pt x="19216" y="10870"/>
                          <a:pt x="21384" y="5466"/>
                          <a:pt x="21600" y="0"/>
                        </a:cubicBezTo>
                        <a:lnTo>
                          <a:pt x="11466" y="0"/>
                        </a:lnTo>
                        <a:close/>
                      </a:path>
                    </a:pathLst>
                  </a:custGeom>
                  <a:solidFill>
                    <a:srgbClr val="FFC2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63" name="AutoShape 6">
                    <a:extLst>
                      <a:ext uri="{FF2B5EF4-FFF2-40B4-BE49-F238E27FC236}">
                        <a16:creationId xmlns:a16="http://schemas.microsoft.com/office/drawing/2014/main" id="{12F273AE-6261-49BA-85D3-24BC878EE1E8}"/>
                      </a:ext>
                    </a:extLst>
                  </p:cNvPr>
                  <p:cNvSpPr>
                    <a:spLocks noChangeArrowheads="1"/>
                  </p:cNvSpPr>
                  <p:nvPr/>
                </p:nvSpPr>
                <p:spPr bwMode="auto">
                  <a:xfrm>
                    <a:off x="4835129" y="3956844"/>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EFC65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57" name="AutoShape 7">
                  <a:extLst>
                    <a:ext uri="{FF2B5EF4-FFF2-40B4-BE49-F238E27FC236}">
                      <a16:creationId xmlns:a16="http://schemas.microsoft.com/office/drawing/2014/main" id="{D121F5A6-0A1A-4246-BD86-285C5810FD28}"/>
                    </a:ext>
                  </a:extLst>
                </p:cNvPr>
                <p:cNvSpPr>
                  <a:spLocks noChangeArrowheads="1"/>
                </p:cNvSpPr>
                <p:nvPr/>
              </p:nvSpPr>
              <p:spPr bwMode="auto">
                <a:xfrm flipH="1">
                  <a:off x="6201172" y="3956844"/>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EBB284"/>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58" name="AutoShape 8">
                  <a:extLst>
                    <a:ext uri="{FF2B5EF4-FFF2-40B4-BE49-F238E27FC236}">
                      <a16:creationId xmlns:a16="http://schemas.microsoft.com/office/drawing/2014/main" id="{4F8FA310-3F2F-49BE-BB7F-2883090AE245}"/>
                    </a:ext>
                  </a:extLst>
                </p:cNvPr>
                <p:cNvSpPr>
                  <a:spLocks noChangeArrowheads="1"/>
                </p:cNvSpPr>
                <p:nvPr/>
              </p:nvSpPr>
              <p:spPr bwMode="auto">
                <a:xfrm rot="10800000" flipH="1">
                  <a:off x="4834335" y="2600325"/>
                  <a:ext cx="1294607"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D64B4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59" name="AutoShape 9">
                  <a:extLst>
                    <a:ext uri="{FF2B5EF4-FFF2-40B4-BE49-F238E27FC236}">
                      <a16:creationId xmlns:a16="http://schemas.microsoft.com/office/drawing/2014/main" id="{961D1A9E-DCFE-4C1C-BFFF-6816EA08A59B}"/>
                    </a:ext>
                  </a:extLst>
                </p:cNvPr>
                <p:cNvSpPr>
                  <a:spLocks noChangeArrowheads="1"/>
                </p:cNvSpPr>
                <p:nvPr/>
              </p:nvSpPr>
              <p:spPr bwMode="auto">
                <a:xfrm rot="10800000">
                  <a:off x="6201172" y="2600325"/>
                  <a:ext cx="1293813" cy="12938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10800 w 21600"/>
                    <a:gd name="T1" fmla="*/ 10800 h 21600"/>
                    <a:gd name="T2" fmla="*/ 10800 w 21600"/>
                    <a:gd name="T3" fmla="*/ 10800 h 21600"/>
                    <a:gd name="T4" fmla="*/ 10800 w 21600"/>
                    <a:gd name="T5" fmla="*/ 10800 h 21600"/>
                    <a:gd name="T6" fmla="*/ 10800 w 21600"/>
                    <a:gd name="T7" fmla="*/ 10800 h 21600"/>
                    <a:gd name="T8" fmla="*/ 3163 w 21600"/>
                    <a:gd name="T9" fmla="*/ 3163 h 21600"/>
                    <a:gd name="T10" fmla="*/ 18437 w 21600"/>
                    <a:gd name="T11" fmla="*/ 18437 h 21600"/>
                  </a:gdLst>
                  <a:ahLst/>
                  <a:cxnLst>
                    <a:cxn ang="0">
                      <a:pos x="T0" y="T1"/>
                    </a:cxn>
                    <a:cxn ang="0">
                      <a:pos x="T2" y="T3"/>
                    </a:cxn>
                    <a:cxn ang="0">
                      <a:pos x="T4" y="T5"/>
                    </a:cxn>
                    <a:cxn ang="0">
                      <a:pos x="T6" y="T7"/>
                    </a:cxn>
                  </a:cxnLst>
                  <a:rect l="T8" t="T9" r="T10" b="T11"/>
                  <a:pathLst>
                    <a:path w="21600" h="21600">
                      <a:moveTo>
                        <a:pt x="0" y="0"/>
                      </a:moveTo>
                      <a:cubicBezTo>
                        <a:pt x="216" y="5466"/>
                        <a:pt x="2384" y="10870"/>
                        <a:pt x="6557" y="15043"/>
                      </a:cubicBezTo>
                      <a:cubicBezTo>
                        <a:pt x="10730" y="19216"/>
                        <a:pt x="16134" y="21384"/>
                        <a:pt x="21600" y="21600"/>
                      </a:cubicBezTo>
                      <a:lnTo>
                        <a:pt x="21600" y="18349"/>
                      </a:lnTo>
                      <a:cubicBezTo>
                        <a:pt x="16949" y="18166"/>
                        <a:pt x="12348" y="16321"/>
                        <a:pt x="8797" y="12770"/>
                      </a:cubicBezTo>
                      <a:cubicBezTo>
                        <a:pt x="5254" y="9226"/>
                        <a:pt x="3413" y="4642"/>
                        <a:pt x="3223" y="0"/>
                      </a:cubicBezTo>
                      <a:lnTo>
                        <a:pt x="0" y="0"/>
                      </a:lnTo>
                      <a:close/>
                    </a:path>
                  </a:pathLst>
                </a:custGeom>
                <a:solidFill>
                  <a:srgbClr val="D96E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sp>
            <p:nvSpPr>
              <p:cNvPr id="54" name="Text Box 22">
                <a:extLst>
                  <a:ext uri="{FF2B5EF4-FFF2-40B4-BE49-F238E27FC236}">
                    <a16:creationId xmlns:a16="http://schemas.microsoft.com/office/drawing/2014/main" id="{8EAF3D7D-07B2-4395-B5A3-B11F9BF2BC3F}"/>
                  </a:ext>
                </a:extLst>
              </p:cNvPr>
              <p:cNvSpPr txBox="1">
                <a:spLocks noChangeArrowheads="1"/>
              </p:cNvSpPr>
              <p:nvPr/>
            </p:nvSpPr>
            <p:spPr bwMode="auto">
              <a:xfrm>
                <a:off x="5280075" y="3645132"/>
                <a:ext cx="1690687" cy="481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lgn="ctr">
                  <a:lnSpc>
                    <a:spcPct val="120000"/>
                  </a:lnSpc>
                  <a:buClrTx/>
                  <a:buFontTx/>
                  <a:buNone/>
                </a:pPr>
                <a:r>
                  <a:rPr lang="en-US" altLang="el-GR" sz="2400" b="1" dirty="0">
                    <a:solidFill>
                      <a:srgbClr val="164F86"/>
                    </a:solidFill>
                    <a:latin typeface="Gill Sans" charset="0"/>
                    <a:cs typeface="Gill Sans" charset="0"/>
                  </a:rPr>
                  <a:t>Resources</a:t>
                </a:r>
              </a:p>
            </p:txBody>
          </p:sp>
          <p:sp>
            <p:nvSpPr>
              <p:cNvPr id="55" name="AutoShape 15">
                <a:extLst>
                  <a:ext uri="{FF2B5EF4-FFF2-40B4-BE49-F238E27FC236}">
                    <a16:creationId xmlns:a16="http://schemas.microsoft.com/office/drawing/2014/main" id="{334506FC-B36C-4548-A023-2132614C3CE2}"/>
                  </a:ext>
                </a:extLst>
              </p:cNvPr>
              <p:cNvSpPr>
                <a:spLocks noChangeArrowheads="1"/>
              </p:cNvSpPr>
              <p:nvPr/>
            </p:nvSpPr>
            <p:spPr bwMode="auto">
              <a:xfrm>
                <a:off x="6552478" y="3976687"/>
                <a:ext cx="254000"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grpSp>
      </p:grpSp>
    </p:spTree>
    <p:extLst>
      <p:ext uri="{BB962C8B-B14F-4D97-AF65-F5344CB8AC3E}">
        <p14:creationId xmlns:p14="http://schemas.microsoft.com/office/powerpoint/2010/main" val="1532998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339D566F-D7D1-47C6-A8E4-20067835FF00}"/>
              </a:ext>
            </a:extLst>
          </p:cNvPr>
          <p:cNvSpPr>
            <a:spLocks noChangeArrowheads="1"/>
          </p:cNvSpPr>
          <p:nvPr/>
        </p:nvSpPr>
        <p:spPr bwMode="auto">
          <a:xfrm>
            <a:off x="822722" y="2607469"/>
            <a:ext cx="10548143" cy="2750344"/>
          </a:xfrm>
          <a:prstGeom prst="rect">
            <a:avLst/>
          </a:prstGeom>
          <a:solidFill>
            <a:srgbClr val="EA545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9698" name="Rectangle 2">
            <a:extLst>
              <a:ext uri="{FF2B5EF4-FFF2-40B4-BE49-F238E27FC236}">
                <a16:creationId xmlns:a16="http://schemas.microsoft.com/office/drawing/2014/main" id="{A3C2CDDE-C34D-4FC2-9548-96CF80344BDC}"/>
              </a:ext>
            </a:extLst>
          </p:cNvPr>
          <p:cNvSpPr>
            <a:spLocks noChangeArrowheads="1"/>
          </p:cNvSpPr>
          <p:nvPr/>
        </p:nvSpPr>
        <p:spPr bwMode="auto">
          <a:xfrm>
            <a:off x="2412604" y="5180013"/>
            <a:ext cx="7366794" cy="176213"/>
          </a:xfrm>
          <a:prstGeom prst="rect">
            <a:avLst/>
          </a:prstGeom>
          <a:solidFill>
            <a:srgbClr val="D64B4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9699" name="Picture 3">
            <a:extLst>
              <a:ext uri="{FF2B5EF4-FFF2-40B4-BE49-F238E27FC236}">
                <a16:creationId xmlns:a16="http://schemas.microsoft.com/office/drawing/2014/main" id="{48A26B69-1CD4-41CF-8CC1-5AE55596CC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 r="27"/>
          <a:stretch>
            <a:fillRect/>
          </a:stretch>
        </p:blipFill>
        <p:spPr bwMode="auto">
          <a:xfrm>
            <a:off x="4892279" y="2063750"/>
            <a:ext cx="2407444" cy="4244975"/>
          </a:xfrm>
          <a:prstGeom prst="rect">
            <a:avLst/>
          </a:prstGeom>
          <a:noFill/>
          <a:ln>
            <a:noFill/>
          </a:ln>
          <a:effectLst/>
          <a:extLst>
            <a:ext uri="{909E8E84-426E-40DD-AFC4-6F175D3DCCD1}">
              <a14:hiddenFill xmlns:a14="http://schemas.microsoft.com/office/drawing/2010/main">
                <a:blipFill dpi="0" rotWithShape="0">
                  <a:blip/>
                  <a:srcRect l="27" r="2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a:extLst>
              <a:ext uri="{FF2B5EF4-FFF2-40B4-BE49-F238E27FC236}">
                <a16:creationId xmlns:a16="http://schemas.microsoft.com/office/drawing/2014/main" id="{93423C33-D5A9-478D-9431-2355F2AC8B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4866" y="2607469"/>
            <a:ext cx="1566069" cy="27503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Text Box 5">
            <a:extLst>
              <a:ext uri="{FF2B5EF4-FFF2-40B4-BE49-F238E27FC236}">
                <a16:creationId xmlns:a16="http://schemas.microsoft.com/office/drawing/2014/main" id="{1C9C9666-2CB1-4F90-91A3-D1805DCCCD9A}"/>
              </a:ext>
            </a:extLst>
          </p:cNvPr>
          <p:cNvSpPr txBox="1">
            <a:spLocks noChangeArrowheads="1"/>
          </p:cNvSpPr>
          <p:nvPr/>
        </p:nvSpPr>
        <p:spPr bwMode="auto">
          <a:xfrm>
            <a:off x="1105468" y="2795587"/>
            <a:ext cx="4067797" cy="237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marL="171450" indent="-171450">
              <a:buFont typeface="Arial" panose="020B0604020202020204" pitchFamily="34" charset="0"/>
              <a:buChar char="•"/>
            </a:pPr>
            <a:r>
              <a:rPr lang="en-GB" sz="1400" dirty="0">
                <a:solidFill>
                  <a:schemeClr val="bg1"/>
                </a:solidFill>
              </a:rPr>
              <a:t>lack of knowledge of potential partners, collaboration mechanisms and funding opportunities, reliability of sources of knowledge</a:t>
            </a:r>
          </a:p>
          <a:p>
            <a:pPr marL="171450" indent="-171450">
              <a:buFont typeface="Arial" panose="020B0604020202020204" pitchFamily="34" charset="0"/>
              <a:buChar char="•"/>
            </a:pPr>
            <a:r>
              <a:rPr lang="en-GB" sz="1400" dirty="0">
                <a:solidFill>
                  <a:schemeClr val="bg1"/>
                </a:solidFill>
              </a:rPr>
              <a:t>differences in culture, language, and motives</a:t>
            </a:r>
          </a:p>
          <a:p>
            <a:pPr marL="171450" indent="-171450">
              <a:buFont typeface="Arial" panose="020B0604020202020204" pitchFamily="34" charset="0"/>
              <a:buChar char="•"/>
            </a:pPr>
            <a:r>
              <a:rPr lang="en-GB" sz="1400" dirty="0">
                <a:solidFill>
                  <a:schemeClr val="bg1"/>
                </a:solidFill>
              </a:rPr>
              <a:t>financial constraints, lack of incentives/rewards</a:t>
            </a:r>
          </a:p>
          <a:p>
            <a:pPr marL="171450" indent="-171450">
              <a:buFont typeface="Arial" panose="020B0604020202020204" pitchFamily="34" charset="0"/>
              <a:buChar char="•"/>
            </a:pPr>
            <a:r>
              <a:rPr lang="en-GB" sz="1400" dirty="0">
                <a:solidFill>
                  <a:schemeClr val="bg1"/>
                </a:solidFill>
              </a:rPr>
              <a:t>Intellectual Property and confidentiality issues (trust)</a:t>
            </a:r>
          </a:p>
          <a:p>
            <a:pPr marL="171450" indent="-171450">
              <a:buFont typeface="Arial" panose="020B0604020202020204" pitchFamily="34" charset="0"/>
              <a:buChar char="•"/>
            </a:pPr>
            <a:r>
              <a:rPr lang="en-GB" sz="1400" dirty="0">
                <a:solidFill>
                  <a:schemeClr val="bg1"/>
                </a:solidFill>
              </a:rPr>
              <a:t>Lack of time: different operating schedules, location (time zones), etc.</a:t>
            </a:r>
          </a:p>
        </p:txBody>
      </p:sp>
      <p:sp>
        <p:nvSpPr>
          <p:cNvPr id="29702" name="Text Box 6">
            <a:extLst>
              <a:ext uri="{FF2B5EF4-FFF2-40B4-BE49-F238E27FC236}">
                <a16:creationId xmlns:a16="http://schemas.microsoft.com/office/drawing/2014/main" id="{A5DFA62C-26D4-49AE-957C-2190FD15F0DB}"/>
              </a:ext>
            </a:extLst>
          </p:cNvPr>
          <p:cNvSpPr txBox="1">
            <a:spLocks noChangeArrowheads="1"/>
          </p:cNvSpPr>
          <p:nvPr/>
        </p:nvSpPr>
        <p:spPr bwMode="auto">
          <a:xfrm>
            <a:off x="7383860" y="2789238"/>
            <a:ext cx="3616325" cy="238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marL="171450" indent="-171450">
              <a:buFont typeface="Arial" panose="020B0604020202020204" pitchFamily="34" charset="0"/>
              <a:buChar char="•"/>
            </a:pPr>
            <a:r>
              <a:rPr lang="en-GB" sz="1400" dirty="0">
                <a:solidFill>
                  <a:schemeClr val="bg1"/>
                </a:solidFill>
              </a:rPr>
              <a:t>Targeted communication plan for knowledge transfer mechanisms</a:t>
            </a:r>
          </a:p>
          <a:p>
            <a:pPr marL="171450" indent="-171450">
              <a:buFont typeface="Arial" panose="020B0604020202020204" pitchFamily="34" charset="0"/>
              <a:buChar char="•"/>
            </a:pPr>
            <a:endParaRPr lang="en-GB" sz="1400" dirty="0">
              <a:solidFill>
                <a:schemeClr val="bg1"/>
              </a:solidFill>
            </a:endParaRPr>
          </a:p>
          <a:p>
            <a:pPr marL="171450" indent="-171450">
              <a:buFont typeface="Arial" panose="020B0604020202020204" pitchFamily="34" charset="0"/>
              <a:buChar char="•"/>
            </a:pPr>
            <a:endParaRPr lang="en-GB" sz="1400" dirty="0">
              <a:solidFill>
                <a:schemeClr val="bg1"/>
              </a:solidFill>
            </a:endParaRPr>
          </a:p>
          <a:p>
            <a:pPr marL="171450" indent="-171450">
              <a:buFont typeface="Arial" panose="020B0604020202020204" pitchFamily="34" charset="0"/>
              <a:buChar char="•"/>
            </a:pPr>
            <a:r>
              <a:rPr lang="en-GB" sz="1400" dirty="0">
                <a:solidFill>
                  <a:schemeClr val="bg1"/>
                </a:solidFill>
              </a:rPr>
              <a:t>Actively build collaborative culture within the organization</a:t>
            </a:r>
          </a:p>
          <a:p>
            <a:pPr marL="171450" indent="-171450">
              <a:buFont typeface="Arial" panose="020B0604020202020204" pitchFamily="34" charset="0"/>
              <a:buChar char="•"/>
            </a:pPr>
            <a:r>
              <a:rPr lang="en-GB" sz="1400" dirty="0">
                <a:solidFill>
                  <a:schemeClr val="bg1"/>
                </a:solidFill>
              </a:rPr>
              <a:t>Provide value and incentives to collaborators</a:t>
            </a:r>
          </a:p>
          <a:p>
            <a:pPr marL="171450" indent="-171450">
              <a:buFont typeface="Arial" panose="020B0604020202020204" pitchFamily="34" charset="0"/>
              <a:buChar char="•"/>
            </a:pPr>
            <a:r>
              <a:rPr lang="en-GB" sz="1400" dirty="0">
                <a:solidFill>
                  <a:schemeClr val="bg1"/>
                </a:solidFill>
              </a:rPr>
              <a:t>Create relationships</a:t>
            </a:r>
          </a:p>
          <a:p>
            <a:pPr marL="171450" indent="-171450">
              <a:buFont typeface="Arial" panose="020B0604020202020204" pitchFamily="34" charset="0"/>
              <a:buChar char="•"/>
            </a:pPr>
            <a:r>
              <a:rPr lang="en-GB" sz="1400" dirty="0">
                <a:solidFill>
                  <a:schemeClr val="bg1"/>
                </a:solidFill>
              </a:rPr>
              <a:t>Use technology to implement “seamless collaboration”</a:t>
            </a:r>
          </a:p>
        </p:txBody>
      </p:sp>
      <p:sp>
        <p:nvSpPr>
          <p:cNvPr id="29704" name="Rectangle 8">
            <a:extLst>
              <a:ext uri="{FF2B5EF4-FFF2-40B4-BE49-F238E27FC236}">
                <a16:creationId xmlns:a16="http://schemas.microsoft.com/office/drawing/2014/main" id="{6B190D8B-AD57-4503-97E4-BE1AF5834770}"/>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9705" name="Rectangle 9">
            <a:extLst>
              <a:ext uri="{FF2B5EF4-FFF2-40B4-BE49-F238E27FC236}">
                <a16:creationId xmlns:a16="http://schemas.microsoft.com/office/drawing/2014/main" id="{F134D5F1-8AF7-47A6-8E5E-8D98DFA42FAB}"/>
              </a:ext>
            </a:extLst>
          </p:cNvPr>
          <p:cNvSpPr>
            <a:spLocks noChangeArrowheads="1"/>
          </p:cNvSpPr>
          <p:nvPr/>
        </p:nvSpPr>
        <p:spPr bwMode="auto">
          <a:xfrm>
            <a:off x="-5953" y="6692107"/>
            <a:ext cx="11075194"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9706" name="Rectangle 10">
            <a:extLst>
              <a:ext uri="{FF2B5EF4-FFF2-40B4-BE49-F238E27FC236}">
                <a16:creationId xmlns:a16="http://schemas.microsoft.com/office/drawing/2014/main" id="{CF3BE793-5808-4E12-BC8B-44E5FC14A5D0}"/>
              </a:ext>
            </a:extLst>
          </p:cNvPr>
          <p:cNvSpPr>
            <a:spLocks noChangeArrowheads="1"/>
          </p:cNvSpPr>
          <p:nvPr/>
        </p:nvSpPr>
        <p:spPr bwMode="auto">
          <a:xfrm>
            <a:off x="11370866" y="6692107"/>
            <a:ext cx="821531"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9707" name="Rectangle 11">
            <a:extLst>
              <a:ext uri="{FF2B5EF4-FFF2-40B4-BE49-F238E27FC236}">
                <a16:creationId xmlns:a16="http://schemas.microsoft.com/office/drawing/2014/main" id="{C146E168-8D7B-492B-A14F-C90B636A945F}"/>
              </a:ext>
            </a:extLst>
          </p:cNvPr>
          <p:cNvSpPr>
            <a:spLocks noGrp="1" noChangeArrowheads="1"/>
          </p:cNvSpPr>
          <p:nvPr>
            <p:ph type="title" idx="4294967295"/>
          </p:nvPr>
        </p:nvSpPr>
        <p:spPr>
          <a:xfrm>
            <a:off x="896541" y="398463"/>
            <a:ext cx="9912350" cy="533400"/>
          </a:xfrm>
          <a:ln/>
        </p:spPr>
        <p:txBody>
          <a:bodyPr>
            <a:noAutofit/>
          </a:bodyPr>
          <a:lstStyle/>
          <a:p>
            <a:r>
              <a:rPr lang="en-GB" sz="3200" b="1" dirty="0">
                <a:solidFill>
                  <a:srgbClr val="1E276E"/>
                </a:solidFill>
              </a:rPr>
              <a:t>Potential barriers to knowledge transfer and ways to overcome them</a:t>
            </a:r>
            <a:endParaRPr lang="el-GR" sz="3200" b="1" dirty="0">
              <a:solidFill>
                <a:srgbClr val="1E276E"/>
              </a:solidFill>
            </a:endParaRPr>
          </a:p>
        </p:txBody>
      </p:sp>
      <p:sp>
        <p:nvSpPr>
          <p:cNvPr id="29708" name="Text Box 12">
            <a:extLst>
              <a:ext uri="{FF2B5EF4-FFF2-40B4-BE49-F238E27FC236}">
                <a16:creationId xmlns:a16="http://schemas.microsoft.com/office/drawing/2014/main" id="{93D8E7B9-520D-4EB8-98ED-923AB7229BEF}"/>
              </a:ext>
            </a:extLst>
          </p:cNvPr>
          <p:cNvSpPr txBox="1">
            <a:spLocks noChangeArrowheads="1"/>
          </p:cNvSpPr>
          <p:nvPr/>
        </p:nvSpPr>
        <p:spPr bwMode="auto">
          <a:xfrm>
            <a:off x="11000185" y="6690519"/>
            <a:ext cx="12824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5532E622-5195-4BF2-9795-CD6C7AD5F8B9}" type="slidenum">
              <a:rPr lang="en-US" altLang="el-GR" sz="900">
                <a:solidFill>
                  <a:srgbClr val="164F86"/>
                </a:solidFill>
              </a:rPr>
              <a:pPr>
                <a:buClrTx/>
                <a:buFontTx/>
                <a:buNone/>
              </a:pPr>
              <a:t>70</a:t>
            </a:fld>
            <a:endParaRPr lang="en-US" altLang="el-GR" sz="900">
              <a:solidFill>
                <a:srgbClr val="164F86"/>
              </a:solidFill>
            </a:endParaRPr>
          </a:p>
        </p:txBody>
      </p:sp>
      <p:pic>
        <p:nvPicPr>
          <p:cNvPr id="29709" name="Picture 13">
            <a:extLst>
              <a:ext uri="{FF2B5EF4-FFF2-40B4-BE49-F238E27FC236}">
                <a16:creationId xmlns:a16="http://schemas.microsoft.com/office/drawing/2014/main" id="{2EEB4B2C-3E9B-4719-B7F4-B3FEED7448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3266" y="643096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2412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How to build a data management plan in 5 steps</a:t>
            </a:r>
            <a:endParaRPr lang="el-GR" sz="3200" b="1" dirty="0">
              <a:solidFill>
                <a:srgbClr val="1E276E"/>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7" name="3 - Θέση περιεχομένου">
            <a:extLst>
              <a:ext uri="{FF2B5EF4-FFF2-40B4-BE49-F238E27FC236}">
                <a16:creationId xmlns:a16="http://schemas.microsoft.com/office/drawing/2014/main" id="{57C1751E-AB43-4AC9-85E1-798FC1910F9F}"/>
              </a:ext>
            </a:extLst>
          </p:cNvPr>
          <p:cNvGraphicFramePr>
            <a:graphicFrameLocks noGrp="1"/>
          </p:cNvGraphicFramePr>
          <p:nvPr>
            <p:ph idx="1"/>
            <p:extLst>
              <p:ext uri="{D42A27DB-BD31-4B8C-83A1-F6EECF244321}">
                <p14:modId xmlns:p14="http://schemas.microsoft.com/office/powerpoint/2010/main" val="1575464426"/>
              </p:ext>
            </p:extLst>
          </p:nvPr>
        </p:nvGraphicFramePr>
        <p:xfrm>
          <a:off x="785439" y="1600201"/>
          <a:ext cx="10998521"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94287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US" sz="3200" b="1" dirty="0">
                <a:solidFill>
                  <a:srgbClr val="1E276E"/>
                </a:solidFill>
              </a:rPr>
              <a:t>How to build a data management plan in 5 steps (</a:t>
            </a:r>
            <a:r>
              <a:rPr lang="en-US" sz="3200" b="1" dirty="0" err="1">
                <a:solidFill>
                  <a:srgbClr val="1E276E"/>
                </a:solidFill>
              </a:rPr>
              <a:t>cont</a:t>
            </a:r>
            <a:r>
              <a:rPr lang="en-US" sz="3200" b="1" dirty="0">
                <a:solidFill>
                  <a:srgbClr val="1E276E"/>
                </a:solidFill>
              </a:rPr>
              <a:t>).</a:t>
            </a:r>
            <a:endParaRPr lang="el-GR" sz="3200" b="1" dirty="0">
              <a:solidFill>
                <a:srgbClr val="1E276E"/>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7" name="3 - Θέση περιεχομένου">
            <a:extLst>
              <a:ext uri="{FF2B5EF4-FFF2-40B4-BE49-F238E27FC236}">
                <a16:creationId xmlns:a16="http://schemas.microsoft.com/office/drawing/2014/main" id="{57C1751E-AB43-4AC9-85E1-798FC1910F9F}"/>
              </a:ext>
            </a:extLst>
          </p:cNvPr>
          <p:cNvGraphicFramePr>
            <a:graphicFrameLocks noGrp="1"/>
          </p:cNvGraphicFramePr>
          <p:nvPr>
            <p:ph idx="1"/>
            <p:extLst>
              <p:ext uri="{D42A27DB-BD31-4B8C-83A1-F6EECF244321}">
                <p14:modId xmlns:p14="http://schemas.microsoft.com/office/powerpoint/2010/main" val="764447771"/>
              </p:ext>
            </p:extLst>
          </p:nvPr>
        </p:nvGraphicFramePr>
        <p:xfrm>
          <a:off x="785439" y="1600202"/>
          <a:ext cx="10998521" cy="3207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3219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269893" y="1281160"/>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Indicative contents of the data management plan</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73</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1" name="Rectangle 13">
            <a:extLst>
              <a:ext uri="{FF2B5EF4-FFF2-40B4-BE49-F238E27FC236}">
                <a16:creationId xmlns:a16="http://schemas.microsoft.com/office/drawing/2014/main" id="{108B745F-6733-405F-B342-557480117D43}"/>
              </a:ext>
            </a:extLst>
          </p:cNvPr>
          <p:cNvSpPr>
            <a:spLocks noGrp="1" noChangeArrowheads="1"/>
          </p:cNvSpPr>
          <p:nvPr>
            <p:ph type="body" idx="4294967295"/>
          </p:nvPr>
        </p:nvSpPr>
        <p:spPr>
          <a:xfrm>
            <a:off x="864411" y="1243059"/>
            <a:ext cx="10510424" cy="4543306"/>
          </a:xfrm>
          <a:ln/>
        </p:spPr>
        <p:txBody>
          <a:bodyPr>
            <a:normAutofit lnSpcReduction="10000"/>
          </a:bodyPr>
          <a:lstStyle/>
          <a:p>
            <a:pPr marL="0" indent="0">
              <a:buNone/>
            </a:pPr>
            <a:r>
              <a:rPr lang="en-US" sz="2400" dirty="0">
                <a:solidFill>
                  <a:srgbClr val="1E276E"/>
                </a:solidFill>
              </a:rPr>
              <a:t>Introduction (general EU policies, general principles, objectives and structure of plan)</a:t>
            </a:r>
          </a:p>
          <a:p>
            <a:pPr marL="0" indent="0">
              <a:buNone/>
            </a:pPr>
            <a:r>
              <a:rPr lang="en-GB" sz="2400" dirty="0">
                <a:solidFill>
                  <a:srgbClr val="1E276E"/>
                </a:solidFill>
              </a:rPr>
              <a:t>Methodology or Data Management Plan</a:t>
            </a:r>
          </a:p>
          <a:p>
            <a:r>
              <a:rPr lang="en-GB" sz="2400" dirty="0">
                <a:solidFill>
                  <a:srgbClr val="1E276E"/>
                </a:solidFill>
              </a:rPr>
              <a:t>Data types / datasets</a:t>
            </a:r>
          </a:p>
          <a:p>
            <a:r>
              <a:rPr lang="en-GB" sz="2400" dirty="0">
                <a:solidFill>
                  <a:srgbClr val="1E276E"/>
                </a:solidFill>
              </a:rPr>
              <a:t>Data management policy (organization, documentation, quality assurance, data security, etc)</a:t>
            </a:r>
          </a:p>
          <a:p>
            <a:r>
              <a:rPr lang="en-GB" sz="2400" dirty="0">
                <a:solidFill>
                  <a:srgbClr val="1E276E"/>
                </a:solidFill>
              </a:rPr>
              <a:t>Archiving and preservation</a:t>
            </a:r>
          </a:p>
          <a:p>
            <a:r>
              <a:rPr lang="en-GB" sz="2400" dirty="0">
                <a:solidFill>
                  <a:srgbClr val="1E276E"/>
                </a:solidFill>
              </a:rPr>
              <a:t>Open data / fair data policy (selection of open data, findability, accessibility, interoperability, licensing)</a:t>
            </a:r>
          </a:p>
          <a:p>
            <a:r>
              <a:rPr lang="en-GB" sz="2400" dirty="0">
                <a:solidFill>
                  <a:srgbClr val="1E276E"/>
                </a:solidFill>
              </a:rPr>
              <a:t>Ethical matters / Confidentiality</a:t>
            </a:r>
          </a:p>
          <a:p>
            <a:r>
              <a:rPr lang="en-GB" sz="2400" dirty="0">
                <a:solidFill>
                  <a:srgbClr val="1E276E"/>
                </a:solidFill>
              </a:rPr>
              <a:t>Allocation of resources</a:t>
            </a:r>
            <a:endParaRPr lang="el-GR" sz="2400" dirty="0">
              <a:solidFill>
                <a:srgbClr val="1E276E"/>
              </a:solidFill>
            </a:endParaRPr>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9640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FCDBFEE-FF1F-4256-831C-8DFCF0DA6CE4}"/>
              </a:ext>
            </a:extLst>
          </p:cNvPr>
          <p:cNvSpPr>
            <a:spLocks noChangeArrowheads="1"/>
          </p:cNvSpPr>
          <p:nvPr/>
        </p:nvSpPr>
        <p:spPr bwMode="auto">
          <a:xfrm>
            <a:off x="269893" y="1281160"/>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0" name="Rectangle 2">
            <a:extLst>
              <a:ext uri="{FF2B5EF4-FFF2-40B4-BE49-F238E27FC236}">
                <a16:creationId xmlns:a16="http://schemas.microsoft.com/office/drawing/2014/main" id="{2111C6D9-4290-46CF-BB95-1B3D0E0BBB5B}"/>
              </a:ext>
            </a:extLst>
          </p:cNvPr>
          <p:cNvSpPr>
            <a:spLocks noGrp="1" noChangeArrowheads="1"/>
          </p:cNvSpPr>
          <p:nvPr>
            <p:ph type="title" idx="4294967295"/>
          </p:nvPr>
        </p:nvSpPr>
        <p:spPr>
          <a:xfrm>
            <a:off x="910828" y="448446"/>
            <a:ext cx="10214769" cy="695347"/>
          </a:xfrm>
          <a:ln/>
        </p:spPr>
        <p:txBody>
          <a:bodyPr>
            <a:noAutofit/>
          </a:bodyPr>
          <a:lstStyle/>
          <a:p>
            <a:r>
              <a:rPr lang="en-GB" sz="3200" b="1" dirty="0">
                <a:solidFill>
                  <a:srgbClr val="1E276E"/>
                </a:solidFill>
              </a:rPr>
              <a:t>Indicative contents of the data management plan (cont.)</a:t>
            </a:r>
            <a:endParaRPr lang="el-GR" sz="3200" b="1" dirty="0">
              <a:solidFill>
                <a:srgbClr val="1E276E"/>
              </a:solidFill>
            </a:endParaRPr>
          </a:p>
        </p:txBody>
      </p:sp>
      <p:sp>
        <p:nvSpPr>
          <p:cNvPr id="22532" name="AutoShape 4">
            <a:extLst>
              <a:ext uri="{FF2B5EF4-FFF2-40B4-BE49-F238E27FC236}">
                <a16:creationId xmlns:a16="http://schemas.microsoft.com/office/drawing/2014/main" id="{D7D97866-7925-4088-AC36-589862865A21}"/>
              </a:ext>
            </a:extLst>
          </p:cNvPr>
          <p:cNvSpPr>
            <a:spLocks noChangeArrowheads="1"/>
          </p:cNvSpPr>
          <p:nvPr/>
        </p:nvSpPr>
        <p:spPr bwMode="auto">
          <a:xfrm>
            <a:off x="1386285" y="160113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7" name="Text Box 9">
            <a:extLst>
              <a:ext uri="{FF2B5EF4-FFF2-40B4-BE49-F238E27FC236}">
                <a16:creationId xmlns:a16="http://schemas.microsoft.com/office/drawing/2014/main" id="{1B1CEBCB-F23D-4475-969C-384307C3D610}"/>
              </a:ext>
            </a:extLst>
          </p:cNvPr>
          <p:cNvSpPr txBox="1">
            <a:spLocks noChangeArrowheads="1"/>
          </p:cNvSpPr>
          <p:nvPr/>
        </p:nvSpPr>
        <p:spPr bwMode="auto">
          <a:xfrm>
            <a:off x="11017647" y="6690519"/>
            <a:ext cx="64120"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1pPr>
            <a:lvl2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2pPr>
            <a:lvl3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3pPr>
            <a:lvl4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4pPr>
            <a:lvl5pPr>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5pPr>
            <a:lvl6pPr marL="25146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6pPr>
            <a:lvl7pPr marL="29718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7pPr>
            <a:lvl8pPr marL="34290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8pPr>
            <a:lvl9pPr marL="3886200" indent="-228600" algn="ctr" defTabSz="457200" fontAlgn="base" hangingPunct="0">
              <a:spcBef>
                <a:spcPct val="0"/>
              </a:spcBef>
              <a:spcAft>
                <a:spcPct val="0"/>
              </a:spcAft>
              <a:buClr>
                <a:srgbClr val="000000"/>
              </a:buClr>
              <a:buSzPct val="100000"/>
              <a:buFont typeface="Times New Roman" panose="02020603050405020304" pitchFamily="18" charset="0"/>
              <a:tabLst>
                <a:tab pos="0" algn="l"/>
                <a:tab pos="819150" algn="l"/>
                <a:tab pos="1639888" algn="l"/>
                <a:tab pos="2460625" algn="l"/>
                <a:tab pos="3281363" algn="l"/>
                <a:tab pos="4102100" algn="l"/>
                <a:tab pos="4922838" algn="l"/>
                <a:tab pos="5743575" algn="l"/>
                <a:tab pos="6564313" algn="l"/>
                <a:tab pos="7385050" algn="l"/>
                <a:tab pos="8205788" algn="l"/>
                <a:tab pos="9026525" algn="l"/>
                <a:tab pos="9847263" algn="l"/>
                <a:tab pos="10668000" algn="l"/>
              </a:tabLst>
              <a:defRPr>
                <a:solidFill>
                  <a:srgbClr val="000000"/>
                </a:solidFill>
                <a:latin typeface="Futura Condensed" charset="0"/>
                <a:cs typeface="Futura Condensed" charset="0"/>
              </a:defRPr>
            </a:lvl9pPr>
          </a:lstStyle>
          <a:p>
            <a:pPr>
              <a:buClrTx/>
              <a:buFontTx/>
              <a:buNone/>
            </a:pPr>
            <a:fld id="{E57CFE55-A770-4206-B48F-918BC673AC87}" type="slidenum">
              <a:rPr lang="en-US" altLang="el-GR" sz="900">
                <a:solidFill>
                  <a:srgbClr val="164F86"/>
                </a:solidFill>
              </a:rPr>
              <a:pPr>
                <a:buClrTx/>
                <a:buFontTx/>
                <a:buNone/>
              </a:pPr>
              <a:t>74</a:t>
            </a:fld>
            <a:endParaRPr lang="en-US" altLang="el-GR" sz="900">
              <a:solidFill>
                <a:srgbClr val="164F86"/>
              </a:solidFill>
            </a:endParaRPr>
          </a:p>
        </p:txBody>
      </p:sp>
      <p:sp>
        <p:nvSpPr>
          <p:cNvPr id="22538" name="Rectangle 10">
            <a:extLst>
              <a:ext uri="{FF2B5EF4-FFF2-40B4-BE49-F238E27FC236}">
                <a16:creationId xmlns:a16="http://schemas.microsoft.com/office/drawing/2014/main" id="{3B80FCDE-51B2-4CC3-8F76-B50A1F965B80}"/>
              </a:ext>
            </a:extLst>
          </p:cNvPr>
          <p:cNvSpPr>
            <a:spLocks noChangeArrowheads="1"/>
          </p:cNvSpPr>
          <p:nvPr/>
        </p:nvSpPr>
        <p:spPr bwMode="auto">
          <a:xfrm>
            <a:off x="3572" y="428625"/>
            <a:ext cx="821532"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39" name="Rectangle 11">
            <a:extLst>
              <a:ext uri="{FF2B5EF4-FFF2-40B4-BE49-F238E27FC236}">
                <a16:creationId xmlns:a16="http://schemas.microsoft.com/office/drawing/2014/main" id="{D479A06A-590E-42F2-A938-6B51D7770CFB}"/>
              </a:ext>
            </a:extLst>
          </p:cNvPr>
          <p:cNvSpPr>
            <a:spLocks noChangeArrowheads="1"/>
          </p:cNvSpPr>
          <p:nvPr/>
        </p:nvSpPr>
        <p:spPr bwMode="auto">
          <a:xfrm>
            <a:off x="-1191" y="6692107"/>
            <a:ext cx="11087100"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2540" name="Rectangle 12">
            <a:extLst>
              <a:ext uri="{FF2B5EF4-FFF2-40B4-BE49-F238E27FC236}">
                <a16:creationId xmlns:a16="http://schemas.microsoft.com/office/drawing/2014/main" id="{9CD648A2-1165-40EB-BB91-3DD229373E66}"/>
              </a:ext>
            </a:extLst>
          </p:cNvPr>
          <p:cNvSpPr>
            <a:spLocks noChangeArrowheads="1"/>
          </p:cNvSpPr>
          <p:nvPr/>
        </p:nvSpPr>
        <p:spPr bwMode="auto">
          <a:xfrm>
            <a:off x="11374835"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pic>
        <p:nvPicPr>
          <p:cNvPr id="22542" name="Picture 14">
            <a:extLst>
              <a:ext uri="{FF2B5EF4-FFF2-40B4-BE49-F238E27FC236}">
                <a16:creationId xmlns:a16="http://schemas.microsoft.com/office/drawing/2014/main" id="{4E9581F9-9753-4729-A8DC-811276B4E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1"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79BE4187-490D-4B7F-9E63-91A723B826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388544" y="1153903"/>
            <a:ext cx="8905830" cy="4826065"/>
          </a:xfrm>
          <a:prstGeom prst="rect">
            <a:avLst/>
          </a:prstGeom>
        </p:spPr>
      </p:pic>
    </p:spTree>
    <p:extLst>
      <p:ext uri="{BB962C8B-B14F-4D97-AF65-F5344CB8AC3E}">
        <p14:creationId xmlns:p14="http://schemas.microsoft.com/office/powerpoint/2010/main" val="973719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In other words, you need to define:</a:t>
            </a:r>
            <a:endParaRPr lang="el-GR" b="1" dirty="0">
              <a:solidFill>
                <a:srgbClr val="1E276E"/>
              </a:solidFill>
            </a:endParaRPr>
          </a:p>
        </p:txBody>
      </p:sp>
      <p:graphicFrame>
        <p:nvGraphicFramePr>
          <p:cNvPr id="2" name="Diagram 1">
            <a:extLst>
              <a:ext uri="{FF2B5EF4-FFF2-40B4-BE49-F238E27FC236}">
                <a16:creationId xmlns:a16="http://schemas.microsoft.com/office/drawing/2014/main" id="{604551BF-AD18-4D44-A7BC-8CD74DD215AC}"/>
              </a:ext>
            </a:extLst>
          </p:cNvPr>
          <p:cNvGraphicFramePr/>
          <p:nvPr>
            <p:extLst>
              <p:ext uri="{D42A27DB-BD31-4B8C-83A1-F6EECF244321}">
                <p14:modId xmlns:p14="http://schemas.microsoft.com/office/powerpoint/2010/main" val="2022926193"/>
              </p:ext>
            </p:extLst>
          </p:nvPr>
        </p:nvGraphicFramePr>
        <p:xfrm>
          <a:off x="1191" y="1879906"/>
          <a:ext cx="11679532" cy="3098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1">
            <a:extLst>
              <a:ext uri="{FF2B5EF4-FFF2-40B4-BE49-F238E27FC236}">
                <a16:creationId xmlns:a16="http://schemas.microsoft.com/office/drawing/2014/main" id="{40D870C5-D643-4E14-8691-828B242BF9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3893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3" name="Rectangle 15">
            <a:extLst>
              <a:ext uri="{FF2B5EF4-FFF2-40B4-BE49-F238E27FC236}">
                <a16:creationId xmlns:a16="http://schemas.microsoft.com/office/drawing/2014/main" id="{EBDAA8DE-C721-4FD7-8FB2-5AD76436B8A2}"/>
              </a:ext>
            </a:extLst>
          </p:cNvPr>
          <p:cNvSpPr>
            <a:spLocks noChangeArrowheads="1"/>
          </p:cNvSpPr>
          <p:nvPr/>
        </p:nvSpPr>
        <p:spPr bwMode="auto">
          <a:xfrm>
            <a:off x="1191" y="428625"/>
            <a:ext cx="821531" cy="738188"/>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4" name="Rectangle 16">
            <a:extLst>
              <a:ext uri="{FF2B5EF4-FFF2-40B4-BE49-F238E27FC236}">
                <a16:creationId xmlns:a16="http://schemas.microsoft.com/office/drawing/2014/main" id="{2A991CFE-67BF-4CBD-B0FF-E9A8EC973AF9}"/>
              </a:ext>
            </a:extLst>
          </p:cNvPr>
          <p:cNvSpPr>
            <a:spLocks noChangeArrowheads="1"/>
          </p:cNvSpPr>
          <p:nvPr/>
        </p:nvSpPr>
        <p:spPr bwMode="auto">
          <a:xfrm>
            <a:off x="-5953" y="6692107"/>
            <a:ext cx="11083925"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5" name="Rectangle 17">
            <a:extLst>
              <a:ext uri="{FF2B5EF4-FFF2-40B4-BE49-F238E27FC236}">
                <a16:creationId xmlns:a16="http://schemas.microsoft.com/office/drawing/2014/main" id="{160EB51D-CE72-4324-889E-40D867F63711}"/>
              </a:ext>
            </a:extLst>
          </p:cNvPr>
          <p:cNvSpPr>
            <a:spLocks noChangeArrowheads="1"/>
          </p:cNvSpPr>
          <p:nvPr/>
        </p:nvSpPr>
        <p:spPr bwMode="auto">
          <a:xfrm>
            <a:off x="11366897" y="6692107"/>
            <a:ext cx="821532" cy="162719"/>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27666" name="Rectangle 18">
            <a:extLst>
              <a:ext uri="{FF2B5EF4-FFF2-40B4-BE49-F238E27FC236}">
                <a16:creationId xmlns:a16="http://schemas.microsoft.com/office/drawing/2014/main" id="{FB7654C6-3514-4E3F-BA7C-DA7327D4F26E}"/>
              </a:ext>
            </a:extLst>
          </p:cNvPr>
          <p:cNvSpPr>
            <a:spLocks noGrp="1" noChangeArrowheads="1"/>
          </p:cNvSpPr>
          <p:nvPr>
            <p:ph type="title"/>
          </p:nvPr>
        </p:nvSpPr>
        <p:spPr>
          <a:xfrm>
            <a:off x="911621" y="456322"/>
            <a:ext cx="11083925" cy="533400"/>
          </a:xfrm>
          <a:ln/>
        </p:spPr>
        <p:txBody>
          <a:bodyPr>
            <a:normAutofit fontScale="90000"/>
          </a:bodyPr>
          <a:lstStyle/>
          <a:p>
            <a:r>
              <a:rPr lang="en-GB" b="1" dirty="0">
                <a:solidFill>
                  <a:srgbClr val="1E276E"/>
                </a:solidFill>
              </a:rPr>
              <a:t>What is a Work Breakdown Structure (WBS)?</a:t>
            </a:r>
            <a:endParaRPr lang="el-GR" b="1" dirty="0">
              <a:solidFill>
                <a:srgbClr val="1E276E"/>
              </a:solidFill>
            </a:endParaRPr>
          </a:p>
        </p:txBody>
      </p:sp>
      <p:sp>
        <p:nvSpPr>
          <p:cNvPr id="9" name="Rectangle 1">
            <a:extLst>
              <a:ext uri="{FF2B5EF4-FFF2-40B4-BE49-F238E27FC236}">
                <a16:creationId xmlns:a16="http://schemas.microsoft.com/office/drawing/2014/main" id="{AD206BC9-C3B0-4F46-B51D-AA248B5CA308}"/>
              </a:ext>
            </a:extLst>
          </p:cNvPr>
          <p:cNvSpPr>
            <a:spLocks noChangeArrowheads="1"/>
          </p:cNvSpPr>
          <p:nvPr/>
        </p:nvSpPr>
        <p:spPr bwMode="auto">
          <a:xfrm>
            <a:off x="825104" y="1387642"/>
            <a:ext cx="481806" cy="481806"/>
          </a:xfrm>
          <a:prstGeom prst="rect">
            <a:avLst/>
          </a:prstGeom>
          <a:solidFill>
            <a:srgbClr val="164F8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0" name="AutoShape 4">
            <a:extLst>
              <a:ext uri="{FF2B5EF4-FFF2-40B4-BE49-F238E27FC236}">
                <a16:creationId xmlns:a16="http://schemas.microsoft.com/office/drawing/2014/main" id="{3F73EAE8-EDD8-468A-8060-6A379BEE555C}"/>
              </a:ext>
            </a:extLst>
          </p:cNvPr>
          <p:cNvSpPr>
            <a:spLocks noChangeArrowheads="1"/>
          </p:cNvSpPr>
          <p:nvPr/>
        </p:nvSpPr>
        <p:spPr bwMode="auto">
          <a:xfrm>
            <a:off x="938610" y="1501148"/>
            <a:ext cx="254794" cy="25479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10800 1"/>
              <a:gd name="T5" fmla="*/ T4 w 21599"/>
              <a:gd name="T6" fmla="*/ 10799 h 21599"/>
              <a:gd name="T7" fmla="+- 0 10800 1"/>
              <a:gd name="T8" fmla="*/ T7 w 21599"/>
              <a:gd name="T9" fmla="*/ 10799 h 21599"/>
              <a:gd name="T10" fmla="+- 0 10800 1"/>
              <a:gd name="T11" fmla="*/ T10 w 21599"/>
              <a:gd name="T12" fmla="*/ 10799 h 21599"/>
              <a:gd name="T13" fmla="+- 0 10800 1"/>
              <a:gd name="T14" fmla="*/ T13 w 21599"/>
              <a:gd name="T15" fmla="*/ 10799 h 21599"/>
              <a:gd name="T16" fmla="+- 0 3163 1"/>
              <a:gd name="T17" fmla="*/ T16 w 21599"/>
              <a:gd name="T18" fmla="*/ 3163 h 21599"/>
              <a:gd name="T19" fmla="+- 0 18437 1"/>
              <a:gd name="T20" fmla="*/ T19 w 21599"/>
              <a:gd name="T21" fmla="*/ 18437 h 21599"/>
            </a:gdLst>
            <a:ahLst/>
            <a:cxnLst>
              <a:cxn ang="0">
                <a:pos x="T5" y="T6"/>
              </a:cxn>
              <a:cxn ang="0">
                <a:pos x="T8" y="T9"/>
              </a:cxn>
              <a:cxn ang="0">
                <a:pos x="T11" y="T12"/>
              </a:cxn>
              <a:cxn ang="0">
                <a:pos x="T14" y="T15"/>
              </a:cxn>
            </a:cxnLst>
            <a:rect l="T17" t="T18" r="T20" b="T21"/>
            <a:pathLst>
              <a:path w="21599" h="21599">
                <a:moveTo>
                  <a:pt x="17801" y="940"/>
                </a:moveTo>
                <a:cubicBezTo>
                  <a:pt x="16964" y="940"/>
                  <a:pt x="16216" y="1304"/>
                  <a:pt x="15691" y="1876"/>
                </a:cubicBezTo>
                <a:lnTo>
                  <a:pt x="15688" y="1873"/>
                </a:lnTo>
                <a:lnTo>
                  <a:pt x="15447" y="2114"/>
                </a:lnTo>
                <a:lnTo>
                  <a:pt x="19498" y="6163"/>
                </a:lnTo>
                <a:lnTo>
                  <a:pt x="19746" y="5915"/>
                </a:lnTo>
                <a:lnTo>
                  <a:pt x="19743" y="5912"/>
                </a:lnTo>
                <a:cubicBezTo>
                  <a:pt x="20312" y="5388"/>
                  <a:pt x="20673" y="4644"/>
                  <a:pt x="20673" y="3810"/>
                </a:cubicBezTo>
                <a:cubicBezTo>
                  <a:pt x="20673" y="2224"/>
                  <a:pt x="19388" y="940"/>
                  <a:pt x="17801" y="940"/>
                </a:cubicBezTo>
                <a:close/>
                <a:moveTo>
                  <a:pt x="5375" y="15561"/>
                </a:moveTo>
                <a:cubicBezTo>
                  <a:pt x="5379" y="15563"/>
                  <a:pt x="5381" y="15568"/>
                  <a:pt x="5384" y="15570"/>
                </a:cubicBezTo>
                <a:lnTo>
                  <a:pt x="16498" y="4463"/>
                </a:lnTo>
                <a:lnTo>
                  <a:pt x="14798" y="2763"/>
                </a:lnTo>
                <a:lnTo>
                  <a:pt x="3112" y="14455"/>
                </a:lnTo>
                <a:cubicBezTo>
                  <a:pt x="3112" y="14455"/>
                  <a:pt x="5375" y="15561"/>
                  <a:pt x="5375" y="15561"/>
                </a:cubicBezTo>
                <a:close/>
                <a:moveTo>
                  <a:pt x="1840" y="18114"/>
                </a:moveTo>
                <a:lnTo>
                  <a:pt x="3487" y="19760"/>
                </a:lnTo>
                <a:lnTo>
                  <a:pt x="6359" y="18942"/>
                </a:lnTo>
                <a:cubicBezTo>
                  <a:pt x="6359" y="18942"/>
                  <a:pt x="5155" y="16460"/>
                  <a:pt x="5154" y="16437"/>
                </a:cubicBezTo>
                <a:lnTo>
                  <a:pt x="2659" y="15245"/>
                </a:lnTo>
                <a:cubicBezTo>
                  <a:pt x="2659" y="15245"/>
                  <a:pt x="1840" y="18114"/>
                  <a:pt x="1840" y="18114"/>
                </a:cubicBezTo>
                <a:close/>
                <a:moveTo>
                  <a:pt x="1183" y="20417"/>
                </a:moveTo>
                <a:lnTo>
                  <a:pt x="2476" y="20048"/>
                </a:lnTo>
                <a:lnTo>
                  <a:pt x="1552" y="19124"/>
                </a:lnTo>
                <a:cubicBezTo>
                  <a:pt x="1552" y="19124"/>
                  <a:pt x="1183" y="20417"/>
                  <a:pt x="1183" y="20417"/>
                </a:cubicBezTo>
                <a:close/>
                <a:moveTo>
                  <a:pt x="18849" y="6811"/>
                </a:moveTo>
                <a:lnTo>
                  <a:pt x="17148" y="5112"/>
                </a:lnTo>
                <a:lnTo>
                  <a:pt x="6033" y="16218"/>
                </a:lnTo>
                <a:cubicBezTo>
                  <a:pt x="6035" y="16222"/>
                  <a:pt x="6040" y="16224"/>
                  <a:pt x="6042" y="16228"/>
                </a:cubicBezTo>
                <a:lnTo>
                  <a:pt x="7149" y="18490"/>
                </a:lnTo>
                <a:cubicBezTo>
                  <a:pt x="7149" y="18490"/>
                  <a:pt x="18849" y="6811"/>
                  <a:pt x="18849" y="6811"/>
                </a:cubicBezTo>
                <a:close/>
                <a:moveTo>
                  <a:pt x="20626" y="6291"/>
                </a:moveTo>
                <a:cubicBezTo>
                  <a:pt x="20604" y="6337"/>
                  <a:pt x="20578" y="6382"/>
                  <a:pt x="20539" y="6420"/>
                </a:cubicBezTo>
                <a:lnTo>
                  <a:pt x="7360" y="19576"/>
                </a:lnTo>
                <a:cubicBezTo>
                  <a:pt x="7359" y="19577"/>
                  <a:pt x="7359" y="19578"/>
                  <a:pt x="7358" y="19579"/>
                </a:cubicBezTo>
                <a:cubicBezTo>
                  <a:pt x="7358" y="19579"/>
                  <a:pt x="7357" y="19580"/>
                  <a:pt x="7356" y="19581"/>
                </a:cubicBezTo>
                <a:lnTo>
                  <a:pt x="7353" y="19583"/>
                </a:lnTo>
                <a:cubicBezTo>
                  <a:pt x="7350" y="19586"/>
                  <a:pt x="7347" y="19587"/>
                  <a:pt x="7343" y="19590"/>
                </a:cubicBezTo>
                <a:cubicBezTo>
                  <a:pt x="7298" y="19637"/>
                  <a:pt x="7247" y="19680"/>
                  <a:pt x="7183" y="19705"/>
                </a:cubicBezTo>
                <a:lnTo>
                  <a:pt x="686" y="21557"/>
                </a:lnTo>
                <a:cubicBezTo>
                  <a:pt x="671" y="21563"/>
                  <a:pt x="655" y="21565"/>
                  <a:pt x="639" y="21570"/>
                </a:cubicBezTo>
                <a:lnTo>
                  <a:pt x="619" y="21576"/>
                </a:lnTo>
                <a:cubicBezTo>
                  <a:pt x="615" y="21577"/>
                  <a:pt x="611" y="21576"/>
                  <a:pt x="608" y="21578"/>
                </a:cubicBezTo>
                <a:cubicBezTo>
                  <a:pt x="564" y="21590"/>
                  <a:pt x="520" y="21599"/>
                  <a:pt x="473" y="21599"/>
                </a:cubicBezTo>
                <a:cubicBezTo>
                  <a:pt x="427" y="21600"/>
                  <a:pt x="384" y="21592"/>
                  <a:pt x="341" y="21580"/>
                </a:cubicBezTo>
                <a:cubicBezTo>
                  <a:pt x="330" y="21577"/>
                  <a:pt x="321" y="21579"/>
                  <a:pt x="312" y="21575"/>
                </a:cubicBezTo>
                <a:cubicBezTo>
                  <a:pt x="308" y="21574"/>
                  <a:pt x="306" y="21571"/>
                  <a:pt x="302" y="21570"/>
                </a:cubicBezTo>
                <a:cubicBezTo>
                  <a:pt x="261" y="21554"/>
                  <a:pt x="225" y="21531"/>
                  <a:pt x="189" y="21504"/>
                </a:cubicBezTo>
                <a:cubicBezTo>
                  <a:pt x="171" y="21490"/>
                  <a:pt x="152" y="21479"/>
                  <a:pt x="136" y="21463"/>
                </a:cubicBezTo>
                <a:cubicBezTo>
                  <a:pt x="120" y="21447"/>
                  <a:pt x="109" y="21428"/>
                  <a:pt x="95" y="21410"/>
                </a:cubicBezTo>
                <a:cubicBezTo>
                  <a:pt x="69" y="21374"/>
                  <a:pt x="45" y="21338"/>
                  <a:pt x="29" y="21297"/>
                </a:cubicBezTo>
                <a:cubicBezTo>
                  <a:pt x="28" y="21294"/>
                  <a:pt x="25" y="21291"/>
                  <a:pt x="24" y="21287"/>
                </a:cubicBezTo>
                <a:cubicBezTo>
                  <a:pt x="20" y="21278"/>
                  <a:pt x="22" y="21269"/>
                  <a:pt x="19" y="21259"/>
                </a:cubicBezTo>
                <a:cubicBezTo>
                  <a:pt x="7" y="21216"/>
                  <a:pt x="-1" y="21172"/>
                  <a:pt x="0" y="21127"/>
                </a:cubicBezTo>
                <a:cubicBezTo>
                  <a:pt x="0" y="21080"/>
                  <a:pt x="9" y="21036"/>
                  <a:pt x="21" y="20992"/>
                </a:cubicBezTo>
                <a:cubicBezTo>
                  <a:pt x="23" y="20988"/>
                  <a:pt x="22" y="20984"/>
                  <a:pt x="23" y="20981"/>
                </a:cubicBezTo>
                <a:lnTo>
                  <a:pt x="29" y="20960"/>
                </a:lnTo>
                <a:cubicBezTo>
                  <a:pt x="35" y="20945"/>
                  <a:pt x="36" y="20928"/>
                  <a:pt x="42" y="20914"/>
                </a:cubicBezTo>
                <a:lnTo>
                  <a:pt x="1895" y="14421"/>
                </a:lnTo>
                <a:cubicBezTo>
                  <a:pt x="1920" y="14357"/>
                  <a:pt x="1963" y="14306"/>
                  <a:pt x="2011" y="14261"/>
                </a:cubicBezTo>
                <a:cubicBezTo>
                  <a:pt x="2014" y="14257"/>
                  <a:pt x="2014" y="14254"/>
                  <a:pt x="2017" y="14251"/>
                </a:cubicBezTo>
                <a:lnTo>
                  <a:pt x="2020" y="14249"/>
                </a:lnTo>
                <a:cubicBezTo>
                  <a:pt x="2021" y="14248"/>
                  <a:pt x="2021" y="14246"/>
                  <a:pt x="2022" y="14246"/>
                </a:cubicBezTo>
                <a:cubicBezTo>
                  <a:pt x="2023" y="14245"/>
                  <a:pt x="2024" y="14245"/>
                  <a:pt x="2025" y="14244"/>
                </a:cubicBezTo>
                <a:lnTo>
                  <a:pt x="14988" y="1275"/>
                </a:lnTo>
                <a:cubicBezTo>
                  <a:pt x="15008" y="1252"/>
                  <a:pt x="15031" y="1233"/>
                  <a:pt x="15051" y="1211"/>
                </a:cubicBezTo>
                <a:lnTo>
                  <a:pt x="15189" y="1074"/>
                </a:lnTo>
                <a:cubicBezTo>
                  <a:pt x="15196" y="1066"/>
                  <a:pt x="15205" y="1064"/>
                  <a:pt x="15213" y="1058"/>
                </a:cubicBezTo>
                <a:cubicBezTo>
                  <a:pt x="15891" y="408"/>
                  <a:pt x="16802" y="0"/>
                  <a:pt x="17816" y="0"/>
                </a:cubicBezTo>
                <a:cubicBezTo>
                  <a:pt x="19906" y="0"/>
                  <a:pt x="21599" y="1692"/>
                  <a:pt x="21599" y="3780"/>
                </a:cubicBezTo>
                <a:cubicBezTo>
                  <a:pt x="21599" y="4749"/>
                  <a:pt x="21225" y="5623"/>
                  <a:pt x="20626" y="6291"/>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900"/>
          </a:p>
        </p:txBody>
      </p:sp>
      <p:sp>
        <p:nvSpPr>
          <p:cNvPr id="11" name="Rectangle 13">
            <a:extLst>
              <a:ext uri="{FF2B5EF4-FFF2-40B4-BE49-F238E27FC236}">
                <a16:creationId xmlns:a16="http://schemas.microsoft.com/office/drawing/2014/main" id="{6BBC919C-15EB-4659-93A0-998EB3D7F302}"/>
              </a:ext>
            </a:extLst>
          </p:cNvPr>
          <p:cNvSpPr txBox="1">
            <a:spLocks noChangeArrowheads="1"/>
          </p:cNvSpPr>
          <p:nvPr/>
        </p:nvSpPr>
        <p:spPr>
          <a:xfrm>
            <a:off x="1519310" y="1387641"/>
            <a:ext cx="9847585" cy="4806681"/>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1E276E"/>
                </a:solidFill>
              </a:rPr>
              <a:t>Let’s see some definitions:</a:t>
            </a:r>
          </a:p>
          <a:p>
            <a:r>
              <a:rPr lang="en-US" sz="2400" i="1" dirty="0">
                <a:solidFill>
                  <a:srgbClr val="1E276E"/>
                </a:solidFill>
              </a:rPr>
              <a:t>“A deliverable-oriented </a:t>
            </a:r>
            <a:r>
              <a:rPr lang="en-US" sz="2400" b="1" i="1" dirty="0">
                <a:solidFill>
                  <a:srgbClr val="1E276E"/>
                </a:solidFill>
              </a:rPr>
              <a:t>hierarchical decomposition </a:t>
            </a:r>
            <a:r>
              <a:rPr lang="en-US" sz="2400" i="1" dirty="0">
                <a:solidFill>
                  <a:srgbClr val="1E276E"/>
                </a:solidFill>
              </a:rPr>
              <a:t>of the </a:t>
            </a:r>
            <a:r>
              <a:rPr lang="en-US" sz="2400" b="1" i="1" dirty="0">
                <a:solidFill>
                  <a:srgbClr val="1E276E"/>
                </a:solidFill>
              </a:rPr>
              <a:t>work to be executed </a:t>
            </a:r>
            <a:r>
              <a:rPr lang="en-US" sz="2400" i="1" dirty="0">
                <a:solidFill>
                  <a:srgbClr val="1E276E"/>
                </a:solidFill>
              </a:rPr>
              <a:t>by the project team to accomplish the project objectives and create the required deliverables”(Project Management Institute)</a:t>
            </a:r>
          </a:p>
          <a:p>
            <a:r>
              <a:rPr lang="en-US" sz="2400" i="1" dirty="0">
                <a:solidFill>
                  <a:srgbClr val="1E276E"/>
                </a:solidFill>
              </a:rPr>
              <a:t>“A </a:t>
            </a:r>
            <a:r>
              <a:rPr lang="en-US" sz="2400" b="1" i="1" dirty="0">
                <a:solidFill>
                  <a:srgbClr val="1E276E"/>
                </a:solidFill>
              </a:rPr>
              <a:t>hierarchical structure </a:t>
            </a:r>
            <a:r>
              <a:rPr lang="en-US" sz="2400" i="1" dirty="0">
                <a:solidFill>
                  <a:srgbClr val="1E276E"/>
                </a:solidFill>
              </a:rPr>
              <a:t>of </a:t>
            </a:r>
            <a:r>
              <a:rPr lang="en-US" sz="2400" b="1" i="1" dirty="0">
                <a:solidFill>
                  <a:srgbClr val="1E276E"/>
                </a:solidFill>
              </a:rPr>
              <a:t>things</a:t>
            </a:r>
            <a:r>
              <a:rPr lang="en-US" sz="2400" i="1" dirty="0">
                <a:solidFill>
                  <a:srgbClr val="1E276E"/>
                </a:solidFill>
              </a:rPr>
              <a:t> that the project will make or outcomes that it will deliver” (Association of Project Management)</a:t>
            </a:r>
          </a:p>
          <a:p>
            <a:r>
              <a:rPr lang="en-US" sz="2400" i="1" dirty="0">
                <a:solidFill>
                  <a:srgbClr val="1E276E"/>
                </a:solidFill>
              </a:rPr>
              <a:t>“A deliverable-oriented </a:t>
            </a:r>
            <a:r>
              <a:rPr lang="en-US" sz="2400" b="1" i="1" dirty="0">
                <a:solidFill>
                  <a:srgbClr val="1E276E"/>
                </a:solidFill>
              </a:rPr>
              <a:t>breakdown of a project </a:t>
            </a:r>
            <a:r>
              <a:rPr lang="en-US" sz="2400" i="1" dirty="0">
                <a:solidFill>
                  <a:srgbClr val="1E276E"/>
                </a:solidFill>
              </a:rPr>
              <a:t>into </a:t>
            </a:r>
            <a:r>
              <a:rPr lang="en-US" sz="2400" b="1" i="1" dirty="0">
                <a:solidFill>
                  <a:srgbClr val="1E276E"/>
                </a:solidFill>
              </a:rPr>
              <a:t>smaller components</a:t>
            </a:r>
            <a:r>
              <a:rPr lang="en-US" sz="2400" i="1" dirty="0">
                <a:solidFill>
                  <a:srgbClr val="1E276E"/>
                </a:solidFill>
              </a:rPr>
              <a:t>” (Wikipedia)</a:t>
            </a:r>
          </a:p>
          <a:p>
            <a:r>
              <a:rPr lang="en-GB" altLang="en-US" sz="2400" i="1" dirty="0">
                <a:solidFill>
                  <a:srgbClr val="1E276E"/>
                </a:solidFill>
              </a:rPr>
              <a:t>“Project modelling in which the entire job is </a:t>
            </a:r>
            <a:r>
              <a:rPr lang="en-GB" altLang="en-US" sz="2400" b="1" i="1" dirty="0">
                <a:solidFill>
                  <a:srgbClr val="1E276E"/>
                </a:solidFill>
              </a:rPr>
              <a:t>graphically</a:t>
            </a:r>
            <a:r>
              <a:rPr lang="en-GB" altLang="en-US" sz="2400" i="1" dirty="0">
                <a:solidFill>
                  <a:srgbClr val="1E276E"/>
                </a:solidFill>
              </a:rPr>
              <a:t> subdivided into manageable </a:t>
            </a:r>
            <a:r>
              <a:rPr lang="en-GB" altLang="en-US" sz="2400" b="1" i="1" dirty="0">
                <a:solidFill>
                  <a:srgbClr val="1E276E"/>
                </a:solidFill>
              </a:rPr>
              <a:t>work elements/tasks</a:t>
            </a:r>
            <a:r>
              <a:rPr lang="en-GB" altLang="en-US" sz="2400" i="1" dirty="0">
                <a:solidFill>
                  <a:srgbClr val="1E276E"/>
                </a:solidFill>
              </a:rPr>
              <a:t>” (The </a:t>
            </a:r>
            <a:r>
              <a:rPr lang="en-GB" altLang="en-US" sz="2400" i="1" dirty="0" err="1">
                <a:solidFill>
                  <a:srgbClr val="1E276E"/>
                </a:solidFill>
              </a:rPr>
              <a:t>BusinessDictionary</a:t>
            </a:r>
            <a:r>
              <a:rPr lang="en-GB" altLang="en-US" sz="2400" i="1" dirty="0">
                <a:solidFill>
                  <a:srgbClr val="1E276E"/>
                </a:solidFill>
              </a:rPr>
              <a:t>)</a:t>
            </a:r>
          </a:p>
          <a:p>
            <a:endParaRPr lang="el-GR" sz="1800" dirty="0">
              <a:solidFill>
                <a:srgbClr val="1E276E"/>
              </a:solidFill>
            </a:endParaRPr>
          </a:p>
        </p:txBody>
      </p:sp>
      <p:pic>
        <p:nvPicPr>
          <p:cNvPr id="14" name="Picture 31">
            <a:extLst>
              <a:ext uri="{FF2B5EF4-FFF2-40B4-BE49-F238E27FC236}">
                <a16:creationId xmlns:a16="http://schemas.microsoft.com/office/drawing/2014/main" id="{E154B3CE-0D4D-4B8B-A154-A683968B5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66" y="6424613"/>
            <a:ext cx="1845469" cy="232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3466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Knight Custom">
  <a:themeElements>
    <a:clrScheme name="RedKnight Custom">
      <a:dk1>
        <a:sysClr val="windowText" lastClr="000000"/>
      </a:dk1>
      <a:lt1>
        <a:sysClr val="window" lastClr="FFFFFF"/>
      </a:lt1>
      <a:dk2>
        <a:srgbClr val="7F7F7F"/>
      </a:dk2>
      <a:lt2>
        <a:srgbClr val="E7E6E6"/>
      </a:lt2>
      <a:accent1>
        <a:srgbClr val="C00000"/>
      </a:accent1>
      <a:accent2>
        <a:srgbClr val="ED7D31"/>
      </a:accent2>
      <a:accent3>
        <a:srgbClr val="D8D8D8"/>
      </a:accent3>
      <a:accent4>
        <a:srgbClr val="FFC000"/>
      </a:accent4>
      <a:accent5>
        <a:srgbClr val="5B9BD5"/>
      </a:accent5>
      <a:accent6>
        <a:srgbClr val="70AD47"/>
      </a:accent6>
      <a:hlink>
        <a:srgbClr val="262626"/>
      </a:hlink>
      <a:folHlink>
        <a:srgbClr val="C00000"/>
      </a:folHlink>
    </a:clrScheme>
    <a:fontScheme name="RedKnight custom">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dKnight Cust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8312</TotalTime>
  <Words>5058</Words>
  <Application>Microsoft Office PowerPoint</Application>
  <PresentationFormat>Widescreen</PresentationFormat>
  <Paragraphs>670</Paragraphs>
  <Slides>74</Slides>
  <Notes>74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74</vt:i4>
      </vt:variant>
    </vt:vector>
  </HeadingPairs>
  <TitlesOfParts>
    <vt:vector size="86" baseType="lpstr">
      <vt:lpstr>Algerian</vt:lpstr>
      <vt:lpstr>Arial</vt:lpstr>
      <vt:lpstr>Calibri</vt:lpstr>
      <vt:lpstr>Calibri Light</vt:lpstr>
      <vt:lpstr>Century Gothic</vt:lpstr>
      <vt:lpstr>DIN Condensed</vt:lpstr>
      <vt:lpstr>Futura Condensed</vt:lpstr>
      <vt:lpstr>Gill Sans</vt:lpstr>
      <vt:lpstr>Gill Sans Light</vt:lpstr>
      <vt:lpstr>Wingdings</vt:lpstr>
      <vt:lpstr>RedKnight Custom</vt:lpstr>
      <vt:lpstr>1_RedKnight Custom</vt:lpstr>
      <vt:lpstr>PROPOSAL WRITING FOR RESEARCH AND INNOVATION PROJECTS</vt:lpstr>
      <vt:lpstr>Day 1  Essential Elements of a Successful Project Proposal </vt:lpstr>
      <vt:lpstr>Day 2  Good Planning and Control </vt:lpstr>
      <vt:lpstr>Learning Outcomes</vt:lpstr>
      <vt:lpstr>Session 1: A well thought-out “workplan” </vt:lpstr>
      <vt:lpstr>Why do I need a workplan?</vt:lpstr>
      <vt:lpstr>A workplan basically consists of …</vt:lpstr>
      <vt:lpstr>In other words, you need to define:</vt:lpstr>
      <vt:lpstr>What is a Work Breakdown Structure (WBS)?</vt:lpstr>
      <vt:lpstr>Shall we see some examples?</vt:lpstr>
      <vt:lpstr>Shall we see some examples?</vt:lpstr>
      <vt:lpstr>Work Breakdown Structure (WBS) features</vt:lpstr>
      <vt:lpstr>Why should I develop a WBS?</vt:lpstr>
      <vt:lpstr>How do I develop a WBS?</vt:lpstr>
      <vt:lpstr>Let’s develop a WBS for the “Scientific Conference” project</vt:lpstr>
      <vt:lpstr>Conference sample WBS</vt:lpstr>
      <vt:lpstr>Another way of doing it </vt:lpstr>
      <vt:lpstr>Assigning times and resources</vt:lpstr>
      <vt:lpstr>Assigning times and resources</vt:lpstr>
      <vt:lpstr>Assigning times and resources (cont.)</vt:lpstr>
      <vt:lpstr>Let’s continue with our “Scientific Conference” project</vt:lpstr>
      <vt:lpstr>By following the above steps in MsProject</vt:lpstr>
      <vt:lpstr>Budgeting</vt:lpstr>
      <vt:lpstr>Budgeting</vt:lpstr>
      <vt:lpstr>Budgeting (cont)</vt:lpstr>
      <vt:lpstr>Session 2: Incorporating Risk Management</vt:lpstr>
      <vt:lpstr>First, let’s talk about RISK.</vt:lpstr>
      <vt:lpstr>Peoples’ preconceptions about RISK</vt:lpstr>
      <vt:lpstr>So, let’s try to define it</vt:lpstr>
      <vt:lpstr>Are the following “risks”?</vt:lpstr>
      <vt:lpstr>Where and how does risk manifest in a project ?</vt:lpstr>
      <vt:lpstr>What kinds of risks can manifest in a project ?</vt:lpstr>
      <vt:lpstr>Technical and Market Risks …</vt:lpstr>
      <vt:lpstr>If risk may manifest anywhere … what should I do about it? </vt:lpstr>
      <vt:lpstr>And risk averse people want … INSURANCE!!</vt:lpstr>
      <vt:lpstr>Risk Management</vt:lpstr>
      <vt:lpstr>Risk Identification</vt:lpstr>
      <vt:lpstr>Qualitative analysis</vt:lpstr>
      <vt:lpstr>Qualitative analysis (cont)</vt:lpstr>
      <vt:lpstr>Quantitative Analysis</vt:lpstr>
      <vt:lpstr>Expected Monetary Value (EMV)</vt:lpstr>
      <vt:lpstr>Critical Path Analysis</vt:lpstr>
      <vt:lpstr>Response/Mitigation Planning</vt:lpstr>
      <vt:lpstr>Risk Management Matrix</vt:lpstr>
      <vt:lpstr>Risk mitigation exercise</vt:lpstr>
      <vt:lpstr>Monitoring and Control</vt:lpstr>
      <vt:lpstr>Summing up ….</vt:lpstr>
      <vt:lpstr>Session 3: Developing a sound dissemination and exploitation plan – data management plan</vt:lpstr>
      <vt:lpstr>Some definitions …</vt:lpstr>
      <vt:lpstr>One size does not fit all!!!</vt:lpstr>
      <vt:lpstr>How to build a successful dissemination strategy</vt:lpstr>
      <vt:lpstr>How to build a dissemination strategy in 6 steps</vt:lpstr>
      <vt:lpstr>How to build a dissemination strategy in 6 steps (cont)</vt:lpstr>
      <vt:lpstr>Indicative contents of a dissemination plan</vt:lpstr>
      <vt:lpstr>Benefits, if strategy for effective Comm/Diss/Ex is in place</vt:lpstr>
      <vt:lpstr>Dos and Don’ts</vt:lpstr>
      <vt:lpstr>Learning from other projects: example</vt:lpstr>
      <vt:lpstr>What is exploitation?</vt:lpstr>
      <vt:lpstr>What is commercialization?</vt:lpstr>
      <vt:lpstr>Essential questions to be answered …</vt:lpstr>
      <vt:lpstr>Commercialization in steps</vt:lpstr>
      <vt:lpstr>The action plan</vt:lpstr>
      <vt:lpstr>The product life-cycle</vt:lpstr>
      <vt:lpstr>Strategic management</vt:lpstr>
      <vt:lpstr>Profitability analysis</vt:lpstr>
      <vt:lpstr>Product performance analysis</vt:lpstr>
      <vt:lpstr>PowerPoint Presentation</vt:lpstr>
      <vt:lpstr>The importance of IP (intellectual property)</vt:lpstr>
      <vt:lpstr>Knowledge transfer …</vt:lpstr>
      <vt:lpstr>Potential barriers to knowledge transfer and ways to overcome them</vt:lpstr>
      <vt:lpstr>How to build a data management plan in 5 steps</vt:lpstr>
      <vt:lpstr>How to build a data management plan in 5 steps (cont).</vt:lpstr>
      <vt:lpstr>Indicative contents of the data management plan</vt:lpstr>
      <vt:lpstr>Indicative contents of the data management plan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 Radice</dc:creator>
  <cp:lastModifiedBy>chris petritsi</cp:lastModifiedBy>
  <cp:revision>672</cp:revision>
  <cp:lastPrinted>2018-05-31T09:17:04Z</cp:lastPrinted>
  <dcterms:created xsi:type="dcterms:W3CDTF">2018-06-01T08:55:47Z</dcterms:created>
  <dcterms:modified xsi:type="dcterms:W3CDTF">2021-03-30T06:48:06Z</dcterms:modified>
</cp:coreProperties>
</file>